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9" r:id="rId4"/>
    <p:sldMasterId id="2147483936" r:id="rId5"/>
    <p:sldMasterId id="2147483943" r:id="rId6"/>
    <p:sldMasterId id="2147483965" r:id="rId7"/>
    <p:sldMasterId id="2147483968" r:id="rId8"/>
    <p:sldMasterId id="2147483971" r:id="rId9"/>
    <p:sldMasterId id="2147483976" r:id="rId10"/>
  </p:sldMasterIdLst>
  <p:notesMasterIdLst>
    <p:notesMasterId r:id="rId40"/>
  </p:notesMasterIdLst>
  <p:sldIdLst>
    <p:sldId id="256" r:id="rId11"/>
    <p:sldId id="311" r:id="rId12"/>
    <p:sldId id="312" r:id="rId13"/>
    <p:sldId id="313" r:id="rId14"/>
    <p:sldId id="314" r:id="rId15"/>
    <p:sldId id="273" r:id="rId16"/>
    <p:sldId id="316" r:id="rId17"/>
    <p:sldId id="328" r:id="rId18"/>
    <p:sldId id="278" r:id="rId19"/>
    <p:sldId id="275" r:id="rId20"/>
    <p:sldId id="317" r:id="rId21"/>
    <p:sldId id="319" r:id="rId22"/>
    <p:sldId id="320" r:id="rId23"/>
    <p:sldId id="321" r:id="rId24"/>
    <p:sldId id="322" r:id="rId25"/>
    <p:sldId id="323" r:id="rId26"/>
    <p:sldId id="324" r:id="rId27"/>
    <p:sldId id="329" r:id="rId28"/>
    <p:sldId id="327" r:id="rId29"/>
    <p:sldId id="325" r:id="rId30"/>
    <p:sldId id="330" r:id="rId31"/>
    <p:sldId id="331" r:id="rId32"/>
    <p:sldId id="332" r:id="rId33"/>
    <p:sldId id="333" r:id="rId34"/>
    <p:sldId id="334" r:id="rId35"/>
    <p:sldId id="337" r:id="rId36"/>
    <p:sldId id="338" r:id="rId37"/>
    <p:sldId id="339" r:id="rId38"/>
    <p:sldId id="340" r:id="rId39"/>
  </p:sldIdLst>
  <p:sldSz cx="9144000" cy="6858000" type="screen4x3"/>
  <p:notesSz cx="7315200" cy="9601200"/>
  <p:custDataLst>
    <p:tags r:id="rId4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arvin, Megan - Hoboken" initials="MG" lastIdx="38" clrIdx="0"/>
  <p:cmAuthor id="1" name="Michael, Leah - Indianapolis" initials="LM" lastIdx="9" clrIdx="1"/>
  <p:cmAuthor id="2" name="Heaney, Barbara - Hoboken" initials="BH" lastIdx="3" clrIdx="2"/>
  <p:cmAuthor id="3" name="Perry, Nancy - Hoboken" initials="NP" lastIdx="2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EAEAE9"/>
    <a:srgbClr val="E4E5E3"/>
    <a:srgbClr val="F2F2F1"/>
    <a:srgbClr val="EB97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369" autoAdjust="0"/>
    <p:restoredTop sz="96292" autoAdjust="0"/>
  </p:normalViewPr>
  <p:slideViewPr>
    <p:cSldViewPr>
      <p:cViewPr varScale="1">
        <p:scale>
          <a:sx n="73" d="100"/>
          <a:sy n="73" d="100"/>
        </p:scale>
        <p:origin x="1056" y="66"/>
      </p:cViewPr>
      <p:guideLst>
        <p:guide orient="horz" pos="2160"/>
        <p:guide pos="2880"/>
      </p:guideLst>
    </p:cSldViewPr>
  </p:slideViewPr>
  <p:outlineViewPr>
    <p:cViewPr>
      <p:scale>
        <a:sx n="50" d="100"/>
        <a:sy n="50" d="100"/>
      </p:scale>
      <p:origin x="0" y="-11550"/>
    </p:cViewPr>
  </p:outlineViewPr>
  <p:notesTextViewPr>
    <p:cViewPr>
      <p:scale>
        <a:sx n="66" d="100"/>
        <a:sy n="66" d="100"/>
      </p:scale>
      <p:origin x="0" y="0"/>
    </p:cViewPr>
  </p:notesTextViewPr>
  <p:sorterViewPr>
    <p:cViewPr>
      <p:scale>
        <a:sx n="70" d="100"/>
        <a:sy n="70" d="100"/>
      </p:scale>
      <p:origin x="0" y="6254"/>
    </p:cViewPr>
  </p:sorterViewPr>
  <p:notesViewPr>
    <p:cSldViewPr>
      <p:cViewPr varScale="1">
        <p:scale>
          <a:sx n="134" d="100"/>
          <a:sy n="134" d="100"/>
        </p:scale>
        <p:origin x="3184" y="20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3" Type="http://schemas.openxmlformats.org/officeDocument/2006/relationships/customXml" Target="../customXml/item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E194C1A8-DC4B-4329-AF88-FD913597DE85}" type="datetimeFigureOut">
              <a:rPr lang="en-US" smtClean="0"/>
              <a:t>11/9/2020</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A8073E54-D085-4E2E-B9A5-A53D7E51940E}" type="slidenum">
              <a:rPr lang="en-US" smtClean="0"/>
              <a:t>‹#›</a:t>
            </a:fld>
            <a:endParaRPr lang="en-US" dirty="0"/>
          </a:p>
        </p:txBody>
      </p:sp>
    </p:spTree>
    <p:extLst>
      <p:ext uri="{BB962C8B-B14F-4D97-AF65-F5344CB8AC3E}">
        <p14:creationId xmlns:p14="http://schemas.microsoft.com/office/powerpoint/2010/main" val="263075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8073E54-D085-4E2E-B9A5-A53D7E51940E}" type="slidenum">
              <a:rPr lang="en-US" smtClean="0"/>
              <a:t>1</a:t>
            </a:fld>
            <a:endParaRPr lang="en-US" dirty="0"/>
          </a:p>
        </p:txBody>
      </p:sp>
    </p:spTree>
    <p:extLst>
      <p:ext uri="{BB962C8B-B14F-4D97-AF65-F5344CB8AC3E}">
        <p14:creationId xmlns:p14="http://schemas.microsoft.com/office/powerpoint/2010/main" val="11697645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073E54-D085-4E2E-B9A5-A53D7E51940E}" type="slidenum">
              <a:rPr lang="en-US" smtClean="0"/>
              <a:t>10</a:t>
            </a:fld>
            <a:endParaRPr lang="en-US" dirty="0"/>
          </a:p>
        </p:txBody>
      </p:sp>
    </p:spTree>
    <p:extLst>
      <p:ext uri="{BB962C8B-B14F-4D97-AF65-F5344CB8AC3E}">
        <p14:creationId xmlns:p14="http://schemas.microsoft.com/office/powerpoint/2010/main" val="15453672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073E54-D085-4E2E-B9A5-A53D7E51940E}" type="slidenum">
              <a:rPr lang="en-US" smtClean="0"/>
              <a:t>11</a:t>
            </a:fld>
            <a:endParaRPr lang="en-US" dirty="0"/>
          </a:p>
        </p:txBody>
      </p:sp>
    </p:spTree>
    <p:extLst>
      <p:ext uri="{BB962C8B-B14F-4D97-AF65-F5344CB8AC3E}">
        <p14:creationId xmlns:p14="http://schemas.microsoft.com/office/powerpoint/2010/main" val="19676027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8073E54-D085-4E2E-B9A5-A53D7E51940E}" type="slidenum">
              <a:rPr lang="en-US" smtClean="0"/>
              <a:t>12</a:t>
            </a:fld>
            <a:endParaRPr lang="en-US" dirty="0"/>
          </a:p>
        </p:txBody>
      </p:sp>
    </p:spTree>
    <p:extLst>
      <p:ext uri="{BB962C8B-B14F-4D97-AF65-F5344CB8AC3E}">
        <p14:creationId xmlns:p14="http://schemas.microsoft.com/office/powerpoint/2010/main" val="24192345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8073E54-D085-4E2E-B9A5-A53D7E51940E}" type="slidenum">
              <a:rPr lang="en-US" smtClean="0"/>
              <a:t>13</a:t>
            </a:fld>
            <a:endParaRPr lang="en-US" dirty="0"/>
          </a:p>
        </p:txBody>
      </p:sp>
    </p:spTree>
    <p:extLst>
      <p:ext uri="{BB962C8B-B14F-4D97-AF65-F5344CB8AC3E}">
        <p14:creationId xmlns:p14="http://schemas.microsoft.com/office/powerpoint/2010/main" val="14220558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8073E54-D085-4E2E-B9A5-A53D7E51940E}" type="slidenum">
              <a:rPr lang="en-US" smtClean="0"/>
              <a:t>14</a:t>
            </a:fld>
            <a:endParaRPr lang="en-US" dirty="0"/>
          </a:p>
        </p:txBody>
      </p:sp>
    </p:spTree>
    <p:extLst>
      <p:ext uri="{BB962C8B-B14F-4D97-AF65-F5344CB8AC3E}">
        <p14:creationId xmlns:p14="http://schemas.microsoft.com/office/powerpoint/2010/main" val="13631757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8073E54-D085-4E2E-B9A5-A53D7E51940E}" type="slidenum">
              <a:rPr lang="en-US" smtClean="0"/>
              <a:t>15</a:t>
            </a:fld>
            <a:endParaRPr lang="en-US" dirty="0"/>
          </a:p>
        </p:txBody>
      </p:sp>
    </p:spTree>
    <p:extLst>
      <p:ext uri="{BB962C8B-B14F-4D97-AF65-F5344CB8AC3E}">
        <p14:creationId xmlns:p14="http://schemas.microsoft.com/office/powerpoint/2010/main" val="36763148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8073E54-D085-4E2E-B9A5-A53D7E51940E}" type="slidenum">
              <a:rPr lang="en-US" smtClean="0"/>
              <a:t>16</a:t>
            </a:fld>
            <a:endParaRPr lang="en-US" dirty="0"/>
          </a:p>
        </p:txBody>
      </p:sp>
    </p:spTree>
    <p:extLst>
      <p:ext uri="{BB962C8B-B14F-4D97-AF65-F5344CB8AC3E}">
        <p14:creationId xmlns:p14="http://schemas.microsoft.com/office/powerpoint/2010/main" val="19414783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8073E54-D085-4E2E-B9A5-A53D7E51940E}" type="slidenum">
              <a:rPr lang="en-US" smtClean="0"/>
              <a:t>17</a:t>
            </a:fld>
            <a:endParaRPr lang="en-US" dirty="0"/>
          </a:p>
        </p:txBody>
      </p:sp>
    </p:spTree>
    <p:extLst>
      <p:ext uri="{BB962C8B-B14F-4D97-AF65-F5344CB8AC3E}">
        <p14:creationId xmlns:p14="http://schemas.microsoft.com/office/powerpoint/2010/main" val="1685604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8073E54-D085-4E2E-B9A5-A53D7E51940E}" type="slidenum">
              <a:rPr lang="en-US" smtClean="0"/>
              <a:t>18</a:t>
            </a:fld>
            <a:endParaRPr lang="en-US" dirty="0"/>
          </a:p>
        </p:txBody>
      </p:sp>
    </p:spTree>
    <p:extLst>
      <p:ext uri="{BB962C8B-B14F-4D97-AF65-F5344CB8AC3E}">
        <p14:creationId xmlns:p14="http://schemas.microsoft.com/office/powerpoint/2010/main" val="38231729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8073E54-D085-4E2E-B9A5-A53D7E51940E}" type="slidenum">
              <a:rPr lang="en-US" smtClean="0"/>
              <a:t>19</a:t>
            </a:fld>
            <a:endParaRPr lang="en-US" dirty="0"/>
          </a:p>
        </p:txBody>
      </p:sp>
    </p:spTree>
    <p:extLst>
      <p:ext uri="{BB962C8B-B14F-4D97-AF65-F5344CB8AC3E}">
        <p14:creationId xmlns:p14="http://schemas.microsoft.com/office/powerpoint/2010/main" val="14308474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8073E54-D085-4E2E-B9A5-A53D7E51940E}" type="slidenum">
              <a:rPr lang="en-US" smtClean="0"/>
              <a:t>2</a:t>
            </a:fld>
            <a:endParaRPr lang="en-US" dirty="0"/>
          </a:p>
        </p:txBody>
      </p:sp>
    </p:spTree>
    <p:extLst>
      <p:ext uri="{BB962C8B-B14F-4D97-AF65-F5344CB8AC3E}">
        <p14:creationId xmlns:p14="http://schemas.microsoft.com/office/powerpoint/2010/main" val="22161626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8073E54-D085-4E2E-B9A5-A53D7E51940E}" type="slidenum">
              <a:rPr lang="en-US" smtClean="0"/>
              <a:t>20</a:t>
            </a:fld>
            <a:endParaRPr lang="en-US" dirty="0"/>
          </a:p>
        </p:txBody>
      </p:sp>
    </p:spTree>
    <p:extLst>
      <p:ext uri="{BB962C8B-B14F-4D97-AF65-F5344CB8AC3E}">
        <p14:creationId xmlns:p14="http://schemas.microsoft.com/office/powerpoint/2010/main" val="5768237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8073E54-D085-4E2E-B9A5-A53D7E51940E}" type="slidenum">
              <a:rPr lang="en-US" smtClean="0"/>
              <a:t>21</a:t>
            </a:fld>
            <a:endParaRPr lang="en-US" dirty="0"/>
          </a:p>
        </p:txBody>
      </p:sp>
    </p:spTree>
    <p:extLst>
      <p:ext uri="{BB962C8B-B14F-4D97-AF65-F5344CB8AC3E}">
        <p14:creationId xmlns:p14="http://schemas.microsoft.com/office/powerpoint/2010/main" val="32995403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8073E54-D085-4E2E-B9A5-A53D7E51940E}" type="slidenum">
              <a:rPr lang="en-US" smtClean="0"/>
              <a:t>22</a:t>
            </a:fld>
            <a:endParaRPr lang="en-US" dirty="0"/>
          </a:p>
        </p:txBody>
      </p:sp>
    </p:spTree>
    <p:extLst>
      <p:ext uri="{BB962C8B-B14F-4D97-AF65-F5344CB8AC3E}">
        <p14:creationId xmlns:p14="http://schemas.microsoft.com/office/powerpoint/2010/main" val="20491551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8073E54-D085-4E2E-B9A5-A53D7E51940E}" type="slidenum">
              <a:rPr lang="en-US" smtClean="0"/>
              <a:t>23</a:t>
            </a:fld>
            <a:endParaRPr lang="en-US" dirty="0"/>
          </a:p>
        </p:txBody>
      </p:sp>
    </p:spTree>
    <p:extLst>
      <p:ext uri="{BB962C8B-B14F-4D97-AF65-F5344CB8AC3E}">
        <p14:creationId xmlns:p14="http://schemas.microsoft.com/office/powerpoint/2010/main" val="2746490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8073E54-D085-4E2E-B9A5-A53D7E51940E}" type="slidenum">
              <a:rPr lang="en-US" smtClean="0"/>
              <a:t>24</a:t>
            </a:fld>
            <a:endParaRPr lang="en-US" dirty="0"/>
          </a:p>
        </p:txBody>
      </p:sp>
    </p:spTree>
    <p:extLst>
      <p:ext uri="{BB962C8B-B14F-4D97-AF65-F5344CB8AC3E}">
        <p14:creationId xmlns:p14="http://schemas.microsoft.com/office/powerpoint/2010/main" val="25656730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8073E54-D085-4E2E-B9A5-A53D7E51940E}" type="slidenum">
              <a:rPr lang="en-US" smtClean="0"/>
              <a:t>25</a:t>
            </a:fld>
            <a:endParaRPr lang="en-US" dirty="0"/>
          </a:p>
        </p:txBody>
      </p:sp>
    </p:spTree>
    <p:extLst>
      <p:ext uri="{BB962C8B-B14F-4D97-AF65-F5344CB8AC3E}">
        <p14:creationId xmlns:p14="http://schemas.microsoft.com/office/powerpoint/2010/main" val="38759781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8073E54-D085-4E2E-B9A5-A53D7E51940E}" type="slidenum">
              <a:rPr lang="en-US" smtClean="0"/>
              <a:t>26</a:t>
            </a:fld>
            <a:endParaRPr lang="en-US" dirty="0"/>
          </a:p>
        </p:txBody>
      </p:sp>
    </p:spTree>
    <p:extLst>
      <p:ext uri="{BB962C8B-B14F-4D97-AF65-F5344CB8AC3E}">
        <p14:creationId xmlns:p14="http://schemas.microsoft.com/office/powerpoint/2010/main" val="29566267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8073E54-D085-4E2E-B9A5-A53D7E51940E}" type="slidenum">
              <a:rPr lang="en-US" smtClean="0"/>
              <a:t>27</a:t>
            </a:fld>
            <a:endParaRPr lang="en-US" dirty="0"/>
          </a:p>
        </p:txBody>
      </p:sp>
    </p:spTree>
    <p:extLst>
      <p:ext uri="{BB962C8B-B14F-4D97-AF65-F5344CB8AC3E}">
        <p14:creationId xmlns:p14="http://schemas.microsoft.com/office/powerpoint/2010/main" val="4433704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8073E54-D085-4E2E-B9A5-A53D7E51940E}" type="slidenum">
              <a:rPr lang="en-US" smtClean="0"/>
              <a:t>28</a:t>
            </a:fld>
            <a:endParaRPr lang="en-US" dirty="0"/>
          </a:p>
        </p:txBody>
      </p:sp>
    </p:spTree>
    <p:extLst>
      <p:ext uri="{BB962C8B-B14F-4D97-AF65-F5344CB8AC3E}">
        <p14:creationId xmlns:p14="http://schemas.microsoft.com/office/powerpoint/2010/main" val="5390918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8073E54-D085-4E2E-B9A5-A53D7E51940E}" type="slidenum">
              <a:rPr lang="en-US" smtClean="0"/>
              <a:t>29</a:t>
            </a:fld>
            <a:endParaRPr lang="en-US" dirty="0"/>
          </a:p>
        </p:txBody>
      </p:sp>
    </p:spTree>
    <p:extLst>
      <p:ext uri="{BB962C8B-B14F-4D97-AF65-F5344CB8AC3E}">
        <p14:creationId xmlns:p14="http://schemas.microsoft.com/office/powerpoint/2010/main" val="34489377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8073E54-D085-4E2E-B9A5-A53D7E51940E}" type="slidenum">
              <a:rPr lang="en-US" smtClean="0"/>
              <a:t>3</a:t>
            </a:fld>
            <a:endParaRPr lang="en-US" dirty="0"/>
          </a:p>
        </p:txBody>
      </p:sp>
    </p:spTree>
    <p:extLst>
      <p:ext uri="{BB962C8B-B14F-4D97-AF65-F5344CB8AC3E}">
        <p14:creationId xmlns:p14="http://schemas.microsoft.com/office/powerpoint/2010/main" val="8592530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8073E54-D085-4E2E-B9A5-A53D7E51940E}" type="slidenum">
              <a:rPr lang="en-US" smtClean="0"/>
              <a:t>4</a:t>
            </a:fld>
            <a:endParaRPr lang="en-US" dirty="0"/>
          </a:p>
        </p:txBody>
      </p:sp>
    </p:spTree>
    <p:extLst>
      <p:ext uri="{BB962C8B-B14F-4D97-AF65-F5344CB8AC3E}">
        <p14:creationId xmlns:p14="http://schemas.microsoft.com/office/powerpoint/2010/main" val="5665744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A8073E54-D085-4E2E-B9A5-A53D7E51940E}" type="slidenum">
              <a:rPr lang="en-US" smtClean="0"/>
              <a:t>5</a:t>
            </a:fld>
            <a:endParaRPr lang="en-US" dirty="0"/>
          </a:p>
        </p:txBody>
      </p:sp>
    </p:spTree>
    <p:extLst>
      <p:ext uri="{BB962C8B-B14F-4D97-AF65-F5344CB8AC3E}">
        <p14:creationId xmlns:p14="http://schemas.microsoft.com/office/powerpoint/2010/main" val="39144297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8073E54-D085-4E2E-B9A5-A53D7E51940E}" type="slidenum">
              <a:rPr lang="en-US" smtClean="0"/>
              <a:t>6</a:t>
            </a:fld>
            <a:endParaRPr lang="en-US" dirty="0"/>
          </a:p>
        </p:txBody>
      </p:sp>
    </p:spTree>
    <p:extLst>
      <p:ext uri="{BB962C8B-B14F-4D97-AF65-F5344CB8AC3E}">
        <p14:creationId xmlns:p14="http://schemas.microsoft.com/office/powerpoint/2010/main" val="16116389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8073E54-D085-4E2E-B9A5-A53D7E51940E}" type="slidenum">
              <a:rPr lang="en-US" smtClean="0"/>
              <a:t>7</a:t>
            </a:fld>
            <a:endParaRPr lang="en-US" dirty="0"/>
          </a:p>
        </p:txBody>
      </p:sp>
    </p:spTree>
    <p:extLst>
      <p:ext uri="{BB962C8B-B14F-4D97-AF65-F5344CB8AC3E}">
        <p14:creationId xmlns:p14="http://schemas.microsoft.com/office/powerpoint/2010/main" val="30496463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8073E54-D085-4E2E-B9A5-A53D7E51940E}" type="slidenum">
              <a:rPr lang="en-US" smtClean="0"/>
              <a:t>8</a:t>
            </a:fld>
            <a:endParaRPr lang="en-US" dirty="0"/>
          </a:p>
        </p:txBody>
      </p:sp>
    </p:spTree>
    <p:extLst>
      <p:ext uri="{BB962C8B-B14F-4D97-AF65-F5344CB8AC3E}">
        <p14:creationId xmlns:p14="http://schemas.microsoft.com/office/powerpoint/2010/main" val="18234447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8073E54-D085-4E2E-B9A5-A53D7E51940E}" type="slidenum">
              <a:rPr lang="en-US" smtClean="0"/>
              <a:t>9</a:t>
            </a:fld>
            <a:endParaRPr lang="en-US" dirty="0"/>
          </a:p>
        </p:txBody>
      </p:sp>
    </p:spTree>
    <p:extLst>
      <p:ext uri="{BB962C8B-B14F-4D97-AF65-F5344CB8AC3E}">
        <p14:creationId xmlns:p14="http://schemas.microsoft.com/office/powerpoint/2010/main" val="453450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er: Version A">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152400" y="365125"/>
            <a:ext cx="8839200" cy="1387475"/>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a:t>Click to Edit Book Title</a:t>
            </a:r>
          </a:p>
        </p:txBody>
      </p:sp>
      <p:sp>
        <p:nvSpPr>
          <p:cNvPr id="25" name="Edition"/>
          <p:cNvSpPr>
            <a:spLocks noGrp="1"/>
          </p:cNvSpPr>
          <p:nvPr>
            <p:ph sz="quarter" idx="17" hasCustomPrompt="1"/>
          </p:nvPr>
        </p:nvSpPr>
        <p:spPr>
          <a:xfrm>
            <a:off x="152400" y="1752600"/>
            <a:ext cx="8839200" cy="6096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a:latin typeface="Source Sans Pro" charset="0"/>
                <a:ea typeface="Source Sans Pro" charset="0"/>
                <a:cs typeface="Source Sans Pro" charset="0"/>
              </a:rPr>
              <a:t>Third Edition</a:t>
            </a:r>
            <a:endParaRPr lang="en-US" dirty="0"/>
          </a:p>
        </p:txBody>
      </p:sp>
      <p:sp>
        <p:nvSpPr>
          <p:cNvPr id="27" name="Author"/>
          <p:cNvSpPr>
            <a:spLocks noGrp="1"/>
          </p:cNvSpPr>
          <p:nvPr>
            <p:ph sz="quarter" idx="18" hasCustomPrompt="1"/>
          </p:nvPr>
        </p:nvSpPr>
        <p:spPr>
          <a:xfrm>
            <a:off x="152400" y="2362200"/>
            <a:ext cx="8839200" cy="6858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a:latin typeface="Source Sans Pro" charset="0"/>
                <a:ea typeface="Source Sans Pro" charset="0"/>
                <a:cs typeface="Source Sans Pro" charset="0"/>
              </a:rPr>
              <a:t>David Klein</a:t>
            </a:r>
            <a:endParaRPr lang="en-US" dirty="0"/>
          </a:p>
        </p:txBody>
      </p:sp>
      <p:sp>
        <p:nvSpPr>
          <p:cNvPr id="29" name="CN"/>
          <p:cNvSpPr>
            <a:spLocks noGrp="1"/>
          </p:cNvSpPr>
          <p:nvPr>
            <p:ph sz="quarter" idx="19" hasCustomPrompt="1"/>
          </p:nvPr>
        </p:nvSpPr>
        <p:spPr>
          <a:xfrm>
            <a:off x="152400" y="37338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a:t>Chapter 1</a:t>
            </a:r>
          </a:p>
        </p:txBody>
      </p:sp>
      <p:sp>
        <p:nvSpPr>
          <p:cNvPr id="31" name="CT"/>
          <p:cNvSpPr>
            <a:spLocks noGrp="1"/>
          </p:cNvSpPr>
          <p:nvPr>
            <p:ph sz="quarter" idx="20" hasCustomPrompt="1"/>
          </p:nvPr>
        </p:nvSpPr>
        <p:spPr>
          <a:xfrm>
            <a:off x="152400" y="4267200"/>
            <a:ext cx="8839200" cy="24384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Click to Edit Chapter Title</a:t>
            </a:r>
          </a:p>
        </p:txBody>
      </p:sp>
    </p:spTree>
    <p:extLst>
      <p:ext uri="{BB962C8B-B14F-4D97-AF65-F5344CB8AC3E}">
        <p14:creationId xmlns:p14="http://schemas.microsoft.com/office/powerpoint/2010/main" val="8263724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Outline: Version E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
          <p:cNvSpPr>
            <a:spLocks noGrp="1"/>
          </p:cNvSpPr>
          <p:nvPr>
            <p:ph sz="quarter" idx="14" hasCustomPrompt="1"/>
          </p:nvPr>
        </p:nvSpPr>
        <p:spPr>
          <a:xfrm>
            <a:off x="304800" y="1752600"/>
            <a:ext cx="8534400" cy="4495800"/>
          </a:xfrm>
          <a:prstGeom prst="rect">
            <a:avLst/>
          </a:prstGeom>
        </p:spPr>
        <p:txBody>
          <a:bodyPr/>
          <a:lstStyle>
            <a:lvl1pPr marL="0" indent="0">
              <a:buFont typeface="+mj-lt"/>
              <a:buNone/>
              <a:tabLst/>
              <a:defRPr sz="2800" b="0" i="0" baseline="0">
                <a:latin typeface="Calibri" charset="0"/>
                <a:ea typeface="Calibri" charset="0"/>
                <a:cs typeface="Calibri" charset="0"/>
              </a:defRPr>
            </a:lvl1pPr>
            <a:lvl2pPr marL="803275" indent="-282575">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This Is a Sample Outline with No Numbers and One-column</a:t>
            </a:r>
          </a:p>
          <a:p>
            <a:pPr lvl="1"/>
            <a:r>
              <a:rPr lang="en-US" dirty="0"/>
              <a:t>The H2 Level Does Not Have a Number</a:t>
            </a:r>
          </a:p>
          <a:p>
            <a:pPr lvl="2"/>
            <a:r>
              <a:rPr lang="en-US" dirty="0"/>
              <a:t>One of the Subheadings May Be a Special Feature  </a:t>
            </a:r>
          </a:p>
          <a:p>
            <a:pPr lvl="0"/>
            <a:r>
              <a:rPr lang="en-US" dirty="0"/>
              <a:t>This Outline Has Two Levels</a:t>
            </a:r>
          </a:p>
          <a:p>
            <a:pPr lvl="1"/>
            <a:r>
              <a:rPr lang="en-US" dirty="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3403783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Outline: Version F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419600"/>
          </a:xfrm>
          <a:prstGeom prst="rect">
            <a:avLst/>
          </a:prstGeom>
        </p:spPr>
        <p:txBody>
          <a:bodyPr numCol="2"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1.1	This Is a Sample Outline for Two-Column and Double-numbered</a:t>
            </a:r>
          </a:p>
          <a:p>
            <a:pPr lvl="0"/>
            <a:r>
              <a:rPr lang="en-US" dirty="0"/>
              <a:t>1.2	It is Two-column </a:t>
            </a:r>
          </a:p>
          <a:p>
            <a:pPr lvl="0"/>
            <a:r>
              <a:rPr lang="en-US" dirty="0"/>
              <a:t>1.3	This Outline Has No Sub-lists</a:t>
            </a:r>
          </a:p>
          <a:p>
            <a:pPr lvl="0"/>
            <a:r>
              <a:rPr lang="en-US" dirty="0"/>
              <a:t>1.4	This List Is Double-numbered</a:t>
            </a:r>
          </a:p>
          <a:p>
            <a:pPr lvl="0"/>
            <a:r>
              <a:rPr lang="en-US" dirty="0"/>
              <a:t>1.5	The Outline Slide Has a Footer</a:t>
            </a:r>
          </a:p>
          <a:p>
            <a:pPr lvl="0"/>
            <a:r>
              <a:rPr lang="en-US" dirty="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20518789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Outline: Version F2 (2 text boxes)">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1"/>
          <p:cNvSpPr>
            <a:spLocks noGrp="1"/>
          </p:cNvSpPr>
          <p:nvPr>
            <p:ph sz="quarter" idx="14" hasCustomPrompt="1"/>
          </p:nvPr>
        </p:nvSpPr>
        <p:spPr>
          <a:xfrm>
            <a:off x="304800"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1.1	This Is a Sample Outline for Two-Column (2 Boxes) and Double-numbered</a:t>
            </a:r>
          </a:p>
          <a:p>
            <a:pPr lvl="0"/>
            <a:r>
              <a:rPr lang="en-US" dirty="0"/>
              <a:t>1.2	It is Two-column </a:t>
            </a:r>
          </a:p>
          <a:p>
            <a:pPr lvl="0"/>
            <a:r>
              <a:rPr lang="en-US" dirty="0"/>
              <a:t>1.3	This Outline Has No Sub-lists</a:t>
            </a:r>
          </a:p>
          <a:p>
            <a:pPr lvl="0"/>
            <a:r>
              <a:rPr lang="en-US" dirty="0"/>
              <a:t>1.4	This List Is Double-numbered</a:t>
            </a:r>
          </a:p>
        </p:txBody>
      </p:sp>
      <p:sp>
        <p:nvSpPr>
          <p:cNvPr id="7" name="COBNL2"/>
          <p:cNvSpPr>
            <a:spLocks noGrp="1"/>
          </p:cNvSpPr>
          <p:nvPr>
            <p:ph sz="quarter" idx="15" hasCustomPrompt="1"/>
          </p:nvPr>
        </p:nvSpPr>
        <p:spPr>
          <a:xfrm>
            <a:off x="4767262"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1.5	The Outline Slide Has a Footer</a:t>
            </a:r>
          </a:p>
          <a:p>
            <a:pPr lvl="0"/>
            <a:r>
              <a:rPr lang="en-US" dirty="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1.9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4100604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Outline: Version 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5" name="Content Placeholder 4"/>
          <p:cNvSpPr>
            <a:spLocks noGrp="1"/>
          </p:cNvSpPr>
          <p:nvPr>
            <p:ph sz="quarter" idx="15" hasCustomPrompt="1"/>
          </p:nvPr>
        </p:nvSpPr>
        <p:spPr>
          <a:xfrm>
            <a:off x="304800" y="1752600"/>
            <a:ext cx="8534400" cy="4419600"/>
          </a:xfrm>
          <a:prstGeom prst="rect">
            <a:avLst/>
          </a:prstGeom>
        </p:spPr>
        <p:txBody>
          <a:bodyPr/>
          <a:lstStyle>
            <a:lvl1pPr marL="0" indent="0">
              <a:buNone/>
              <a:defRPr sz="2800" baseline="0"/>
            </a:lvl1pPr>
            <a:lvl2pPr marL="457200" indent="-446088">
              <a:spcBef>
                <a:spcPts val="2000"/>
              </a:spcBef>
              <a:buFont typeface="+mj-lt"/>
              <a:buNone/>
              <a:tabLst/>
              <a:defRPr sz="2800">
                <a:solidFill>
                  <a:schemeClr val="accent2"/>
                </a:solidFill>
              </a:defRPr>
            </a:lvl2pPr>
            <a:lvl3pPr marL="688975" indent="-400050">
              <a:spcBef>
                <a:spcPts val="1000"/>
              </a:spcBef>
              <a:buClr>
                <a:schemeClr val="accent2"/>
              </a:buClr>
              <a:buFont typeface="+mj-lt"/>
              <a:buAutoNum type="arabicPeriod"/>
              <a:tabLst/>
              <a:defRPr sz="2800"/>
            </a:lvl3pPr>
            <a:lvl4pPr marL="1371600" indent="0">
              <a:buNone/>
              <a:defRPr sz="2800"/>
            </a:lvl4pPr>
            <a:lvl5pPr marL="1828800" indent="0">
              <a:buNone/>
              <a:defRPr sz="2800"/>
            </a:lvl5pPr>
          </a:lstStyle>
          <a:p>
            <a:pPr lvl="0"/>
            <a:r>
              <a:rPr lang="en-US" dirty="0"/>
              <a:t>This Is a Sample Outline with No Numbers</a:t>
            </a:r>
          </a:p>
          <a:p>
            <a:pPr lvl="1"/>
            <a:r>
              <a:rPr lang="en-US" dirty="0"/>
              <a:t>Learning Objective</a:t>
            </a:r>
          </a:p>
          <a:p>
            <a:pPr lvl="2"/>
            <a:r>
              <a:rPr lang="en-US" dirty="0"/>
              <a:t>Describe what racial &amp; ethnic group make up Latin America.</a:t>
            </a:r>
          </a:p>
          <a:p>
            <a:pPr lvl="2"/>
            <a:r>
              <a:rPr lang="en-US" dirty="0"/>
              <a:t>Explain Latin American agricultural systems.</a:t>
            </a:r>
          </a:p>
          <a:p>
            <a:pPr lvl="2"/>
            <a:r>
              <a:rPr lang="en-US" dirty="0"/>
              <a:t>Critically evaluate models of biodiversity conservation in the Latin American context.</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©2017 John Wiley &amp; Son, Inc. </a:t>
            </a:r>
          </a:p>
        </p:txBody>
      </p:sp>
    </p:spTree>
    <p:extLst>
      <p:ext uri="{BB962C8B-B14F-4D97-AF65-F5344CB8AC3E}">
        <p14:creationId xmlns:p14="http://schemas.microsoft.com/office/powerpoint/2010/main" val="1956338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earning Objectives: Version A">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a:t>Learning Objectives</a:t>
            </a:r>
          </a:p>
        </p:txBody>
      </p:sp>
      <p:sp>
        <p:nvSpPr>
          <p:cNvPr id="9" name="LONL"/>
          <p:cNvSpPr>
            <a:spLocks noGrp="1"/>
          </p:cNvSpPr>
          <p:nvPr>
            <p:ph sz="quarter" idx="16"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Explain the time value of money and why it is so important in the field of finance.</a:t>
            </a:r>
          </a:p>
          <a:p>
            <a:pPr lvl="0"/>
            <a:r>
              <a:rPr lang="en-US" dirty="0"/>
              <a:t>Explain the concept of future value, including the meaning of the terms principal, simple interest, and compound interest.</a:t>
            </a:r>
          </a:p>
          <a:p>
            <a:pPr lvl="0"/>
            <a:r>
              <a:rPr lang="en-US" dirty="0"/>
              <a:t>Explain the concept of present value, how it relates to future value, and is used to make business decisions.</a:t>
            </a:r>
          </a:p>
        </p:txBody>
      </p:sp>
      <p:sp>
        <p:nvSpPr>
          <p:cNvPr id="6" name="Slide Number Placeholder 5"/>
          <p:cNvSpPr>
            <a:spLocks noGrp="1"/>
          </p:cNvSpPr>
          <p:nvPr>
            <p:ph type="sldNum" sz="quarter" idx="12"/>
          </p:nvPr>
        </p:nvSpPr>
        <p:spPr>
          <a:xfrm>
            <a:off x="6457950" y="6356350"/>
            <a:ext cx="2381250" cy="365125"/>
          </a:xfrm>
          <a:prstGeom prst="rect">
            <a:avLst/>
          </a:prstGeom>
        </p:spPr>
        <p:txBody>
          <a:bodyPr/>
          <a:lstStyle>
            <a:lvl1pPr>
              <a:defRPr b="0" i="0">
                <a:latin typeface="Calibri" charset="0"/>
                <a:ea typeface="Calibri" charset="0"/>
                <a:cs typeface="Calibri" charset="0"/>
              </a:defRPr>
            </a:lvl1pPr>
          </a:lstStyle>
          <a:p>
            <a:fld id="{957104EA-F2AF-1046-9253-EE8D978719B5}" type="slidenum">
              <a:rPr lang="en-US" smtClean="0"/>
              <a:pPr/>
              <a:t>‹#›</a:t>
            </a:fld>
            <a:endParaRPr lang="en-US" dirty="0"/>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8823214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arning Objectives: Version B">
    <p:spTree>
      <p:nvGrpSpPr>
        <p:cNvPr id="1" name=""/>
        <p:cNvGrpSpPr/>
        <p:nvPr/>
      </p:nvGrpSpPr>
      <p:grpSpPr>
        <a:xfrm>
          <a:off x="0" y="0"/>
          <a:ext cx="0" cy="0"/>
          <a:chOff x="0" y="0"/>
          <a:chExt cx="0" cy="0"/>
        </a:xfrm>
      </p:grpSpPr>
      <p:sp>
        <p:nvSpPr>
          <p:cNvPr id="6"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a:t>Learning Objectives</a:t>
            </a:r>
          </a:p>
        </p:txBody>
      </p:sp>
      <p:sp>
        <p:nvSpPr>
          <p:cNvPr id="7" name="LOBL"/>
          <p:cNvSpPr>
            <a:spLocks noGrp="1"/>
          </p:cNvSpPr>
          <p:nvPr>
            <p:ph sz="quarter" idx="16" hasCustomPrompt="1"/>
          </p:nvPr>
        </p:nvSpPr>
        <p:spPr>
          <a:xfrm>
            <a:off x="304800" y="1752600"/>
            <a:ext cx="8534400" cy="4495800"/>
          </a:xfrm>
          <a:prstGeom prst="rect">
            <a:avLst/>
          </a:prstGeom>
        </p:spPr>
        <p:txBody>
          <a:bodyPr/>
          <a:lstStyle>
            <a:lvl1pPr marL="292608" indent="-292608">
              <a:buClr>
                <a:schemeClr val="accent2"/>
              </a:buClr>
              <a:buFont typeface="Arial" charset="0"/>
              <a:buChar char="•"/>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Explain the time value of money and why it is so important in the field of finance.</a:t>
            </a:r>
          </a:p>
          <a:p>
            <a:pPr lvl="0"/>
            <a:r>
              <a:rPr lang="en-US" dirty="0"/>
              <a:t>Explain the concept of future value, including the meaning of the terms principal, simple interest, and compound interest.</a:t>
            </a:r>
          </a:p>
          <a:p>
            <a:pPr lvl="0"/>
            <a:r>
              <a:rPr lang="en-US" dirty="0"/>
              <a:t>Explain the concept of present value, how it relates to future value, and is used to make business decisions.</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177182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cept Check Question (1of 2)">
    <p:spTree>
      <p:nvGrpSpPr>
        <p:cNvPr id="1" name=""/>
        <p:cNvGrpSpPr/>
        <p:nvPr/>
      </p:nvGrpSpPr>
      <p:grpSpPr>
        <a:xfrm>
          <a:off x="0" y="0"/>
          <a:ext cx="0" cy="0"/>
          <a:chOff x="0" y="0"/>
          <a:chExt cx="0" cy="0"/>
        </a:xfrm>
      </p:grpSpPr>
      <p:sp>
        <p:nvSpPr>
          <p:cNvPr id="14" name="Title 13"/>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pPr lvl="0"/>
            <a:r>
              <a:rPr lang="en-US" dirty="0"/>
              <a:t>1.1 Periodicity Assumption</a:t>
            </a:r>
          </a:p>
        </p:txBody>
      </p:sp>
      <p:sp>
        <p:nvSpPr>
          <p:cNvPr id="5" name="Content Placeholder 4"/>
          <p:cNvSpPr>
            <a:spLocks noGrp="1"/>
          </p:cNvSpPr>
          <p:nvPr>
            <p:ph sz="quarter" idx="16" hasCustomPrompt="1"/>
          </p:nvPr>
        </p:nvSpPr>
        <p:spPr>
          <a:xfrm>
            <a:off x="304800" y="1752600"/>
            <a:ext cx="8534400" cy="4419600"/>
          </a:xfrm>
          <a:prstGeom prst="rect">
            <a:avLst/>
          </a:prstGeom>
        </p:spPr>
        <p:txBody>
          <a:bodyPr/>
          <a:lstStyle>
            <a:lvl1pPr marL="0" indent="0">
              <a:spcBef>
                <a:spcPts val="1000"/>
              </a:spcBef>
              <a:buNone/>
              <a:defRPr sz="2800" baseline="0"/>
            </a:lvl1pPr>
            <a:lvl2pPr marL="809625" indent="-460375">
              <a:spcBef>
                <a:spcPts val="1000"/>
              </a:spcBef>
              <a:buClr>
                <a:schemeClr val="accent2"/>
              </a:buClr>
              <a:buFont typeface="+mj-lt"/>
              <a:buAutoNum type="alphaLcPeriod"/>
              <a:tabLst/>
              <a:defRPr sz="2800"/>
            </a:lvl2pPr>
            <a:lvl3pPr marL="914400" indent="0">
              <a:buNone/>
              <a:defRPr sz="2800"/>
            </a:lvl3pPr>
            <a:lvl4pPr marL="1371600" indent="0">
              <a:buNone/>
              <a:defRPr sz="2800"/>
            </a:lvl4pPr>
            <a:lvl5pPr marL="1828800" indent="0">
              <a:buNone/>
              <a:defRPr sz="2800"/>
            </a:lvl5pPr>
          </a:lstStyle>
          <a:p>
            <a:pPr lvl="0"/>
            <a:r>
              <a:rPr lang="en-US" dirty="0"/>
              <a:t>Which one of these statements about the accrual basis of accounting is false?</a:t>
            </a:r>
          </a:p>
          <a:p>
            <a:pPr lvl="1"/>
            <a:r>
              <a:rPr lang="en-US" dirty="0"/>
              <a:t>Companies record events that change their financial statements in the period in which events occur, even if cash was not exchanged.</a:t>
            </a:r>
          </a:p>
          <a:p>
            <a:pPr lvl="1"/>
            <a:r>
              <a:rPr lang="en-US" dirty="0"/>
              <a:t>Companies recognize revenue in the period in which the performance obligation is satisfied.</a:t>
            </a:r>
          </a:p>
          <a:p>
            <a:pPr lvl="1"/>
            <a:r>
              <a:rPr lang="en-US" dirty="0"/>
              <a:t>This basis is accord with generally accepted accounting principles.</a:t>
            </a:r>
          </a:p>
          <a:p>
            <a:pPr lvl="1"/>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124381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cept Check Question (2of 2)">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1.1 Periodicity Assumption</a:t>
            </a:r>
          </a:p>
        </p:txBody>
      </p:sp>
      <p:sp>
        <p:nvSpPr>
          <p:cNvPr id="12" name="Question"/>
          <p:cNvSpPr>
            <a:spLocks noGrp="1"/>
          </p:cNvSpPr>
          <p:nvPr>
            <p:ph sz="quarter" idx="15" hasCustomPrompt="1"/>
          </p:nvPr>
        </p:nvSpPr>
        <p:spPr>
          <a:xfrm>
            <a:off x="304800" y="1752600"/>
            <a:ext cx="8534400" cy="4419600"/>
          </a:xfrm>
          <a:prstGeom prst="rect">
            <a:avLst/>
          </a:prstGeom>
        </p:spPr>
        <p:txBody>
          <a:bodyPr/>
          <a:lstStyle>
            <a:lvl1pPr marL="12700" indent="0">
              <a:spcBef>
                <a:spcPts val="1000"/>
              </a:spcBef>
              <a:buNone/>
              <a:tabLst/>
              <a:defRPr sz="2800" b="0" i="0" baseline="0">
                <a:solidFill>
                  <a:schemeClr val="tx1"/>
                </a:solidFill>
                <a:latin typeface="Calibri" charset="0"/>
                <a:ea typeface="Calibri" charset="0"/>
                <a:cs typeface="Calibri" charset="0"/>
              </a:defRPr>
            </a:lvl1pPr>
            <a:lvl2pPr marL="803275" indent="-450850">
              <a:spcBef>
                <a:spcPts val="1000"/>
              </a:spcBef>
              <a:buFont typeface="+mj-lt"/>
              <a:buNone/>
              <a:tabLst/>
              <a:defRPr sz="2800" b="0" i="0" baseline="0">
                <a:solidFill>
                  <a:schemeClr val="tx1"/>
                </a:solidFill>
                <a:latin typeface="Calibri" charset="0"/>
                <a:ea typeface="Calibri" charset="0"/>
                <a:cs typeface="Calibri" charset="0"/>
              </a:defRPr>
            </a:lvl2pPr>
            <a:lvl3pPr marL="803275" indent="-790575">
              <a:buNone/>
              <a:tabLst/>
              <a:defRPr sz="2800" b="0" i="0">
                <a:latin typeface="Calibri" charset="0"/>
                <a:ea typeface="Calibri" charset="0"/>
                <a:cs typeface="Calibri" charset="0"/>
              </a:defRPr>
            </a:lvl3pPr>
          </a:lstStyle>
          <a:p>
            <a:pPr lvl="0"/>
            <a:r>
              <a:rPr lang="en-US" dirty="0"/>
              <a:t>Which one of these statements about the accrual basis of accounting is false?</a:t>
            </a:r>
          </a:p>
          <a:p>
            <a:pPr lvl="1"/>
            <a:r>
              <a:rPr lang="en-US" dirty="0"/>
              <a:t>a.	Companies record events that change their financial statements in the period in which events occur, even if cash was not exchanged.</a:t>
            </a:r>
          </a:p>
          <a:p>
            <a:pPr lvl="2"/>
            <a:r>
              <a:rPr lang="en-US" dirty="0"/>
              <a:t>✔️b.	Companies recognize revenue in the period in which the performance obligation is satisfied.</a:t>
            </a:r>
          </a:p>
          <a:p>
            <a:pPr lvl="1"/>
            <a:r>
              <a:rPr lang="en-US" dirty="0"/>
              <a:t>c.	This basis is accord with generally accepted accounting principles.</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523935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 Term: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768350"/>
            <a:ext cx="8534400" cy="990599"/>
          </a:xfrm>
        </p:spPr>
        <p:txBody>
          <a:bodyPr/>
          <a:lstStyle/>
          <a:p>
            <a:r>
              <a:rPr lang="en-US"/>
              <a:t>Language</a:t>
            </a:r>
            <a:endParaRPr lang="en-US" dirty="0"/>
          </a:p>
        </p:txBody>
      </p:sp>
      <p:sp>
        <p:nvSpPr>
          <p:cNvPr id="7" name="Definition of Key Term"/>
          <p:cNvSpPr>
            <a:spLocks noGrp="1"/>
          </p:cNvSpPr>
          <p:nvPr>
            <p:ph sz="quarter" idx="15" hasCustomPrompt="1"/>
          </p:nvPr>
        </p:nvSpPr>
        <p:spPr>
          <a:xfrm>
            <a:off x="304800" y="1752600"/>
            <a:ext cx="8534400" cy="4114800"/>
          </a:xfrm>
          <a:prstGeom prst="rect">
            <a:avLst/>
          </a:prstGeom>
        </p:spPr>
        <p:txBody>
          <a:bodyPr/>
          <a:lstStyle>
            <a:lvl1pPr marL="292608" indent="-292608">
              <a:spcBef>
                <a:spcPts val="1000"/>
              </a:spcBef>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a:t>Form of communication using sounds and symbols combined according to specified rules</a:t>
            </a:r>
          </a:p>
        </p:txBody>
      </p:sp>
      <p:sp>
        <p:nvSpPr>
          <p:cNvPr id="9" name="Media LInk"/>
          <p:cNvSpPr>
            <a:spLocks noGrp="1"/>
          </p:cNvSpPr>
          <p:nvPr>
            <p:ph sz="quarter" idx="16" hasCustomPrompt="1"/>
          </p:nvPr>
        </p:nvSpPr>
        <p:spPr>
          <a:xfrm>
            <a:off x="304800" y="5867400"/>
            <a:ext cx="8534400" cy="609600"/>
          </a:xfrm>
          <a:prstGeom prst="rect">
            <a:avLst/>
          </a:prstGeom>
        </p:spPr>
        <p:txBody>
          <a:bodyPr/>
          <a:lstStyle>
            <a:lvl1pPr marL="0" indent="0" algn="r">
              <a:buNone/>
              <a:defRPr sz="2200" b="0" i="0" baseline="0">
                <a:latin typeface="Calibri" charset="0"/>
                <a:ea typeface="Calibri" charset="0"/>
                <a:cs typeface="Calibri" charset="0"/>
              </a:defRPr>
            </a:lvl1pPr>
            <a:lvl2pPr algn="r">
              <a:defRPr/>
            </a:lvl2pPr>
            <a:lvl3pPr algn="r">
              <a:defRPr/>
            </a:lvl3pPr>
            <a:lvl4pPr algn="r">
              <a:defRPr/>
            </a:lvl4pPr>
            <a:lvl5pPr algn="r">
              <a:defRPr/>
            </a:lvl5pPr>
          </a:lstStyle>
          <a:p>
            <a:pPr lvl="0"/>
            <a:r>
              <a:rPr lang="en-US" dirty="0"/>
              <a:t>Media link placeholder</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7006093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 Term: Version 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914401"/>
            <a:ext cx="8534400" cy="990599"/>
          </a:xfrm>
        </p:spPr>
        <p:txBody>
          <a:bodyPr/>
          <a:lstStyle>
            <a:lvl1pPr>
              <a:defRPr baseline="0"/>
            </a:lvl1pPr>
          </a:lstStyle>
          <a:p>
            <a:r>
              <a:rPr lang="en-US" dirty="0"/>
              <a:t>Anatomy and Physiology Defined</a:t>
            </a:r>
          </a:p>
        </p:txBody>
      </p:sp>
      <p:sp>
        <p:nvSpPr>
          <p:cNvPr id="7" name="Definition of Key Term"/>
          <p:cNvSpPr>
            <a:spLocks noGrp="1"/>
          </p:cNvSpPr>
          <p:nvPr>
            <p:ph sz="quarter" idx="15" hasCustomPrompt="1"/>
          </p:nvPr>
        </p:nvSpPr>
        <p:spPr>
          <a:xfrm>
            <a:off x="304800" y="1905000"/>
            <a:ext cx="8534400" cy="3962400"/>
          </a:xfrm>
          <a:prstGeom prst="rect">
            <a:avLst/>
          </a:prstGeom>
        </p:spPr>
        <p:txBody>
          <a:bodyPr/>
          <a:lstStyle>
            <a:lvl1pPr marL="292608" indent="-292608">
              <a:spcBef>
                <a:spcPts val="1000"/>
              </a:spcBef>
              <a:buClr>
                <a:schemeClr val="accent2"/>
              </a:buClr>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a:t>Anatomy is the science of structure and the relationships among structures.</a:t>
            </a:r>
          </a:p>
          <a:p>
            <a:pPr lvl="0"/>
            <a:r>
              <a:rPr lang="en-US" dirty="0"/>
              <a:t>Physiology is the science of body functions, that is, how the body parts work.</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662271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pener: Version B">
    <p:spTree>
      <p:nvGrpSpPr>
        <p:cNvPr id="1" name=""/>
        <p:cNvGrpSpPr/>
        <p:nvPr/>
      </p:nvGrpSpPr>
      <p:grpSpPr>
        <a:xfrm>
          <a:off x="0" y="0"/>
          <a:ext cx="0" cy="0"/>
          <a:chOff x="0" y="0"/>
          <a:chExt cx="0" cy="0"/>
        </a:xfrm>
      </p:grpSpPr>
      <p:sp>
        <p:nvSpPr>
          <p:cNvPr id="13" name="CN"/>
          <p:cNvSpPr>
            <a:spLocks noGrp="1"/>
          </p:cNvSpPr>
          <p:nvPr>
            <p:ph sz="quarter" idx="19" hasCustomPrompt="1"/>
          </p:nvPr>
        </p:nvSpPr>
        <p:spPr>
          <a:xfrm>
            <a:off x="152400" y="2286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a:t>Chapter 1</a:t>
            </a:r>
          </a:p>
        </p:txBody>
      </p:sp>
      <p:sp>
        <p:nvSpPr>
          <p:cNvPr id="14" name="CT"/>
          <p:cNvSpPr>
            <a:spLocks noGrp="1"/>
          </p:cNvSpPr>
          <p:nvPr>
            <p:ph sz="quarter" idx="20" hasCustomPrompt="1"/>
          </p:nvPr>
        </p:nvSpPr>
        <p:spPr>
          <a:xfrm>
            <a:off x="152400" y="762000"/>
            <a:ext cx="8839200" cy="22860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Click to Edit Chapter Title</a:t>
            </a:r>
          </a:p>
        </p:txBody>
      </p:sp>
      <p:sp>
        <p:nvSpPr>
          <p:cNvPr id="8" name="Title "/>
          <p:cNvSpPr>
            <a:spLocks noGrp="1"/>
          </p:cNvSpPr>
          <p:nvPr>
            <p:ph type="title" hasCustomPrompt="1"/>
          </p:nvPr>
        </p:nvSpPr>
        <p:spPr>
          <a:xfrm>
            <a:off x="152400" y="3505200"/>
            <a:ext cx="8839200" cy="1524000"/>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a:t>Click to Edit Book Title</a:t>
            </a:r>
          </a:p>
        </p:txBody>
      </p:sp>
      <p:sp>
        <p:nvSpPr>
          <p:cNvPr id="15" name="Edition"/>
          <p:cNvSpPr>
            <a:spLocks noGrp="1"/>
          </p:cNvSpPr>
          <p:nvPr>
            <p:ph sz="quarter" idx="17" hasCustomPrompt="1"/>
          </p:nvPr>
        </p:nvSpPr>
        <p:spPr>
          <a:xfrm>
            <a:off x="152400" y="5029200"/>
            <a:ext cx="8839200" cy="7620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a:latin typeface="Source Sans Pro" charset="0"/>
                <a:ea typeface="Source Sans Pro" charset="0"/>
                <a:cs typeface="Source Sans Pro" charset="0"/>
              </a:rPr>
              <a:t>Third Edition</a:t>
            </a:r>
            <a:endParaRPr lang="en-US" dirty="0"/>
          </a:p>
        </p:txBody>
      </p:sp>
      <p:sp>
        <p:nvSpPr>
          <p:cNvPr id="16" name="Author"/>
          <p:cNvSpPr>
            <a:spLocks noGrp="1"/>
          </p:cNvSpPr>
          <p:nvPr>
            <p:ph sz="quarter" idx="18" hasCustomPrompt="1"/>
          </p:nvPr>
        </p:nvSpPr>
        <p:spPr>
          <a:xfrm>
            <a:off x="152400" y="6096000"/>
            <a:ext cx="8839200" cy="5334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a:latin typeface="Source Sans Pro" charset="0"/>
                <a:ea typeface="Source Sans Pro" charset="0"/>
                <a:cs typeface="Source Sans Pro" charset="0"/>
              </a:rPr>
              <a:t>David Klein</a:t>
            </a:r>
            <a:endParaRPr lang="en-US" dirty="0"/>
          </a:p>
        </p:txBody>
      </p:sp>
    </p:spTree>
    <p:extLst>
      <p:ext uri="{BB962C8B-B14F-4D97-AF65-F5344CB8AC3E}">
        <p14:creationId xmlns:p14="http://schemas.microsoft.com/office/powerpoint/2010/main" val="10642320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for Figure">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11" name="Content Placeholder 10"/>
          <p:cNvSpPr>
            <a:spLocks noGrp="1"/>
          </p:cNvSpPr>
          <p:nvPr>
            <p:ph sz="quarter" idx="16"/>
          </p:nvPr>
        </p:nvSpPr>
        <p:spPr>
          <a:xfrm>
            <a:off x="304800" y="1752600"/>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Figure caption"/>
          <p:cNvSpPr>
            <a:spLocks noGrp="1"/>
          </p:cNvSpPr>
          <p:nvPr>
            <p:ph sz="quarter" idx="15" hasCustomPrompt="1"/>
          </p:nvPr>
        </p:nvSpPr>
        <p:spPr>
          <a:xfrm>
            <a:off x="304800" y="5029200"/>
            <a:ext cx="8534400" cy="1143000"/>
          </a:xfrm>
          <a:prstGeom prst="rect">
            <a:avLst/>
          </a:prstGeom>
        </p:spPr>
        <p:txBody>
          <a:bodyPr/>
          <a:lstStyle>
            <a:lvl1pPr marL="0" indent="0">
              <a:spcBef>
                <a:spcPts val="1000"/>
              </a:spcBef>
              <a:buFont typeface="Arial" charset="0"/>
              <a:buNone/>
              <a:defRPr sz="2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sz="2000" dirty="0"/>
              <a:t>Figure 4.5 Figure title placeholder</a:t>
            </a:r>
          </a:p>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9" name="Content Placeholder 10"/>
          <p:cNvSpPr>
            <a:spLocks noGrp="1"/>
          </p:cNvSpPr>
          <p:nvPr>
            <p:ph sz="quarter" idx="17"/>
          </p:nvPr>
        </p:nvSpPr>
        <p:spPr>
          <a:xfrm>
            <a:off x="304800" y="3773632"/>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9771030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2539791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4660819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4800" y="4899023"/>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926142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25146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1869" y="3297115"/>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p:cNvSpPr>
            <a:spLocks noGrp="1"/>
          </p:cNvSpPr>
          <p:nvPr>
            <p:ph sz="quarter" idx="19"/>
          </p:nvPr>
        </p:nvSpPr>
        <p:spPr>
          <a:xfrm>
            <a:off x="301869" y="4168775"/>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0" name="Content Placeholder"/>
          <p:cNvSpPr>
            <a:spLocks noGrp="1"/>
          </p:cNvSpPr>
          <p:nvPr>
            <p:ph sz="quarter" idx="20"/>
          </p:nvPr>
        </p:nvSpPr>
        <p:spPr>
          <a:xfrm>
            <a:off x="301869" y="5108329"/>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488249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1"/>
          <p:cNvSpPr>
            <a:spLocks noGrp="1"/>
          </p:cNvSpPr>
          <p:nvPr>
            <p:ph sz="quarter" idx="16"/>
          </p:nvPr>
        </p:nvSpPr>
        <p:spPr>
          <a:xfrm>
            <a:off x="3048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47604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1"/>
          <p:cNvSpPr>
            <a:spLocks noGrp="1"/>
          </p:cNvSpPr>
          <p:nvPr>
            <p:ph sz="quarter" idx="16"/>
          </p:nvPr>
        </p:nvSpPr>
        <p:spPr>
          <a:xfrm>
            <a:off x="3048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8"/>
          <p:cNvSpPr>
            <a:spLocks noGrp="1"/>
          </p:cNvSpPr>
          <p:nvPr>
            <p:ph sz="quarter" idx="18"/>
          </p:nvPr>
        </p:nvSpPr>
        <p:spPr>
          <a:xfrm>
            <a:off x="2286000" y="4724400"/>
            <a:ext cx="4572000" cy="1489075"/>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6132984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Slid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5350050"/>
            <a:ext cx="8534400" cy="309975"/>
          </a:xfrm>
          <a:prstGeom prst="rect">
            <a:avLst/>
          </a:prstGeom>
        </p:spPr>
        <p:txBody>
          <a:bodyPr/>
          <a:lstStyle>
            <a:lvl1pPr>
              <a:defRPr sz="2000" b="0" i="0">
                <a:latin typeface="Calibri" charset="0"/>
                <a:ea typeface="Calibri" charset="0"/>
                <a:cs typeface="Calibri" charset="0"/>
              </a:defRPr>
            </a:lvl1pPr>
          </a:lstStyle>
          <a:p>
            <a:pPr lvl="0"/>
            <a:r>
              <a:rPr lang="en-US" sz="2000" dirty="0"/>
              <a:t>Figure Title</a:t>
            </a:r>
          </a:p>
        </p:txBody>
      </p:sp>
      <p:sp>
        <p:nvSpPr>
          <p:cNvPr id="3" name="Content Placeholder 2"/>
          <p:cNvSpPr>
            <a:spLocks noGrp="1"/>
          </p:cNvSpPr>
          <p:nvPr>
            <p:ph idx="1"/>
          </p:nvPr>
        </p:nvSpPr>
        <p:spPr>
          <a:xfrm>
            <a:off x="304800" y="820738"/>
            <a:ext cx="8534400" cy="4452937"/>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8" name="Content Placeholder 7"/>
          <p:cNvSpPr>
            <a:spLocks noGrp="1"/>
          </p:cNvSpPr>
          <p:nvPr>
            <p:ph sz="quarter" idx="13" hasCustomPrompt="1"/>
          </p:nvPr>
        </p:nvSpPr>
        <p:spPr>
          <a:xfrm>
            <a:off x="304800" y="5780675"/>
            <a:ext cx="8534400" cy="467725"/>
          </a:xfrm>
          <a:prstGeom prst="rect">
            <a:avLst/>
          </a:prstGeom>
        </p:spPr>
        <p:txBody>
          <a:bodyPr/>
          <a:lstStyle>
            <a:lvl1pPr marL="0" indent="0">
              <a:buNone/>
              <a:defRPr sz="2000" b="0" i="0">
                <a:latin typeface="Calibri" charset="0"/>
                <a:ea typeface="Calibri" charset="0"/>
                <a:cs typeface="Calibri" charset="0"/>
              </a:defRPr>
            </a:lvl1pPr>
          </a:lstStyle>
          <a:p>
            <a:pPr lvl="0"/>
            <a:r>
              <a:rPr lang="en-US" sz="2000" dirty="0"/>
              <a:t>Figure 4.5 Figure title placeholder</a:t>
            </a:r>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67376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Slide: Version B">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304800" y="5920581"/>
            <a:ext cx="8534400" cy="435770"/>
          </a:xfrm>
          <a:prstGeom prst="rect">
            <a:avLst/>
          </a:prstGeom>
        </p:spPr>
        <p:txBody>
          <a:bodyPr/>
          <a:lstStyle>
            <a:lvl1pPr algn="ctr">
              <a:defRPr b="0" i="0">
                <a:latin typeface="Calibri" charset="0"/>
                <a:ea typeface="Calibri" charset="0"/>
                <a:cs typeface="Calibri" charset="0"/>
              </a:defRPr>
            </a:lvl1pPr>
          </a:lstStyle>
          <a:p>
            <a:r>
              <a:rPr lang="en-US" dirty="0"/>
              <a:t>Image Title</a:t>
            </a:r>
          </a:p>
        </p:txBody>
      </p:sp>
      <p:sp>
        <p:nvSpPr>
          <p:cNvPr id="3" name="Content Placeholder 2"/>
          <p:cNvSpPr>
            <a:spLocks noGrp="1"/>
          </p:cNvSpPr>
          <p:nvPr>
            <p:ph idx="1"/>
          </p:nvPr>
        </p:nvSpPr>
        <p:spPr>
          <a:xfrm>
            <a:off x="304800" y="820738"/>
            <a:ext cx="8534400" cy="4970462"/>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Outlin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5274" y="777241"/>
            <a:ext cx="8543926"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13" name="COBBL"/>
          <p:cNvSpPr>
            <a:spLocks noGrp="1"/>
          </p:cNvSpPr>
          <p:nvPr>
            <p:ph sz="quarter" idx="10" hasCustomPrompt="1"/>
          </p:nvPr>
        </p:nvSpPr>
        <p:spPr>
          <a:xfrm>
            <a:off x="304800" y="1752600"/>
            <a:ext cx="8534400" cy="4495800"/>
          </a:xfrm>
          <a:prstGeom prst="rect">
            <a:avLst/>
          </a:prstGeom>
        </p:spPr>
        <p:txBody>
          <a:bodyPr/>
          <a:lstStyle>
            <a:lvl1pPr marL="295275" indent="-295275">
              <a:buClr>
                <a:schemeClr val="accent2"/>
              </a:buCl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One-Column</a:t>
            </a:r>
          </a:p>
          <a:p>
            <a:pPr lvl="0"/>
            <a:r>
              <a:rPr lang="en-US" dirty="0"/>
              <a:t>It Is One-Column Only</a:t>
            </a:r>
          </a:p>
          <a:p>
            <a:pPr lvl="0"/>
            <a:r>
              <a:rPr lang="en-US" dirty="0"/>
              <a:t>This Outline Has H1 Headings Only</a:t>
            </a:r>
          </a:p>
          <a:p>
            <a:pPr lvl="0"/>
            <a:r>
              <a:rPr lang="en-US" dirty="0"/>
              <a:t>The Headings Are in Title Case, Matching the </a:t>
            </a:r>
            <a:r>
              <a:rPr lang="en-US" dirty="0" err="1"/>
              <a:t>eText</a:t>
            </a:r>
            <a:r>
              <a:rPr lang="en-US" dirty="0"/>
              <a:t>; This Can Vary by Title</a:t>
            </a:r>
          </a:p>
          <a:p>
            <a:pPr lvl="0"/>
            <a:r>
              <a:rPr lang="en-US" dirty="0"/>
              <a:t>This List Is Bulleted</a:t>
            </a:r>
          </a:p>
          <a:p>
            <a:pPr lvl="0"/>
            <a:r>
              <a:rPr lang="en-US" dirty="0"/>
              <a:t>The Outline Slide Has a Footer</a:t>
            </a:r>
          </a:p>
          <a:p>
            <a:pPr lvl="0"/>
            <a:r>
              <a:rPr lang="en-US" dirty="0"/>
              <a:t>Outline Items Usually Have No Ending Punctuation</a:t>
            </a:r>
          </a:p>
        </p:txBody>
      </p:sp>
      <p:sp>
        <p:nvSpPr>
          <p:cNvPr id="4" name="Slide Number Placeholder 3"/>
          <p:cNvSpPr>
            <a:spLocks noGrp="1"/>
          </p:cNvSpPr>
          <p:nvPr>
            <p:ph type="sldNum" sz="quarter" idx="12"/>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866936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pter Outline: Version B">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BL 2-col"/>
          <p:cNvSpPr>
            <a:spLocks noGrp="1"/>
          </p:cNvSpPr>
          <p:nvPr>
            <p:ph sz="quarter" idx="12" hasCustomPrompt="1"/>
          </p:nvPr>
        </p:nvSpPr>
        <p:spPr>
          <a:xfrm>
            <a:off x="304800" y="1752600"/>
            <a:ext cx="8534400" cy="4603750"/>
          </a:xfrm>
          <a:prstGeom prst="rect">
            <a:avLst/>
          </a:prstGeom>
        </p:spPr>
        <p:txBody>
          <a:bodyPr numCol="2" spcCol="548640"/>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Two-Column</a:t>
            </a:r>
          </a:p>
          <a:p>
            <a:pPr lvl="0"/>
            <a:r>
              <a:rPr lang="en-US" dirty="0"/>
              <a:t>This Outline Has No Sub-lists</a:t>
            </a:r>
          </a:p>
          <a:p>
            <a:pPr lvl="0"/>
            <a:r>
              <a:rPr lang="en-US" dirty="0"/>
              <a:t>This List Is Bulleted</a:t>
            </a:r>
          </a:p>
          <a:p>
            <a:pPr lvl="0"/>
            <a:r>
              <a:rPr lang="en-US" dirty="0"/>
              <a:t>The Outline Slide Has A Footer</a:t>
            </a:r>
          </a:p>
          <a:p>
            <a:pPr lvl="0"/>
            <a:r>
              <a:rPr lang="en-US" dirty="0"/>
              <a:t>Outline Items Usually Have No Ending Punctuation</a:t>
            </a:r>
          </a:p>
          <a:p>
            <a:pPr lvl="0"/>
            <a:r>
              <a:rPr lang="en-US" dirty="0"/>
              <a:t>This is Another Heading</a:t>
            </a:r>
          </a:p>
          <a:p>
            <a:pPr lvl="0"/>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lvl="0"/>
            <a:endParaRPr lang="en-US" dirty="0"/>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993600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Outline: Version C1 (singl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2"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One-Column</a:t>
            </a:r>
          </a:p>
          <a:p>
            <a:pPr lvl="0"/>
            <a:r>
              <a:rPr lang="en-US" dirty="0"/>
              <a:t>It Is One-Column Only</a:t>
            </a:r>
          </a:p>
          <a:p>
            <a:pPr lvl="0"/>
            <a:r>
              <a:rPr lang="en-US" dirty="0"/>
              <a:t>This Outline Has H1 Headings Only</a:t>
            </a:r>
          </a:p>
          <a:p>
            <a:pPr lvl="0"/>
            <a:r>
              <a:rPr lang="en-US" dirty="0"/>
              <a:t>The Headings Are in Title Case, Matching the </a:t>
            </a:r>
            <a:r>
              <a:rPr lang="en-US" dirty="0" err="1"/>
              <a:t>eText</a:t>
            </a:r>
            <a:r>
              <a:rPr lang="en-US" dirty="0"/>
              <a:t>; This Can Vary by Title</a:t>
            </a:r>
          </a:p>
          <a:p>
            <a:pPr lvl="0"/>
            <a:r>
              <a:rPr lang="en-US" dirty="0"/>
              <a:t>This List Is Numbered</a:t>
            </a:r>
          </a:p>
          <a:p>
            <a:pPr lvl="0"/>
            <a:r>
              <a:rPr lang="en-US" dirty="0"/>
              <a:t>The Outline Slide Has a Footer</a:t>
            </a:r>
          </a:p>
          <a:p>
            <a:pPr lvl="0"/>
            <a:r>
              <a:rPr lang="en-US" dirty="0"/>
              <a:t>Outline Items Usually Have No Ending Punctuation</a:t>
            </a:r>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786427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pter Outline: Version C2 (doubl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10" name="COBNL"/>
          <p:cNvSpPr>
            <a:spLocks noGrp="1"/>
          </p:cNvSpPr>
          <p:nvPr>
            <p:ph sz="quarter" idx="14" hasCustomPrompt="1"/>
          </p:nvPr>
        </p:nvSpPr>
        <p:spPr>
          <a:xfrm>
            <a:off x="304800" y="1752600"/>
            <a:ext cx="8534400" cy="4114800"/>
          </a:xfrm>
          <a:prstGeom prst="rect">
            <a:avLst/>
          </a:prstGeom>
        </p:spPr>
        <p:txBody>
          <a:bodyPr/>
          <a:lstStyle>
            <a:lvl1pPr marL="803275" indent="-803275">
              <a:buNone/>
              <a:tabLst/>
              <a:defRPr sz="2800" b="0" i="0" baseline="0">
                <a:latin typeface="Calibri" charset="0"/>
                <a:ea typeface="Calibri" charset="0"/>
                <a:cs typeface="Calibri" charset="0"/>
              </a:defRPr>
            </a:lvl1pPr>
          </a:lstStyle>
          <a:p>
            <a:pPr lvl="0"/>
            <a:r>
              <a:rPr lang="en-US" dirty="0"/>
              <a:t>1.1	This Is a Sample Outline for One-Column and Double-numbered</a:t>
            </a:r>
          </a:p>
          <a:p>
            <a:pPr lvl="0"/>
            <a:r>
              <a:rPr lang="en-US" dirty="0"/>
              <a:t>1.2	It is One-column Only</a:t>
            </a:r>
          </a:p>
          <a:p>
            <a:pPr lvl="0"/>
            <a:r>
              <a:rPr lang="en-US" dirty="0"/>
              <a:t>1.3	This Outline Has No Sub-lists</a:t>
            </a:r>
          </a:p>
          <a:p>
            <a:pPr lvl="0"/>
            <a:r>
              <a:rPr lang="en-US" dirty="0"/>
              <a:t>1.4	This List Is Double-numbered</a:t>
            </a:r>
          </a:p>
          <a:p>
            <a:pPr lvl="0"/>
            <a:r>
              <a:rPr lang="en-US" dirty="0"/>
              <a:t>1.5	The Outline Slide Has a Footer</a:t>
            </a:r>
          </a:p>
          <a:p>
            <a:pPr lvl="0"/>
            <a:r>
              <a:rPr lang="en-US" dirty="0"/>
              <a:t>10.6	Outline Items Usually Have No Ending Punctuation</a:t>
            </a:r>
          </a:p>
        </p:txBody>
      </p:sp>
      <p:sp>
        <p:nvSpPr>
          <p:cNvPr id="8" name="Slide Number Placeholder 7"/>
          <p:cNvSpPr>
            <a:spLocks noGrp="1"/>
          </p:cNvSpPr>
          <p:nvPr>
            <p:ph type="sldNum" sz="quarter" idx="16"/>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5"/>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1235725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 Outline: Version D">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8" name="COBBL"/>
          <p:cNvSpPr>
            <a:spLocks noGrp="1"/>
          </p:cNvSpPr>
          <p:nvPr>
            <p:ph sz="quarter" idx="12" hasCustomPrompt="1"/>
          </p:nvPr>
        </p:nvSpPr>
        <p:spPr>
          <a:xfrm>
            <a:off x="3048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1-Column </a:t>
            </a:r>
          </a:p>
          <a:p>
            <a:pPr lvl="1"/>
            <a:r>
              <a:rPr lang="en-US" dirty="0"/>
              <a:t>It Has H2s</a:t>
            </a:r>
          </a:p>
          <a:p>
            <a:pPr lvl="0"/>
            <a:r>
              <a:rPr lang="en-US" dirty="0"/>
              <a:t>It Is One-column Only</a:t>
            </a:r>
          </a:p>
          <a:p>
            <a:pPr lvl="1"/>
            <a:r>
              <a:rPr lang="en-US" dirty="0"/>
              <a:t>It Will Probably Not Have Art</a:t>
            </a:r>
          </a:p>
          <a:p>
            <a:pPr lvl="0"/>
            <a:r>
              <a:rPr lang="en-US" dirty="0"/>
              <a:t>This Is a Bulleted List</a:t>
            </a:r>
          </a:p>
          <a:p>
            <a:pPr lvl="1"/>
            <a:r>
              <a:rPr lang="en-US" dirty="0"/>
              <a:t>Make Sure That Any Links Included Here, for Any Reason, Have Descriptive Hyperlinks</a:t>
            </a:r>
          </a:p>
          <a:p>
            <a:pPr lvl="0"/>
            <a:r>
              <a:rPr lang="en-US" dirty="0"/>
              <a:t>Outline Items Usually Have No Ending Punctuation</a:t>
            </a:r>
          </a:p>
          <a:p>
            <a:pPr lvl="1"/>
            <a:r>
              <a:rPr lang="en-US" dirty="0"/>
              <a:t>There is a Footer</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7" name="COBBL"/>
          <p:cNvSpPr>
            <a:spLocks noGrp="1"/>
          </p:cNvSpPr>
          <p:nvPr>
            <p:ph sz="quarter" idx="13" hasCustomPrompt="1"/>
          </p:nvPr>
        </p:nvSpPr>
        <p:spPr>
          <a:xfrm>
            <a:off x="46482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1-Column </a:t>
            </a:r>
          </a:p>
          <a:p>
            <a:pPr lvl="1"/>
            <a:r>
              <a:rPr lang="en-US" dirty="0"/>
              <a:t>It Has H2s</a:t>
            </a:r>
          </a:p>
          <a:p>
            <a:pPr lvl="0"/>
            <a:r>
              <a:rPr lang="en-US" dirty="0"/>
              <a:t>It Is One-column Only</a:t>
            </a:r>
          </a:p>
          <a:p>
            <a:pPr lvl="1"/>
            <a:r>
              <a:rPr lang="en-US" dirty="0"/>
              <a:t>It Will Probably Not Have Art</a:t>
            </a:r>
          </a:p>
          <a:p>
            <a:pPr lvl="0"/>
            <a:r>
              <a:rPr lang="en-US" dirty="0"/>
              <a:t>This Is a Bulleted List</a:t>
            </a:r>
          </a:p>
          <a:p>
            <a:pPr lvl="1"/>
            <a:r>
              <a:rPr lang="en-US" dirty="0"/>
              <a:t>Make Sure That Any Links Included Here, for Any Reason, Have Descriptive Hyperlinks</a:t>
            </a:r>
          </a:p>
          <a:p>
            <a:pPr lvl="0"/>
            <a:r>
              <a:rPr lang="en-US" dirty="0"/>
              <a:t>Outline Items Usually Have No Ending Punctuation</a:t>
            </a:r>
          </a:p>
          <a:p>
            <a:pPr lvl="1"/>
            <a:r>
              <a:rPr lang="en-US" dirty="0"/>
              <a:t>There is a Footer</a:t>
            </a:r>
          </a:p>
        </p:txBody>
      </p:sp>
    </p:spTree>
    <p:extLst>
      <p:ext uri="{BB962C8B-B14F-4D97-AF65-F5344CB8AC3E}">
        <p14:creationId xmlns:p14="http://schemas.microsoft.com/office/powerpoint/2010/main" val="8379093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Outline: Version E1 (sing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419600"/>
          </a:xfrm>
          <a:prstGeom prst="rect">
            <a:avLst/>
          </a:prstGeom>
        </p:spPr>
        <p:txBody>
          <a:bodyPr/>
          <a:lstStyle>
            <a:lvl1pPr marL="465138" indent="-465138">
              <a:buClr>
                <a:schemeClr val="accent2"/>
              </a:buClr>
              <a:buFont typeface="+mj-lt"/>
              <a:buAutoNum type="arabicPeriod"/>
              <a:tabLst/>
              <a:defRPr sz="2800" b="0" i="0" baseline="0">
                <a:latin typeface="Calibri" charset="0"/>
                <a:ea typeface="Calibri" charset="0"/>
                <a:cs typeface="Calibri" charset="0"/>
              </a:defRPr>
            </a:lvl1pPr>
            <a:lvl2pPr marL="803275" indent="-282575">
              <a:buClr>
                <a:schemeClr val="accent2"/>
              </a:buClr>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This Is a Sample Outline for One-Column and single number</a:t>
            </a:r>
          </a:p>
          <a:p>
            <a:pPr lvl="1"/>
            <a:r>
              <a:rPr lang="en-US" dirty="0"/>
              <a:t>The H2 Level Does Not Have a Number</a:t>
            </a:r>
          </a:p>
          <a:p>
            <a:pPr lvl="2"/>
            <a:r>
              <a:rPr lang="en-US" dirty="0"/>
              <a:t>One of the Subheadings May Be a Special Feature  </a:t>
            </a:r>
          </a:p>
          <a:p>
            <a:pPr lvl="0"/>
            <a:r>
              <a:rPr lang="en-US" dirty="0"/>
              <a:t>This Outline Has Two Levels</a:t>
            </a:r>
          </a:p>
          <a:p>
            <a:pPr lvl="1"/>
            <a:r>
              <a:rPr lang="en-US" dirty="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3432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Outline: Version E2 (doub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343400"/>
          </a:xfrm>
          <a:prstGeom prst="rect">
            <a:avLst/>
          </a:prstGeom>
        </p:spPr>
        <p:txBody>
          <a:bodyPr/>
          <a:lstStyle>
            <a:lvl1pPr marL="803275" indent="-803275">
              <a:buNone/>
              <a:tabLst/>
              <a:defRPr sz="2800" b="0" i="0" baseline="0">
                <a:latin typeface="Calibri" charset="0"/>
                <a:ea typeface="Calibri" charset="0"/>
                <a:cs typeface="Calibri" charset="0"/>
              </a:defRPr>
            </a:lvl1pPr>
            <a:lvl2pPr marL="1143000" indent="-292608">
              <a:buClr>
                <a:schemeClr val="accent2"/>
              </a:buClr>
              <a:defRPr sz="2400" b="0" i="0" baseline="0">
                <a:latin typeface="Calibri" charset="0"/>
                <a:ea typeface="Calibri" charset="0"/>
                <a:cs typeface="Calibri" charset="0"/>
              </a:defRPr>
            </a:lvl2pPr>
            <a:lvl3pPr marL="1143000" marR="0" indent="-292608"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1.1	This Is a Sample Outline for One-Column and Double-numbered</a:t>
            </a:r>
          </a:p>
          <a:p>
            <a:pPr lvl="1"/>
            <a:r>
              <a:rPr lang="en-US" dirty="0"/>
              <a:t>The H2 Level Does Not Have a Number</a:t>
            </a:r>
          </a:p>
          <a:p>
            <a:pPr lvl="2"/>
            <a:r>
              <a:rPr lang="en-US" dirty="0"/>
              <a:t>One of the Subheadings May Be a Special Feature </a:t>
            </a:r>
          </a:p>
          <a:p>
            <a:pPr lvl="0"/>
            <a:r>
              <a:rPr lang="en-US" dirty="0"/>
              <a:t>10.2	This Outline Has Two Levels</a:t>
            </a:r>
          </a:p>
          <a:p>
            <a:pPr lvl="1"/>
            <a:r>
              <a:rPr lang="en-US" dirty="0"/>
              <a:t>Outline Items Usually Have No Ending Punctuation</a:t>
            </a:r>
          </a:p>
          <a:p>
            <a:pPr lvl="2"/>
            <a:r>
              <a:rPr lang="en-US" dirty="0"/>
              <a:t>Special Feature </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0426552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304800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3880275"/>
      </p:ext>
    </p:extLst>
  </p:cSld>
  <p:clrMap bg1="lt1" tx1="dk1" bg2="lt2" tx2="dk2" accent1="accent1" accent2="accent2" accent3="accent3" accent4="accent4" accent5="accent5" accent6="accent6" hlink="hlink" folHlink="folHlink"/>
  <p:sldLayoutIdLst>
    <p:sldLayoutId id="2147483940" r:id="rId1"/>
    <p:sldLayoutId id="2147483941" r:id="rId2"/>
  </p:sldLayoutIdLst>
  <p:hf hdr="0" dt="0"/>
  <p:txStyles>
    <p:titleStyle>
      <a:lvl1pPr algn="ctr" defTabSz="914400" rtl="0" eaLnBrk="1" latinLnBrk="0" hangingPunct="1">
        <a:lnSpc>
          <a:spcPct val="90000"/>
        </a:lnSpc>
        <a:spcBef>
          <a:spcPct val="0"/>
        </a:spcBef>
        <a:buNone/>
        <a:defRPr sz="110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2"/>
          <p:cNvSpPr>
            <a:spLocks noGrp="1"/>
          </p:cNvSpPr>
          <p:nvPr>
            <p:ph type="title"/>
          </p:nvPr>
        </p:nvSpPr>
        <p:spPr>
          <a:xfrm>
            <a:off x="295274" y="777242"/>
            <a:ext cx="8543926" cy="975360"/>
          </a:xfrm>
          <a:prstGeom prst="rect">
            <a:avLst/>
          </a:prstGeom>
        </p:spPr>
        <p:txBody>
          <a:bodyPr vert="horz" lIns="91440" tIns="45720" rIns="91440" bIns="45720" rtlCol="0" anchor="t">
            <a:normAutofit/>
          </a:bodyPr>
          <a:lstStyle/>
          <a:p>
            <a:r>
              <a:rPr lang="en-US" dirty="0"/>
              <a:t>Click to edit Master title style</a:t>
            </a:r>
          </a:p>
        </p:txBody>
      </p:sp>
      <p:sp>
        <p:nvSpPr>
          <p:cNvPr id="16" name="Rectangle 15"/>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611586285"/>
      </p:ext>
    </p:extLst>
  </p:cSld>
  <p:clrMap bg1="lt1" tx1="dk1" bg2="lt2" tx2="dk2" accent1="accent1" accent2="accent2" accent3="accent3" accent4="accent4" accent5="accent5" accent6="accent6" hlink="hlink" folHlink="folHlink"/>
  <p:sldLayoutIdLst>
    <p:sldLayoutId id="2147483937" r:id="rId1"/>
    <p:sldLayoutId id="2147483942" r:id="rId2"/>
    <p:sldLayoutId id="2147483956" r:id="rId3"/>
    <p:sldLayoutId id="2147483955" r:id="rId4"/>
    <p:sldLayoutId id="2147483957" r:id="rId5"/>
    <p:sldLayoutId id="2147483959" r:id="rId6"/>
    <p:sldLayoutId id="2147483958" r:id="rId7"/>
    <p:sldLayoutId id="2147483960" r:id="rId8"/>
    <p:sldLayoutId id="2147483961" r:id="rId9"/>
    <p:sldLayoutId id="2147483962" r:id="rId10"/>
    <p:sldLayoutId id="2147483963" r:id="rId11"/>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43713"/>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811935529"/>
      </p:ext>
    </p:extLst>
  </p:cSld>
  <p:clrMap bg1="lt1" tx1="dk1" bg2="lt2" tx2="dk2" accent1="accent1" accent2="accent2" accent3="accent3" accent4="accent4" accent5="accent5" accent6="accent6" hlink="hlink" folHlink="folHlink"/>
  <p:sldLayoutIdLst>
    <p:sldLayoutId id="2147483944" r:id="rId1"/>
    <p:sldLayoutId id="2147483964" r:id="rId2"/>
  </p:sldLayoutIdLst>
  <p:hf hdr="0" dt="0"/>
  <p:txStyles>
    <p:titleStyle>
      <a:lvl1pPr algn="l" defTabSz="914400" rtl="0" eaLnBrk="1" latinLnBrk="0" hangingPunct="1">
        <a:lnSpc>
          <a:spcPct val="90000"/>
        </a:lnSpc>
        <a:spcBef>
          <a:spcPct val="0"/>
        </a:spcBef>
        <a:buNone/>
        <a:defRPr sz="4000" kern="1200">
          <a:solidFill>
            <a:schemeClr val="accent2"/>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8704" y="762002"/>
            <a:ext cx="8540496" cy="990600"/>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332194706"/>
      </p:ext>
    </p:extLst>
  </p:cSld>
  <p:clrMap bg1="lt1" tx1="dk1" bg2="lt2" tx2="dk2" accent1="accent1" accent2="accent2" accent3="accent3" accent4="accent4" accent5="accent5" accent6="accent6" hlink="hlink" folHlink="folHlink"/>
  <p:sldLayoutIdLst>
    <p:sldLayoutId id="2147483966" r:id="rId1"/>
    <p:sldLayoutId id="2147483967" r:id="rId2"/>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62000"/>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616953850"/>
      </p:ext>
    </p:extLst>
  </p:cSld>
  <p:clrMap bg1="lt1" tx1="dk1" bg2="lt2" tx2="dk2" accent1="accent1" accent2="accent2" accent3="accent3" accent4="accent4" accent5="accent5" accent6="accent6" hlink="hlink" folHlink="folHlink"/>
  <p:sldLayoutIdLst>
    <p:sldLayoutId id="2147483969" r:id="rId1"/>
    <p:sldLayoutId id="2147483970" r:id="rId2"/>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6512" y="762000"/>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302625734"/>
      </p:ext>
    </p:extLst>
  </p:cSld>
  <p:clrMap bg1="lt1" tx1="dk1" bg2="lt2" tx2="dk2" accent1="accent1" accent2="accent2" accent3="accent3" accent4="accent4" accent5="accent5" accent6="accent6" hlink="hlink" folHlink="folHlink"/>
  <p:sldLayoutIdLst>
    <p:sldLayoutId id="2147483972" r:id="rId1"/>
    <p:sldLayoutId id="2147483973" r:id="rId2"/>
    <p:sldLayoutId id="2147483981" r:id="rId3"/>
    <p:sldLayoutId id="2147483982" r:id="rId4"/>
    <p:sldLayoutId id="2147483980" r:id="rId5"/>
    <p:sldLayoutId id="2147483974" r:id="rId6"/>
    <p:sldLayoutId id="2147483975" r:id="rId7"/>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3028950" y="640080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Copyright ©2018 John Wiley &amp; Sons, Inc. </a:t>
            </a: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181430-7FCB-BA4C-90CE-EB7ACCC9EC50}" type="slidenum">
              <a:rPr lang="en-US" smtClean="0"/>
              <a:t>‹#›</a:t>
            </a:fld>
            <a:endParaRPr lang="en-US"/>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216900"/>
      </p:ext>
    </p:extLst>
  </p:cSld>
  <p:clrMap bg1="lt1" tx1="dk1" bg2="lt2" tx2="dk2" accent1="accent1" accent2="accent2" accent3="accent3" accent4="accent4" accent5="accent5" accent6="accent6" hlink="hlink" folHlink="folHlink"/>
  <p:sldLayoutIdLst>
    <p:sldLayoutId id="2147483978" r:id="rId1"/>
    <p:sldLayoutId id="2147483979" r:id="rId2"/>
  </p:sldLayoutIdLst>
  <p:hf hdr="0" dt="0"/>
  <p:txStyles>
    <p:titleStyle>
      <a:lvl1pPr algn="l" defTabSz="914400" rtl="0" eaLnBrk="1" latinLnBrk="0" hangingPunct="1">
        <a:lnSpc>
          <a:spcPct val="90000"/>
        </a:lnSpc>
        <a:spcBef>
          <a:spcPct val="0"/>
        </a:spcBef>
        <a:buNone/>
        <a:defRPr sz="1600" b="0" i="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notesSlide" Target="../notesSlides/notesSlide2.xml"/><Relationship Id="rId7" Type="http://schemas.openxmlformats.org/officeDocument/2006/relationships/image" Target="../media/image2.wmf"/><Relationship Id="rId2" Type="http://schemas.openxmlformats.org/officeDocument/2006/relationships/slideLayout" Target="../slideLayouts/slideLayout24.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wmf"/><Relationship Id="rId4"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24.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22.xm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3.xml"/><Relationship Id="rId1" Type="http://schemas.openxmlformats.org/officeDocument/2006/relationships/vmlDrawing" Target="../drawings/vmlDrawing2.vml"/><Relationship Id="rId5" Type="http://schemas.openxmlformats.org/officeDocument/2006/relationships/image" Target="../media/image5.wmf"/><Relationship Id="rId4" Type="http://schemas.openxmlformats.org/officeDocument/2006/relationships/oleObject" Target="../embeddings/oleObject3.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a:xfrm>
            <a:off x="152400" y="365125"/>
            <a:ext cx="8839200" cy="930275"/>
          </a:xfrm>
        </p:spPr>
        <p:txBody>
          <a:bodyPr/>
          <a:lstStyle/>
          <a:p>
            <a:pPr>
              <a:defRPr/>
            </a:pPr>
            <a:r>
              <a:rPr lang="en-IN" dirty="0"/>
              <a:t>Environment</a:t>
            </a:r>
          </a:p>
        </p:txBody>
      </p:sp>
      <p:sp>
        <p:nvSpPr>
          <p:cNvPr id="5" name="CN"/>
          <p:cNvSpPr>
            <a:spLocks noGrp="1"/>
          </p:cNvSpPr>
          <p:nvPr>
            <p:ph sz="quarter" idx="19"/>
          </p:nvPr>
        </p:nvSpPr>
        <p:spPr/>
        <p:txBody>
          <a:bodyPr/>
          <a:lstStyle/>
          <a:p>
            <a:r>
              <a:rPr lang="en-US" b="1" dirty="0"/>
              <a:t>Chapter 20</a:t>
            </a:r>
          </a:p>
        </p:txBody>
      </p:sp>
      <p:sp>
        <p:nvSpPr>
          <p:cNvPr id="6" name="CT"/>
          <p:cNvSpPr>
            <a:spLocks noGrp="1"/>
          </p:cNvSpPr>
          <p:nvPr>
            <p:ph sz="quarter" idx="20"/>
          </p:nvPr>
        </p:nvSpPr>
        <p:spPr>
          <a:xfrm>
            <a:off x="152400" y="4893369"/>
            <a:ext cx="8839200" cy="685800"/>
          </a:xfrm>
        </p:spPr>
        <p:txBody>
          <a:bodyPr/>
          <a:lstStyle/>
          <a:p>
            <a:pPr>
              <a:defRPr/>
            </a:pPr>
            <a:r>
              <a:rPr lang="en-US" altLang="en-US" dirty="0">
                <a:cs typeface="Arial" charset="0"/>
              </a:rPr>
              <a:t>Global Climate Change</a:t>
            </a:r>
          </a:p>
        </p:txBody>
      </p:sp>
    </p:spTree>
    <p:extLst>
      <p:ext uri="{BB962C8B-B14F-4D97-AF65-F5344CB8AC3E}">
        <p14:creationId xmlns:p14="http://schemas.microsoft.com/office/powerpoint/2010/main" val="19096592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1"/>
            <a:ext cx="8534400" cy="685799"/>
          </a:xfrm>
          <a:prstGeom prst="rect">
            <a:avLst/>
          </a:prstGeom>
        </p:spPr>
        <p:txBody>
          <a:bodyPr/>
          <a:lstStyle/>
          <a:p>
            <a:r>
              <a:rPr lang="en-IN" altLang="en-US" b="1" dirty="0">
                <a:ea typeface="ＭＳ Ｐゴシック" panose="020B0600070205080204" pitchFamily="34" charset="-128"/>
              </a:rPr>
              <a:t>C</a:t>
            </a:r>
            <a:r>
              <a:rPr lang="en-IN" altLang="en-US" sz="100" b="1" dirty="0">
                <a:ea typeface="ＭＳ Ｐゴシック" panose="020B0600070205080204" pitchFamily="34" charset="-128"/>
              </a:rPr>
              <a:t> </a:t>
            </a:r>
            <a:r>
              <a:rPr lang="en-IN" altLang="en-US" b="1" dirty="0">
                <a:ea typeface="ＭＳ Ｐゴシック" panose="020B0600070205080204" pitchFamily="34" charset="-128"/>
              </a:rPr>
              <a:t>O</a:t>
            </a:r>
            <a:r>
              <a:rPr lang="en-IN" altLang="en-US" b="1" baseline="-25000" dirty="0">
                <a:ea typeface="ＭＳ Ｐゴシック" panose="020B0600070205080204" pitchFamily="34" charset="-128"/>
              </a:rPr>
              <a:t>2</a:t>
            </a:r>
            <a:r>
              <a:rPr lang="en-IN" altLang="en-US" b="1" dirty="0">
                <a:ea typeface="ＭＳ Ｐゴシック" panose="020B0600070205080204" pitchFamily="34" charset="-128"/>
              </a:rPr>
              <a:t> in the Atmosphere, 19</a:t>
            </a:r>
            <a:r>
              <a:rPr lang="en-IN" altLang="en-US" sz="100" b="1" dirty="0">
                <a:ea typeface="ＭＳ Ｐゴシック" panose="020B0600070205080204" pitchFamily="34" charset="-128"/>
              </a:rPr>
              <a:t> </a:t>
            </a:r>
            <a:r>
              <a:rPr lang="en-IN" altLang="en-US" b="1" dirty="0">
                <a:ea typeface="ＭＳ Ｐゴシック" panose="020B0600070205080204" pitchFamily="34" charset="-128"/>
              </a:rPr>
              <a:t>58-2017</a:t>
            </a:r>
            <a:endParaRPr lang="en-US" b="1" dirty="0"/>
          </a:p>
        </p:txBody>
      </p:sp>
      <p:sp>
        <p:nvSpPr>
          <p:cNvPr id="4" name="Content Placeholder"/>
          <p:cNvSpPr>
            <a:spLocks noGrp="1"/>
          </p:cNvSpPr>
          <p:nvPr>
            <p:ph sz="quarter" idx="15"/>
          </p:nvPr>
        </p:nvSpPr>
        <p:spPr>
          <a:xfrm>
            <a:off x="304800" y="1828800"/>
            <a:ext cx="4343400" cy="3352800"/>
          </a:xfrm>
        </p:spPr>
        <p:txBody>
          <a:bodyPr/>
          <a:lstStyle/>
          <a:p>
            <a:pPr marL="291600" indent="-291600">
              <a:buClr>
                <a:schemeClr val="accent2"/>
              </a:buClr>
              <a:buFont typeface="Arial" panose="020B0604020202020204" pitchFamily="34" charset="0"/>
              <a:buChar char="•"/>
            </a:pPr>
            <a:r>
              <a:rPr lang="en-US" altLang="en-US" sz="2800" dirty="0">
                <a:latin typeface="+mn-lt"/>
                <a:ea typeface="ＭＳ Ｐゴシック" panose="020B0600070205080204" pitchFamily="34" charset="-128"/>
              </a:rPr>
              <a:t>Steady increase in C</a:t>
            </a:r>
            <a:r>
              <a:rPr lang="en-US" altLang="en-US" sz="100" dirty="0">
                <a:latin typeface="+mn-lt"/>
                <a:ea typeface="ＭＳ Ｐゴシック" panose="020B0600070205080204" pitchFamily="34" charset="-128"/>
              </a:rPr>
              <a:t> </a:t>
            </a:r>
            <a:r>
              <a:rPr lang="en-US" altLang="en-US" sz="2800" dirty="0">
                <a:latin typeface="+mn-lt"/>
                <a:ea typeface="ＭＳ Ｐゴシック" panose="020B0600070205080204" pitchFamily="34" charset="-128"/>
              </a:rPr>
              <a:t>O</a:t>
            </a:r>
            <a:r>
              <a:rPr lang="en-US" altLang="en-US" sz="2800" baseline="-25000" dirty="0">
                <a:latin typeface="+mn-lt"/>
                <a:ea typeface="ＭＳ Ｐゴシック" panose="020B0600070205080204" pitchFamily="34" charset="-128"/>
              </a:rPr>
              <a:t>2 </a:t>
            </a:r>
            <a:r>
              <a:rPr lang="en-US" altLang="en-US" sz="2800" dirty="0">
                <a:latin typeface="+mn-lt"/>
                <a:ea typeface="ＭＳ Ｐゴシック" panose="020B0600070205080204" pitchFamily="34" charset="-128"/>
              </a:rPr>
              <a:t>since 19</a:t>
            </a:r>
            <a:r>
              <a:rPr lang="en-US" altLang="en-US" sz="100" dirty="0">
                <a:latin typeface="+mn-lt"/>
                <a:ea typeface="ＭＳ Ｐゴシック" panose="020B0600070205080204" pitchFamily="34" charset="-128"/>
              </a:rPr>
              <a:t> </a:t>
            </a:r>
            <a:r>
              <a:rPr lang="en-US" altLang="en-US" sz="2800" dirty="0">
                <a:latin typeface="+mn-lt"/>
                <a:ea typeface="ＭＳ Ｐゴシック" panose="020B0600070205080204" pitchFamily="34" charset="-128"/>
              </a:rPr>
              <a:t>58</a:t>
            </a:r>
          </a:p>
          <a:p>
            <a:pPr marL="291600" indent="-291600">
              <a:buClr>
                <a:schemeClr val="accent2"/>
              </a:buClr>
              <a:buFont typeface="Arial" panose="020B0604020202020204" pitchFamily="34" charset="0"/>
              <a:buChar char="•"/>
            </a:pPr>
            <a:r>
              <a:rPr lang="en-US" altLang="en-US" sz="2800" dirty="0">
                <a:latin typeface="+mn-lt"/>
                <a:ea typeface="ＭＳ Ｐゴシック" panose="020B0600070205080204" pitchFamily="34" charset="-128"/>
              </a:rPr>
              <a:t>Annual variation due to seasons </a:t>
            </a:r>
          </a:p>
          <a:p>
            <a:pPr marL="622800" lvl="1" indent="-320400">
              <a:spcBef>
                <a:spcPts val="600"/>
              </a:spcBef>
              <a:buClr>
                <a:schemeClr val="accent2"/>
              </a:buClr>
              <a:buSzPct val="80000"/>
              <a:buFont typeface="Courier New" panose="02070309020205020404" pitchFamily="49" charset="0"/>
              <a:buChar char="o"/>
            </a:pPr>
            <a:r>
              <a:rPr lang="en-US" altLang="en-US" sz="2600" dirty="0">
                <a:latin typeface="+mn-lt"/>
                <a:ea typeface="+mn-ea"/>
                <a:cs typeface="+mn-cs"/>
              </a:rPr>
              <a:t>Plants actively growing in summer</a:t>
            </a:r>
          </a:p>
          <a:p>
            <a:pPr marL="622800" lvl="1" indent="-320400">
              <a:spcBef>
                <a:spcPts val="600"/>
              </a:spcBef>
              <a:buClr>
                <a:schemeClr val="accent2"/>
              </a:buClr>
              <a:buSzPct val="80000"/>
              <a:buFont typeface="Courier New" panose="02070309020205020404" pitchFamily="49" charset="0"/>
              <a:buChar char="o"/>
            </a:pPr>
            <a:r>
              <a:rPr lang="en-US" altLang="en-US" sz="2600" dirty="0">
                <a:latin typeface="+mn-lt"/>
                <a:ea typeface="+mn-ea"/>
                <a:cs typeface="+mn-cs"/>
              </a:rPr>
              <a:t>Less activity in winter</a:t>
            </a:r>
          </a:p>
        </p:txBody>
      </p:sp>
      <p:pic>
        <p:nvPicPr>
          <p:cNvPr id="7" name="Content Placeholder 6" descr="A line graph shows carbon dioxide concentration in parts per million ranging from 312 to 416. The line of annual average with seasonal fluctuations starts at 315 in 19 58 and reaches 404 by 2017. The lowest value is during summer and the highest value is during winter."/>
          <p:cNvPicPr>
            <a:picLocks noGrp="1" noChangeAspect="1"/>
          </p:cNvPicPr>
          <p:nvPr>
            <p:ph sz="quarter" idx="16"/>
          </p:nvPr>
        </p:nvPicPr>
        <p:blipFill>
          <a:blip r:embed="rId3"/>
          <a:stretch>
            <a:fillRect/>
          </a:stretch>
        </p:blipFill>
        <p:spPr>
          <a:xfrm>
            <a:off x="5094655" y="1777861"/>
            <a:ext cx="3224074" cy="4470539"/>
          </a:xfrm>
          <a:prstGeom prst="rect">
            <a:avLst/>
          </a:prstGeom>
        </p:spPr>
      </p:pic>
      <p:sp>
        <p:nvSpPr>
          <p:cNvPr id="5" name="Slide Number Placeholder "/>
          <p:cNvSpPr>
            <a:spLocks noGrp="1"/>
          </p:cNvSpPr>
          <p:nvPr>
            <p:ph type="sldNum" sz="quarter" idx="10"/>
          </p:nvPr>
        </p:nvSpPr>
        <p:spPr/>
        <p:txBody>
          <a:bodyPr/>
          <a:lstStyle/>
          <a:p>
            <a:fld id="{67B19427-F580-D146-B60E-4CADEE75497F}" type="slidenum">
              <a:rPr lang="en-US" smtClean="0"/>
              <a:pPr/>
              <a:t>10</a:t>
            </a:fld>
            <a:endParaRPr lang="en-US" dirty="0"/>
          </a:p>
        </p:txBody>
      </p:sp>
      <p:sp>
        <p:nvSpPr>
          <p:cNvPr id="6" name="Footer Placeholder "/>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1741707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1"/>
            <a:ext cx="8534400" cy="685799"/>
          </a:xfrm>
          <a:prstGeom prst="rect">
            <a:avLst/>
          </a:prstGeom>
        </p:spPr>
        <p:txBody>
          <a:bodyPr/>
          <a:lstStyle/>
          <a:p>
            <a:r>
              <a:rPr lang="en-US" altLang="en-US" b="1" dirty="0">
                <a:ea typeface="ＭＳ Ｐゴシック" panose="020B0600070205080204" pitchFamily="34" charset="-128"/>
              </a:rPr>
              <a:t>Enhanced Greenhouse Effect</a:t>
            </a:r>
            <a:endParaRPr lang="en-US" b="1" dirty="0"/>
          </a:p>
        </p:txBody>
      </p:sp>
      <p:sp>
        <p:nvSpPr>
          <p:cNvPr id="4" name="Content Placeholder"/>
          <p:cNvSpPr>
            <a:spLocks noGrp="1"/>
          </p:cNvSpPr>
          <p:nvPr>
            <p:ph sz="quarter" idx="15"/>
          </p:nvPr>
        </p:nvSpPr>
        <p:spPr>
          <a:xfrm>
            <a:off x="304800" y="1828800"/>
            <a:ext cx="3886200" cy="2209800"/>
          </a:xfrm>
        </p:spPr>
        <p:txBody>
          <a:bodyPr/>
          <a:lstStyle/>
          <a:p>
            <a:pPr marL="291600" indent="-291600">
              <a:buClr>
                <a:schemeClr val="accent2"/>
              </a:buClr>
              <a:buFont typeface="Arial" panose="020B0604020202020204" pitchFamily="34" charset="0"/>
              <a:buChar char="•"/>
            </a:pPr>
            <a:r>
              <a:rPr lang="en-US" altLang="en-US" sz="2800" dirty="0">
                <a:latin typeface="+mn-lt"/>
                <a:ea typeface="ＭＳ Ｐゴシック" panose="020B0600070205080204" pitchFamily="34" charset="-128"/>
              </a:rPr>
              <a:t>Build up of greenhouse gases (C</a:t>
            </a:r>
            <a:r>
              <a:rPr lang="en-US" altLang="en-US" sz="100" dirty="0">
                <a:latin typeface="+mn-lt"/>
                <a:ea typeface="ＭＳ Ｐゴシック" panose="020B0600070205080204" pitchFamily="34" charset="-128"/>
              </a:rPr>
              <a:t> </a:t>
            </a:r>
            <a:r>
              <a:rPr lang="en-US" altLang="en-US" sz="2800" dirty="0">
                <a:latin typeface="+mn-lt"/>
                <a:ea typeface="ＭＳ Ｐゴシック" panose="020B0600070205080204" pitchFamily="34" charset="-128"/>
              </a:rPr>
              <a:t>O</a:t>
            </a:r>
            <a:r>
              <a:rPr lang="en-US" altLang="en-US" sz="2800" baseline="-25000" dirty="0">
                <a:latin typeface="+mn-lt"/>
                <a:ea typeface="ＭＳ Ｐゴシック" panose="020B0600070205080204" pitchFamily="34" charset="-128"/>
              </a:rPr>
              <a:t>2</a:t>
            </a:r>
            <a:r>
              <a:rPr lang="en-US" altLang="en-US" sz="2800" dirty="0">
                <a:latin typeface="+mn-lt"/>
                <a:ea typeface="ＭＳ Ｐゴシック" panose="020B0600070205080204" pitchFamily="34" charset="-128"/>
              </a:rPr>
              <a:t> and others) absorbs outgoing radiation from Earth</a:t>
            </a:r>
          </a:p>
          <a:p>
            <a:pPr marL="291600" indent="-291600">
              <a:buClr>
                <a:schemeClr val="accent2"/>
              </a:buClr>
              <a:buFont typeface="Arial" panose="020B0604020202020204" pitchFamily="34" charset="0"/>
              <a:buChar char="•"/>
            </a:pPr>
            <a:r>
              <a:rPr lang="en-US" altLang="en-US" sz="2800" dirty="0">
                <a:latin typeface="+mn-lt"/>
                <a:ea typeface="ＭＳ Ｐゴシック" panose="020B0600070205080204" pitchFamily="34" charset="-128"/>
              </a:rPr>
              <a:t>Warming atmosphere</a:t>
            </a:r>
          </a:p>
        </p:txBody>
      </p:sp>
      <p:pic>
        <p:nvPicPr>
          <p:cNvPr id="7" name="Content Placeholder 6" descr="A diagram illustrates the greenhouse effect. Sunlight, radiant energy, is absorbed as heat on the surface of the earth. Only some of the heat radiated from Earth escapes to space. Absorption by molecules, dust, and clouds occur. Heat is inputted and carbon dioxide is outputted. Heat is reradiated in to space. In the atmosphere, reflection occurs. Some heat radiated from Earth is absorbed by C O 2. Some of the heat in the lower atmosphere is transferred to the Earth's surface. "/>
          <p:cNvPicPr>
            <a:picLocks noGrp="1" noChangeAspect="1"/>
          </p:cNvPicPr>
          <p:nvPr>
            <p:ph sz="quarter" idx="15"/>
          </p:nvPr>
        </p:nvPicPr>
        <p:blipFill>
          <a:blip r:embed="rId3"/>
          <a:stretch>
            <a:fillRect/>
          </a:stretch>
        </p:blipFill>
        <p:spPr>
          <a:xfrm>
            <a:off x="4670606" y="1879844"/>
            <a:ext cx="3864193" cy="4044460"/>
          </a:xfrm>
          <a:prstGeom prst="rect">
            <a:avLst/>
          </a:prstGeom>
        </p:spPr>
      </p:pic>
      <p:sp>
        <p:nvSpPr>
          <p:cNvPr id="5" name="Slide Number Placeholder "/>
          <p:cNvSpPr>
            <a:spLocks noGrp="1"/>
          </p:cNvSpPr>
          <p:nvPr>
            <p:ph type="sldNum" sz="quarter" idx="10"/>
          </p:nvPr>
        </p:nvSpPr>
        <p:spPr/>
        <p:txBody>
          <a:bodyPr/>
          <a:lstStyle/>
          <a:p>
            <a:fld id="{67B19427-F580-D146-B60E-4CADEE75497F}" type="slidenum">
              <a:rPr lang="en-US" smtClean="0"/>
              <a:pPr/>
              <a:t>11</a:t>
            </a:fld>
            <a:endParaRPr lang="en-US" dirty="0"/>
          </a:p>
        </p:txBody>
      </p:sp>
      <p:sp>
        <p:nvSpPr>
          <p:cNvPr id="6" name="Footer Placeholder "/>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18913947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09599"/>
          </a:xfrm>
        </p:spPr>
        <p:txBody>
          <a:bodyPr>
            <a:noAutofit/>
          </a:bodyPr>
          <a:lstStyle/>
          <a:p>
            <a:r>
              <a:rPr lang="en-US" altLang="en-US" b="1" dirty="0">
                <a:ea typeface="ＭＳ Ｐゴシック" panose="020B0600070205080204" pitchFamily="34" charset="-128"/>
              </a:rPr>
              <a:t>Climate Models</a:t>
            </a:r>
            <a:endParaRPr lang="en-IN" b="1" dirty="0"/>
          </a:p>
        </p:txBody>
      </p:sp>
      <p:sp>
        <p:nvSpPr>
          <p:cNvPr id="3" name="Content Placeholder 2"/>
          <p:cNvSpPr>
            <a:spLocks noGrp="1"/>
          </p:cNvSpPr>
          <p:nvPr>
            <p:ph sz="quarter" idx="16"/>
          </p:nvPr>
        </p:nvSpPr>
        <p:spPr>
          <a:xfrm>
            <a:off x="304800" y="1752600"/>
            <a:ext cx="8534400" cy="4191000"/>
          </a:xfrm>
        </p:spPr>
        <p:txBody>
          <a:bodyPr/>
          <a:lstStyle/>
          <a:p>
            <a:pPr marL="291600" indent="-291600">
              <a:buClr>
                <a:schemeClr val="accent2"/>
              </a:buClr>
              <a:buFont typeface="Arial" panose="020B0604020202020204" pitchFamily="34" charset="0"/>
              <a:buChar char="•"/>
            </a:pPr>
            <a:r>
              <a:rPr lang="en-US" altLang="en-US" dirty="0">
                <a:latin typeface="+mn-lt"/>
                <a:ea typeface="ＭＳ Ｐゴシック" panose="020B0600070205080204" pitchFamily="34" charset="-128"/>
              </a:rPr>
              <a:t>Climate affected by:</a:t>
            </a:r>
          </a:p>
          <a:p>
            <a:pPr marL="622800" lvl="1" indent="-320400">
              <a:spcBef>
                <a:spcPts val="1000"/>
              </a:spcBef>
              <a:buClr>
                <a:schemeClr val="accent2"/>
              </a:buClr>
              <a:buSzPct val="80000"/>
              <a:buFont typeface="Courier New" panose="02070309020205020404" pitchFamily="49" charset="0"/>
              <a:buChar char="o"/>
            </a:pPr>
            <a:r>
              <a:rPr lang="en-US" altLang="en-US" sz="2600" dirty="0"/>
              <a:t>Winds, clouds, ocean currents, and albedo </a:t>
            </a:r>
          </a:p>
          <a:p>
            <a:pPr marL="622800" lvl="1" indent="-320400">
              <a:spcBef>
                <a:spcPts val="1000"/>
              </a:spcBef>
              <a:buClr>
                <a:schemeClr val="accent2"/>
              </a:buClr>
              <a:buSzPct val="80000"/>
              <a:buFont typeface="Courier New" panose="02070309020205020404" pitchFamily="49" charset="0"/>
              <a:buChar char="o"/>
            </a:pPr>
            <a:r>
              <a:rPr lang="en-US" altLang="en-US" sz="2600" dirty="0"/>
              <a:t>Albedo – measure of reflectivity (ice greater albedo than asphalt)</a:t>
            </a:r>
          </a:p>
          <a:p>
            <a:pPr marL="291600" indent="-291600">
              <a:buClr>
                <a:schemeClr val="accent2"/>
              </a:buClr>
              <a:buFont typeface="Arial" panose="020B0604020202020204" pitchFamily="34" charset="0"/>
              <a:buChar char="•"/>
            </a:pPr>
            <a:r>
              <a:rPr lang="en-US" altLang="en-US" dirty="0">
                <a:latin typeface="+mn-lt"/>
                <a:ea typeface="ＭＳ Ｐゴシック" panose="020B0600070205080204" pitchFamily="34" charset="-128"/>
              </a:rPr>
              <a:t>Used to explore past climate events</a:t>
            </a:r>
          </a:p>
          <a:p>
            <a:pPr marL="291600" indent="-291600">
              <a:buClr>
                <a:schemeClr val="accent2"/>
              </a:buClr>
              <a:buFont typeface="Arial" panose="020B0604020202020204" pitchFamily="34" charset="0"/>
              <a:buChar char="•"/>
            </a:pPr>
            <a:r>
              <a:rPr lang="en-US" altLang="en-US" dirty="0">
                <a:latin typeface="+mn-lt"/>
                <a:ea typeface="ＭＳ Ｐゴシック" panose="020B0600070205080204" pitchFamily="34" charset="-128"/>
              </a:rPr>
              <a:t>Advanced models can project future warming events</a:t>
            </a:r>
          </a:p>
          <a:p>
            <a:pPr marL="291600" indent="-291600">
              <a:buClr>
                <a:schemeClr val="accent2"/>
              </a:buClr>
              <a:buFont typeface="Arial" panose="020B0604020202020204" pitchFamily="34" charset="0"/>
              <a:buChar char="•"/>
            </a:pPr>
            <a:r>
              <a:rPr lang="en-US" altLang="en-US" dirty="0">
                <a:latin typeface="+mn-lt"/>
                <a:ea typeface="ＭＳ Ｐゴシック" panose="020B0600070205080204" pitchFamily="34" charset="-128"/>
              </a:rPr>
              <a:t>Models are only as good as the data and physical laws used to program them</a:t>
            </a:r>
          </a:p>
          <a:p>
            <a:pPr marL="622800" lvl="1" indent="-320400">
              <a:spcBef>
                <a:spcPts val="1000"/>
              </a:spcBef>
              <a:buClr>
                <a:schemeClr val="accent2"/>
              </a:buClr>
              <a:buSzPct val="80000"/>
              <a:buFont typeface="Courier New" panose="02070309020205020404" pitchFamily="49" charset="0"/>
              <a:buChar char="o"/>
            </a:pPr>
            <a:r>
              <a:rPr lang="en-US" altLang="en-US" sz="2600" dirty="0"/>
              <a:t>Limitations remain</a:t>
            </a:r>
          </a:p>
        </p:txBody>
      </p:sp>
      <p:sp>
        <p:nvSpPr>
          <p:cNvPr id="4" name="Slide Number Placeholder 3"/>
          <p:cNvSpPr>
            <a:spLocks noGrp="1"/>
          </p:cNvSpPr>
          <p:nvPr>
            <p:ph type="sldNum" sz="quarter" idx="10"/>
          </p:nvPr>
        </p:nvSpPr>
        <p:spPr/>
        <p:txBody>
          <a:bodyPr/>
          <a:lstStyle/>
          <a:p>
            <a:fld id="{67B19427-F580-D146-B60E-4CADEE75497F}" type="slidenum">
              <a:rPr lang="en-US" smtClean="0"/>
              <a:pPr/>
              <a:t>12</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7127102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Building a Climate Model</a:t>
            </a:r>
            <a:endParaRPr lang="en-IN" b="1" dirty="0"/>
          </a:p>
        </p:txBody>
      </p:sp>
      <p:pic>
        <p:nvPicPr>
          <p:cNvPr id="4" name="Content Placeholder 3" descr="A climate model is built in three parts. 1. The planet is divided into a grid of squares. 2. Each square is layered into tiles, each representing a precise sample of the ocean, land, or atmosphere. 3. Climate data for specific tile are fed into the computer, data from adjacent tiles are factored in, and a climate model is created."/>
          <p:cNvPicPr>
            <a:picLocks noGrp="1" noChangeAspect="1"/>
          </p:cNvPicPr>
          <p:nvPr>
            <p:ph sz="quarter" idx="16"/>
          </p:nvPr>
        </p:nvPicPr>
        <p:blipFill>
          <a:blip r:embed="rId3"/>
          <a:stretch>
            <a:fillRect/>
          </a:stretch>
        </p:blipFill>
        <p:spPr>
          <a:xfrm>
            <a:off x="1274639" y="1623390"/>
            <a:ext cx="6594722" cy="4515244"/>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13</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0148933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Modeling Environmental Complexity</a:t>
            </a:r>
            <a:endParaRPr lang="en-IN" b="1" dirty="0"/>
          </a:p>
        </p:txBody>
      </p:sp>
      <p:sp>
        <p:nvSpPr>
          <p:cNvPr id="3" name="Content Placeholder 2"/>
          <p:cNvSpPr>
            <a:spLocks noGrp="1"/>
          </p:cNvSpPr>
          <p:nvPr>
            <p:ph sz="quarter" idx="16"/>
          </p:nvPr>
        </p:nvSpPr>
        <p:spPr>
          <a:xfrm>
            <a:off x="304800" y="1752600"/>
            <a:ext cx="8534400" cy="3886200"/>
          </a:xfrm>
        </p:spPr>
        <p:txBody>
          <a:bodyPr/>
          <a:lstStyle/>
          <a:p>
            <a:pPr marL="291600" indent="-291600">
              <a:buClr>
                <a:schemeClr val="accent2"/>
              </a:buClr>
              <a:buFont typeface="Arial" panose="020B0604020202020204" pitchFamily="34" charset="0"/>
              <a:buChar char="•"/>
            </a:pPr>
            <a:r>
              <a:rPr lang="en-US" altLang="en-US" dirty="0">
                <a:latin typeface="+mn-lt"/>
                <a:ea typeface="ＭＳ Ｐゴシック" panose="020B0600070205080204" pitchFamily="34" charset="-128"/>
              </a:rPr>
              <a:t>Environmental feedbacks are complicated</a:t>
            </a:r>
          </a:p>
          <a:p>
            <a:pPr marL="622800" lvl="1" indent="-320400">
              <a:spcBef>
                <a:spcPts val="1000"/>
              </a:spcBef>
              <a:buClr>
                <a:schemeClr val="accent2"/>
              </a:buClr>
              <a:buSzPct val="80000"/>
              <a:buFont typeface="Courier New" panose="02070309020205020404" pitchFamily="49" charset="0"/>
              <a:buChar char="o"/>
            </a:pPr>
            <a:r>
              <a:rPr lang="en-US" altLang="en-US" sz="2600" dirty="0"/>
              <a:t>Positive or negative feedbacks</a:t>
            </a:r>
          </a:p>
          <a:p>
            <a:pPr marL="622800" lvl="1" indent="-320400">
              <a:spcBef>
                <a:spcPts val="1000"/>
              </a:spcBef>
              <a:buClr>
                <a:schemeClr val="accent2"/>
              </a:buClr>
              <a:buSzPct val="80000"/>
              <a:buFont typeface="Courier New" panose="02070309020205020404" pitchFamily="49" charset="0"/>
              <a:buChar char="o"/>
            </a:pPr>
            <a:r>
              <a:rPr lang="en-US" altLang="en-US" sz="2600" dirty="0"/>
              <a:t>Type of cloud production can affect result: low-lying clouds – negative, high thin cirrus clouds - positive</a:t>
            </a:r>
          </a:p>
          <a:p>
            <a:pPr marL="291600" indent="-291600">
              <a:buClr>
                <a:schemeClr val="accent2"/>
              </a:buClr>
              <a:buFont typeface="Arial" panose="020B0604020202020204" pitchFamily="34" charset="0"/>
              <a:buChar char="•"/>
            </a:pPr>
            <a:r>
              <a:rPr lang="en-US" altLang="en-US" dirty="0">
                <a:latin typeface="+mn-lt"/>
                <a:ea typeface="ＭＳ Ｐゴシック" panose="020B0600070205080204" pitchFamily="34" charset="-128"/>
              </a:rPr>
              <a:t>Most models project climate a few decades or a century from now</a:t>
            </a:r>
          </a:p>
          <a:p>
            <a:pPr marL="622800" lvl="1" indent="-320400">
              <a:spcBef>
                <a:spcPts val="1000"/>
              </a:spcBef>
              <a:buClr>
                <a:schemeClr val="accent2"/>
              </a:buClr>
              <a:buSzPct val="80000"/>
              <a:buFont typeface="Courier New" panose="02070309020205020404" pitchFamily="49" charset="0"/>
              <a:buChar char="o"/>
            </a:pPr>
            <a:r>
              <a:rPr lang="en-US" altLang="en-US" sz="2600" dirty="0"/>
              <a:t>Based on different abatement strategies which will affect future C</a:t>
            </a:r>
            <a:r>
              <a:rPr lang="en-US" altLang="en-US" sz="100" dirty="0"/>
              <a:t> </a:t>
            </a:r>
            <a:r>
              <a:rPr lang="en-US" altLang="en-US" sz="2600" dirty="0"/>
              <a:t>O</a:t>
            </a:r>
            <a:r>
              <a:rPr lang="en-US" altLang="en-US" sz="2600" baseline="-25000" dirty="0"/>
              <a:t>2 </a:t>
            </a:r>
            <a:r>
              <a:rPr lang="en-US" altLang="en-US" sz="2600" dirty="0"/>
              <a:t>concentration</a:t>
            </a:r>
          </a:p>
        </p:txBody>
      </p:sp>
      <p:sp>
        <p:nvSpPr>
          <p:cNvPr id="4" name="Slide Number Placeholder 3"/>
          <p:cNvSpPr>
            <a:spLocks noGrp="1"/>
          </p:cNvSpPr>
          <p:nvPr>
            <p:ph type="sldNum" sz="quarter" idx="10"/>
          </p:nvPr>
        </p:nvSpPr>
        <p:spPr/>
        <p:txBody>
          <a:bodyPr/>
          <a:lstStyle/>
          <a:p>
            <a:fld id="{67B19427-F580-D146-B60E-4CADEE75497F}" type="slidenum">
              <a:rPr lang="en-US" smtClean="0"/>
              <a:pPr/>
              <a:t>14</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5092311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304800" y="533400"/>
            <a:ext cx="8534400" cy="1142999"/>
          </a:xfrm>
        </p:spPr>
        <p:txBody>
          <a:bodyPr>
            <a:noAutofit/>
          </a:bodyPr>
          <a:lstStyle/>
          <a:p>
            <a:r>
              <a:rPr lang="en-US" altLang="en-US" b="1" dirty="0">
                <a:ea typeface="ＭＳ Ｐゴシック" panose="020B0600070205080204" pitchFamily="34" charset="-128"/>
              </a:rPr>
              <a:t>Unpredictable and Extreme Climate Change</a:t>
            </a:r>
          </a:p>
        </p:txBody>
      </p:sp>
      <p:sp>
        <p:nvSpPr>
          <p:cNvPr id="41987" name="Content Placeholder 2"/>
          <p:cNvSpPr>
            <a:spLocks noGrp="1"/>
          </p:cNvSpPr>
          <p:nvPr>
            <p:ph sz="quarter" idx="16"/>
          </p:nvPr>
        </p:nvSpPr>
        <p:spPr>
          <a:xfrm>
            <a:off x="304800" y="1752600"/>
            <a:ext cx="8534400" cy="4495800"/>
          </a:xfrm>
        </p:spPr>
        <p:txBody>
          <a:bodyPr/>
          <a:lstStyle/>
          <a:p>
            <a:pPr marL="291600" indent="-291600">
              <a:buClr>
                <a:schemeClr val="accent2"/>
              </a:buClr>
              <a:buFont typeface="Arial" panose="020B0604020202020204" pitchFamily="34" charset="0"/>
              <a:buChar char="•"/>
            </a:pPr>
            <a:r>
              <a:rPr lang="en-US" altLang="en-US" dirty="0">
                <a:latin typeface="+mn-lt"/>
                <a:ea typeface="ＭＳ Ｐゴシック" panose="020B0600070205080204" pitchFamily="34" charset="-128"/>
              </a:rPr>
              <a:t>Projecting future climate with incomplete knowledge of environmental feedbacks</a:t>
            </a:r>
          </a:p>
          <a:p>
            <a:pPr marL="622800" lvl="1" indent="-320400">
              <a:spcBef>
                <a:spcPts val="1000"/>
              </a:spcBef>
              <a:buClr>
                <a:schemeClr val="accent2"/>
              </a:buClr>
              <a:buSzPct val="80000"/>
              <a:buFont typeface="Courier New" panose="02070309020205020404" pitchFamily="49" charset="0"/>
              <a:buChar char="o"/>
            </a:pPr>
            <a:r>
              <a:rPr lang="en-US" altLang="en-US" sz="2600" dirty="0"/>
              <a:t>Solid scientific understanding, but environmental complexities abound</a:t>
            </a:r>
          </a:p>
          <a:p>
            <a:pPr marL="291600" indent="-291600">
              <a:buClr>
                <a:schemeClr val="accent2"/>
              </a:buClr>
              <a:buFont typeface="Arial" panose="020B0604020202020204" pitchFamily="34" charset="0"/>
              <a:buChar char="•"/>
            </a:pPr>
            <a:r>
              <a:rPr lang="en-US" altLang="en-US" dirty="0">
                <a:latin typeface="+mn-lt"/>
                <a:ea typeface="ＭＳ Ｐゴシック" panose="020B0600070205080204" pitchFamily="34" charset="-128"/>
              </a:rPr>
              <a:t>Tipping points or abrupt climate change?</a:t>
            </a:r>
          </a:p>
          <a:p>
            <a:pPr marL="622800" lvl="1" indent="-320400">
              <a:spcBef>
                <a:spcPts val="1000"/>
              </a:spcBef>
              <a:buClr>
                <a:schemeClr val="accent2"/>
              </a:buClr>
              <a:buSzPct val="80000"/>
              <a:buFont typeface="Courier New" panose="02070309020205020404" pitchFamily="49" charset="0"/>
              <a:buChar char="o"/>
            </a:pPr>
            <a:r>
              <a:rPr lang="en-US" altLang="en-US" sz="2600" dirty="0"/>
              <a:t>Occurrence of a large, rapid change in climate</a:t>
            </a:r>
          </a:p>
          <a:p>
            <a:pPr marL="622800" lvl="1" indent="-320400">
              <a:spcBef>
                <a:spcPts val="1000"/>
              </a:spcBef>
              <a:buClr>
                <a:schemeClr val="accent2"/>
              </a:buClr>
              <a:buSzPct val="80000"/>
              <a:buFont typeface="Courier New" panose="02070309020205020404" pitchFamily="49" charset="0"/>
              <a:buChar char="o"/>
            </a:pPr>
            <a:r>
              <a:rPr lang="en-US" altLang="en-US" sz="2600" dirty="0"/>
              <a:t>Examples:</a:t>
            </a:r>
          </a:p>
          <a:p>
            <a:pPr lvl="2">
              <a:spcBef>
                <a:spcPts val="1000"/>
              </a:spcBef>
              <a:buClr>
                <a:schemeClr val="accent2"/>
              </a:buClr>
              <a:buSzPct val="80000"/>
            </a:pPr>
            <a:r>
              <a:rPr lang="en-US" altLang="en-US" sz="2200" dirty="0">
                <a:ea typeface="ＭＳ Ｐゴシック" panose="020B0600070205080204" pitchFamily="34" charset="-128"/>
              </a:rPr>
              <a:t>Ocean conveyor belt affected by melting of freshwater in Arctic</a:t>
            </a:r>
          </a:p>
          <a:p>
            <a:pPr lvl="2">
              <a:spcBef>
                <a:spcPts val="1000"/>
              </a:spcBef>
              <a:buClr>
                <a:schemeClr val="accent2"/>
              </a:buClr>
              <a:buSzPct val="80000"/>
            </a:pPr>
            <a:r>
              <a:rPr lang="en-US" altLang="en-US" sz="2200" dirty="0">
                <a:ea typeface="ＭＳ Ｐゴシック" panose="020B0600070205080204" pitchFamily="34" charset="-128"/>
              </a:rPr>
              <a:t>Portion of ice sheet breaking off</a:t>
            </a:r>
          </a:p>
          <a:p>
            <a:pPr lvl="2">
              <a:spcBef>
                <a:spcPts val="1000"/>
              </a:spcBef>
              <a:buClr>
                <a:schemeClr val="accent2"/>
              </a:buClr>
              <a:buSzPct val="80000"/>
            </a:pPr>
            <a:r>
              <a:rPr lang="en-US" altLang="en-US" sz="2200" dirty="0">
                <a:ea typeface="ＭＳ Ｐゴシック" panose="020B0600070205080204" pitchFamily="34" charset="-128"/>
              </a:rPr>
              <a:t>Polar vortex – cold air from poles move toward equator</a:t>
            </a:r>
          </a:p>
        </p:txBody>
      </p:sp>
    </p:spTree>
    <p:extLst>
      <p:ext uri="{BB962C8B-B14F-4D97-AF65-F5344CB8AC3E}">
        <p14:creationId xmlns:p14="http://schemas.microsoft.com/office/powerpoint/2010/main" val="10168951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Effects of Global Climate Change</a:t>
            </a:r>
            <a:endParaRPr lang="en-IN" b="1" dirty="0"/>
          </a:p>
        </p:txBody>
      </p:sp>
      <p:sp>
        <p:nvSpPr>
          <p:cNvPr id="3" name="Content Placeholder 2"/>
          <p:cNvSpPr>
            <a:spLocks noGrp="1"/>
          </p:cNvSpPr>
          <p:nvPr>
            <p:ph sz="quarter" idx="16"/>
          </p:nvPr>
        </p:nvSpPr>
        <p:spPr>
          <a:xfrm>
            <a:off x="304799" y="1752600"/>
            <a:ext cx="4267201" cy="4495800"/>
          </a:xfrm>
        </p:spPr>
        <p:txBody>
          <a:bodyPr/>
          <a:lstStyle/>
          <a:p>
            <a:pPr marL="291600" indent="-291600">
              <a:buClr>
                <a:schemeClr val="accent2"/>
              </a:buClr>
              <a:buFont typeface="Arial" panose="020B0604020202020204" pitchFamily="34" charset="0"/>
              <a:buChar char="•"/>
              <a:defRPr/>
            </a:pPr>
            <a:r>
              <a:rPr lang="en-US" altLang="en-US" dirty="0">
                <a:latin typeface="+mn-lt"/>
                <a:ea typeface="ＭＳ Ｐゴシック" panose="020B0600070205080204" pitchFamily="34" charset="-128"/>
              </a:rPr>
              <a:t>Wildfires in California</a:t>
            </a:r>
          </a:p>
          <a:p>
            <a:pPr marL="291600" indent="-291600">
              <a:buClr>
                <a:schemeClr val="accent2"/>
              </a:buClr>
              <a:buFont typeface="Arial" panose="020B0604020202020204" pitchFamily="34" charset="0"/>
              <a:buChar char="•"/>
              <a:defRPr/>
            </a:pPr>
            <a:r>
              <a:rPr lang="en-US" altLang="en-US" dirty="0">
                <a:latin typeface="+mn-lt"/>
                <a:ea typeface="ＭＳ Ｐゴシック" panose="020B0600070205080204" pitchFamily="34" charset="-128"/>
              </a:rPr>
              <a:t>Since 19</a:t>
            </a:r>
            <a:r>
              <a:rPr lang="en-US" altLang="en-US" sz="100" dirty="0">
                <a:latin typeface="+mn-lt"/>
                <a:ea typeface="ＭＳ Ｐゴシック" panose="020B0600070205080204" pitchFamily="34" charset="-128"/>
              </a:rPr>
              <a:t> </a:t>
            </a:r>
            <a:r>
              <a:rPr lang="en-US" altLang="en-US" dirty="0">
                <a:latin typeface="+mn-lt"/>
                <a:ea typeface="ＭＳ Ｐゴシック" panose="020B0600070205080204" pitchFamily="34" charset="-128"/>
              </a:rPr>
              <a:t>85, wildfires are </a:t>
            </a:r>
          </a:p>
          <a:p>
            <a:pPr marL="622800" lvl="1" indent="-320400">
              <a:spcBef>
                <a:spcPts val="600"/>
              </a:spcBef>
              <a:buClr>
                <a:schemeClr val="accent2"/>
              </a:buClr>
              <a:buSzPct val="80000"/>
              <a:buFont typeface="Courier New" panose="02070309020205020404" pitchFamily="49" charset="0"/>
              <a:buChar char="o"/>
              <a:defRPr/>
            </a:pPr>
            <a:r>
              <a:rPr lang="en-US" altLang="en-US" sz="2600" dirty="0"/>
              <a:t>More frequent</a:t>
            </a:r>
          </a:p>
          <a:p>
            <a:pPr marL="622800" lvl="1" indent="-320400">
              <a:spcBef>
                <a:spcPts val="600"/>
              </a:spcBef>
              <a:buClr>
                <a:schemeClr val="accent2"/>
              </a:buClr>
              <a:buSzPct val="80000"/>
              <a:buFont typeface="Courier New" panose="02070309020205020404" pitchFamily="49" charset="0"/>
              <a:buChar char="o"/>
              <a:defRPr/>
            </a:pPr>
            <a:r>
              <a:rPr lang="en-US" altLang="en-US" sz="2600" dirty="0"/>
              <a:t>Lasting longer</a:t>
            </a:r>
          </a:p>
          <a:p>
            <a:pPr marL="622800" lvl="1" indent="-320400">
              <a:spcBef>
                <a:spcPts val="600"/>
              </a:spcBef>
              <a:buClr>
                <a:schemeClr val="accent2"/>
              </a:buClr>
              <a:buSzPct val="80000"/>
              <a:buFont typeface="Courier New" panose="02070309020205020404" pitchFamily="49" charset="0"/>
              <a:buChar char="o"/>
              <a:defRPr/>
            </a:pPr>
            <a:r>
              <a:rPr lang="en-US" altLang="en-US" sz="2600" dirty="0"/>
              <a:t>Longer fire season</a:t>
            </a:r>
          </a:p>
          <a:p>
            <a:pPr marL="291600" indent="-291600">
              <a:buClr>
                <a:schemeClr val="accent2"/>
              </a:buClr>
              <a:buFont typeface="Arial" panose="020B0604020202020204" pitchFamily="34" charset="0"/>
              <a:buChar char="•"/>
              <a:defRPr/>
            </a:pPr>
            <a:r>
              <a:rPr lang="en-US" altLang="en-US" dirty="0">
                <a:latin typeface="+mn-lt"/>
                <a:ea typeface="ＭＳ Ｐゴシック" panose="020B0600070205080204" pitchFamily="34" charset="-128"/>
              </a:rPr>
              <a:t>Main drivers</a:t>
            </a:r>
          </a:p>
          <a:p>
            <a:pPr marL="622800" lvl="1" indent="-320400">
              <a:spcBef>
                <a:spcPts val="600"/>
              </a:spcBef>
              <a:buClr>
                <a:schemeClr val="accent2"/>
              </a:buClr>
              <a:buSzPct val="80000"/>
              <a:buFont typeface="Courier New" panose="02070309020205020404" pitchFamily="49" charset="0"/>
              <a:buChar char="o"/>
              <a:defRPr/>
            </a:pPr>
            <a:r>
              <a:rPr lang="en-US" altLang="en-US" sz="2600" dirty="0"/>
              <a:t>Higher temp</a:t>
            </a:r>
          </a:p>
          <a:p>
            <a:pPr marL="622800" lvl="1" indent="-320400">
              <a:spcBef>
                <a:spcPts val="600"/>
              </a:spcBef>
              <a:buClr>
                <a:schemeClr val="accent2"/>
              </a:buClr>
              <a:buSzPct val="80000"/>
              <a:buFont typeface="Courier New" panose="02070309020205020404" pitchFamily="49" charset="0"/>
              <a:buChar char="o"/>
              <a:defRPr/>
            </a:pPr>
            <a:r>
              <a:rPr lang="en-US" altLang="en-US" sz="2600" dirty="0"/>
              <a:t>Earlier snowmelt</a:t>
            </a:r>
          </a:p>
          <a:p>
            <a:pPr marL="622800" lvl="1" indent="-320400">
              <a:spcBef>
                <a:spcPts val="600"/>
              </a:spcBef>
              <a:buClr>
                <a:schemeClr val="accent2"/>
              </a:buClr>
              <a:buSzPct val="80000"/>
              <a:buFont typeface="Courier New" panose="02070309020205020404" pitchFamily="49" charset="0"/>
              <a:buChar char="o"/>
              <a:defRPr/>
            </a:pPr>
            <a:r>
              <a:rPr lang="en-US" altLang="en-US" sz="2600" dirty="0"/>
              <a:t>Some land use </a:t>
            </a:r>
          </a:p>
          <a:p>
            <a:pPr marL="622800" lvl="1" indent="-320400">
              <a:spcBef>
                <a:spcPts val="600"/>
              </a:spcBef>
              <a:buClr>
                <a:schemeClr val="accent2"/>
              </a:buClr>
              <a:buSzPct val="80000"/>
              <a:buFont typeface="Courier New" panose="02070309020205020404" pitchFamily="49" charset="0"/>
              <a:buChar char="o"/>
              <a:defRPr/>
            </a:pPr>
            <a:r>
              <a:rPr lang="en-US" altLang="en-US" sz="2600" dirty="0"/>
              <a:t>change</a:t>
            </a:r>
          </a:p>
        </p:txBody>
      </p:sp>
      <p:pic>
        <p:nvPicPr>
          <p:cNvPr id="7" name="Content Placeholder 6" descr="A photo of a wildfire burning through the forest and smoke rising above the trees. ROBYN BECK/AFP/Getty Images"/>
          <p:cNvPicPr>
            <a:picLocks noGrp="1" noChangeAspect="1"/>
          </p:cNvPicPr>
          <p:nvPr>
            <p:ph sz="quarter" idx="17"/>
          </p:nvPr>
        </p:nvPicPr>
        <p:blipFill>
          <a:blip r:embed="rId3"/>
          <a:stretch>
            <a:fillRect/>
          </a:stretch>
        </p:blipFill>
        <p:spPr>
          <a:xfrm>
            <a:off x="4913226" y="2590800"/>
            <a:ext cx="4123118" cy="2905050"/>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16</a:t>
            </a:fld>
            <a:endParaRPr lang="en-US" dirty="0"/>
          </a:p>
        </p:txBody>
      </p:sp>
      <p:sp>
        <p:nvSpPr>
          <p:cNvPr id="6" name="Footer Placeholder 5"/>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29514838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Melting Ice and Rising Sea Levels</a:t>
            </a:r>
            <a:endParaRPr lang="en-IN" b="1" dirty="0"/>
          </a:p>
        </p:txBody>
      </p:sp>
      <p:sp>
        <p:nvSpPr>
          <p:cNvPr id="3" name="Content Placeholder 2"/>
          <p:cNvSpPr>
            <a:spLocks noGrp="1"/>
          </p:cNvSpPr>
          <p:nvPr>
            <p:ph sz="quarter" idx="16"/>
          </p:nvPr>
        </p:nvSpPr>
        <p:spPr>
          <a:xfrm>
            <a:off x="304800" y="1752600"/>
            <a:ext cx="8534400" cy="3276600"/>
          </a:xfrm>
        </p:spPr>
        <p:txBody>
          <a:bodyPr/>
          <a:lstStyle/>
          <a:p>
            <a:pPr marL="291600" indent="-291600">
              <a:buClr>
                <a:schemeClr val="accent2"/>
              </a:buClr>
              <a:buFont typeface="Arial" panose="020B0604020202020204" pitchFamily="34" charset="0"/>
              <a:buChar char="•"/>
              <a:defRPr/>
            </a:pPr>
            <a:r>
              <a:rPr lang="en-US" altLang="en-US" dirty="0">
                <a:latin typeface="+mn-lt"/>
                <a:ea typeface="ＭＳ Ｐゴシック" panose="020B0600070205080204" pitchFamily="34" charset="-128"/>
              </a:rPr>
              <a:t>I</a:t>
            </a:r>
            <a:r>
              <a:rPr lang="en-US" altLang="en-US" sz="100" dirty="0">
                <a:latin typeface="+mn-lt"/>
                <a:ea typeface="ＭＳ Ｐゴシック" panose="020B0600070205080204" pitchFamily="34" charset="-128"/>
              </a:rPr>
              <a:t> </a:t>
            </a:r>
            <a:r>
              <a:rPr lang="en-US" altLang="en-US" dirty="0">
                <a:latin typeface="+mn-lt"/>
                <a:ea typeface="ＭＳ Ｐゴシック" panose="020B0600070205080204" pitchFamily="34" charset="-128"/>
              </a:rPr>
              <a:t>P</a:t>
            </a:r>
            <a:r>
              <a:rPr lang="en-US" altLang="en-US" sz="100" dirty="0">
                <a:latin typeface="+mn-lt"/>
                <a:ea typeface="ＭＳ Ｐゴシック" panose="020B0600070205080204" pitchFamily="34" charset="-128"/>
              </a:rPr>
              <a:t> </a:t>
            </a:r>
            <a:r>
              <a:rPr lang="en-US" altLang="en-US" dirty="0">
                <a:latin typeface="+mn-lt"/>
                <a:ea typeface="ＭＳ Ｐゴシック" panose="020B0600070205080204" pitchFamily="34" charset="-128"/>
              </a:rPr>
              <a:t>C</a:t>
            </a:r>
            <a:r>
              <a:rPr lang="en-US" altLang="en-US" sz="100" dirty="0">
                <a:latin typeface="+mn-lt"/>
                <a:ea typeface="ＭＳ Ｐゴシック" panose="020B0600070205080204" pitchFamily="34" charset="-128"/>
              </a:rPr>
              <a:t> </a:t>
            </a:r>
            <a:r>
              <a:rPr lang="en-US" altLang="en-US" dirty="0">
                <a:latin typeface="+mn-lt"/>
                <a:ea typeface="ＭＳ Ｐゴシック" panose="020B0600070205080204" pitchFamily="34" charset="-128"/>
              </a:rPr>
              <a:t>C projects sea-level rise of 18-59 cm by 2100</a:t>
            </a:r>
          </a:p>
          <a:p>
            <a:pPr marL="291600" indent="-291600">
              <a:buClr>
                <a:schemeClr val="accent2"/>
              </a:buClr>
              <a:buFont typeface="Arial" panose="020B0604020202020204" pitchFamily="34" charset="0"/>
              <a:buChar char="•"/>
              <a:defRPr/>
            </a:pPr>
            <a:r>
              <a:rPr lang="en-US" altLang="en-US" dirty="0">
                <a:latin typeface="+mn-lt"/>
                <a:ea typeface="ＭＳ Ｐゴシック" panose="020B0600070205080204" pitchFamily="34" charset="-128"/>
              </a:rPr>
              <a:t>Sea level rise caused in 2 ways:</a:t>
            </a:r>
          </a:p>
          <a:p>
            <a:pPr marL="622800" lvl="1" indent="-320400">
              <a:spcBef>
                <a:spcPts val="1000"/>
              </a:spcBef>
              <a:buClr>
                <a:schemeClr val="accent2"/>
              </a:buClr>
              <a:buSzPct val="80000"/>
              <a:buFont typeface="Courier New" panose="02070309020205020404" pitchFamily="49" charset="0"/>
              <a:buChar char="o"/>
              <a:defRPr/>
            </a:pPr>
            <a:r>
              <a:rPr lang="en-US" altLang="en-US" sz="2600" dirty="0"/>
              <a:t>Thermal Expansion</a:t>
            </a:r>
          </a:p>
          <a:p>
            <a:pPr marL="622800" lvl="1" indent="-320400">
              <a:spcBef>
                <a:spcPts val="1000"/>
              </a:spcBef>
              <a:buClr>
                <a:schemeClr val="accent2"/>
              </a:buClr>
              <a:buSzPct val="80000"/>
              <a:buFont typeface="Courier New" panose="02070309020205020404" pitchFamily="49" charset="0"/>
              <a:buChar char="o"/>
              <a:defRPr/>
            </a:pPr>
            <a:r>
              <a:rPr lang="en-US" altLang="en-US" sz="2600" dirty="0"/>
              <a:t>Melting of land ice</a:t>
            </a:r>
          </a:p>
          <a:p>
            <a:pPr marL="291600" indent="-291600">
              <a:buClr>
                <a:schemeClr val="accent2"/>
              </a:buClr>
              <a:buFont typeface="Arial" panose="020B0604020202020204" pitchFamily="34" charset="0"/>
              <a:buChar char="•"/>
              <a:defRPr/>
            </a:pPr>
            <a:r>
              <a:rPr lang="en-US" altLang="en-US" dirty="0">
                <a:latin typeface="+mn-lt"/>
                <a:ea typeface="ＭＳ Ｐゴシック" panose="020B0600070205080204" pitchFamily="34" charset="-128"/>
              </a:rPr>
              <a:t>Melting has positive feedback</a:t>
            </a:r>
          </a:p>
          <a:p>
            <a:pPr marL="622800" lvl="1" indent="-320400">
              <a:spcBef>
                <a:spcPts val="1000"/>
              </a:spcBef>
              <a:buClr>
                <a:schemeClr val="accent2"/>
              </a:buClr>
              <a:buSzPct val="80000"/>
              <a:buFont typeface="Courier New" panose="02070309020205020404" pitchFamily="49" charset="0"/>
              <a:buChar char="o"/>
              <a:defRPr/>
            </a:pPr>
            <a:r>
              <a:rPr lang="en-US" altLang="en-US" sz="2600" dirty="0"/>
              <a:t>Increased melting decreases ice, which decreases albedo leading to further warming</a:t>
            </a:r>
          </a:p>
        </p:txBody>
      </p:sp>
      <p:sp>
        <p:nvSpPr>
          <p:cNvPr id="4" name="Slide Number Placeholder 3"/>
          <p:cNvSpPr>
            <a:spLocks noGrp="1"/>
          </p:cNvSpPr>
          <p:nvPr>
            <p:ph type="sldNum" sz="quarter" idx="10"/>
          </p:nvPr>
        </p:nvSpPr>
        <p:spPr/>
        <p:txBody>
          <a:bodyPr/>
          <a:lstStyle/>
          <a:p>
            <a:fld id="{67B19427-F580-D146-B60E-4CADEE75497F}" type="slidenum">
              <a:rPr lang="en-US" smtClean="0"/>
              <a:pPr/>
              <a:t>17</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9505036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Grinnell Glacier, Glacier National Park</a:t>
            </a:r>
            <a:endParaRPr lang="en-IN" b="1" dirty="0"/>
          </a:p>
        </p:txBody>
      </p:sp>
      <p:pic>
        <p:nvPicPr>
          <p:cNvPr id="9" name="Content Placeholder 8" descr="Photos of Grinnell Glacier at Glacier National Park in Montana in 1938, 1981, 1998, and 2005. From 1938 to 2005, the glacier diminishes in size. In 1938, the glacier covers the surface of the ravine, while in 2005, the glacier is largely melted and pieces of ice remain."/>
          <p:cNvPicPr>
            <a:picLocks noGrp="1" noChangeAspect="1"/>
          </p:cNvPicPr>
          <p:nvPr>
            <p:ph sz="quarter" idx="16"/>
          </p:nvPr>
        </p:nvPicPr>
        <p:blipFill>
          <a:blip r:embed="rId3" cstate="print">
            <a:extLst>
              <a:ext uri="{28A0092B-C50C-407E-A947-70E740481C1C}">
                <a14:useLocalDpi xmlns:a14="http://schemas.microsoft.com/office/drawing/2010/main" val="0"/>
              </a:ext>
            </a:extLst>
          </a:blip>
          <a:stretch>
            <a:fillRect/>
          </a:stretch>
        </p:blipFill>
        <p:spPr>
          <a:xfrm>
            <a:off x="1010560" y="1705257"/>
            <a:ext cx="6935698" cy="4339060"/>
          </a:xfrm>
        </p:spPr>
      </p:pic>
      <p:sp>
        <p:nvSpPr>
          <p:cNvPr id="5" name="Slide Number Placeholder 4"/>
          <p:cNvSpPr>
            <a:spLocks noGrp="1"/>
          </p:cNvSpPr>
          <p:nvPr>
            <p:ph type="sldNum" sz="quarter" idx="10"/>
          </p:nvPr>
        </p:nvSpPr>
        <p:spPr/>
        <p:txBody>
          <a:bodyPr/>
          <a:lstStyle/>
          <a:p>
            <a:fld id="{67B19427-F580-D146-B60E-4CADEE75497F}" type="slidenum">
              <a:rPr lang="en-US" smtClean="0"/>
              <a:pPr/>
              <a:t>18</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6431338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91569"/>
          </a:xfrm>
        </p:spPr>
        <p:txBody>
          <a:bodyPr/>
          <a:lstStyle/>
          <a:p>
            <a:r>
              <a:rPr lang="en-US" altLang="en-US" b="1" dirty="0">
                <a:ea typeface="ＭＳ Ｐゴシック" panose="020B0600070205080204" pitchFamily="34" charset="-128"/>
              </a:rPr>
              <a:t>Changing Precipitation Patterns</a:t>
            </a:r>
            <a:endParaRPr lang="en-IN" b="1" dirty="0"/>
          </a:p>
        </p:txBody>
      </p:sp>
      <p:sp>
        <p:nvSpPr>
          <p:cNvPr id="3" name="Content Placeholder 2"/>
          <p:cNvSpPr>
            <a:spLocks noGrp="1"/>
          </p:cNvSpPr>
          <p:nvPr>
            <p:ph sz="quarter" idx="16"/>
          </p:nvPr>
        </p:nvSpPr>
        <p:spPr>
          <a:xfrm>
            <a:off x="304799" y="1752600"/>
            <a:ext cx="8153401" cy="1339851"/>
          </a:xfrm>
        </p:spPr>
        <p:txBody>
          <a:bodyPr/>
          <a:lstStyle/>
          <a:p>
            <a:pPr marL="291600" indent="-291600">
              <a:buClr>
                <a:schemeClr val="accent2"/>
              </a:buClr>
              <a:buFont typeface="Arial" panose="020B0604020202020204" pitchFamily="34" charset="0"/>
              <a:buChar char="•"/>
              <a:defRPr/>
            </a:pPr>
            <a:r>
              <a:rPr lang="en-US" altLang="en-US" dirty="0">
                <a:latin typeface="+mn-lt"/>
                <a:ea typeface="ＭＳ Ｐゴシック" panose="020B0600070205080204" pitchFamily="34" charset="-128"/>
              </a:rPr>
              <a:t>Some areas will get more water, some areas will have greater droughts</a:t>
            </a:r>
          </a:p>
          <a:p>
            <a:pPr marL="291600" indent="-291600">
              <a:buClr>
                <a:schemeClr val="accent2"/>
              </a:buClr>
              <a:buFont typeface="Arial" panose="020B0604020202020204" pitchFamily="34" charset="0"/>
              <a:buChar char="•"/>
              <a:defRPr/>
            </a:pPr>
            <a:r>
              <a:rPr lang="en-US" altLang="en-US" dirty="0">
                <a:latin typeface="+mn-lt"/>
                <a:ea typeface="ＭＳ Ｐゴシック" panose="020B0600070205080204" pitchFamily="34" charset="-128"/>
              </a:rPr>
              <a:t>Frequency and intensity of storms may increase</a:t>
            </a:r>
          </a:p>
        </p:txBody>
      </p:sp>
      <p:pic>
        <p:nvPicPr>
          <p:cNvPr id="10" name="Content Placeholder 9" descr="A map of the U S A shows percent change in annual precipitation per century on East Coast as 0 percent, central region as 0 to minus 40, West Coast between 60 to more than 100. The rest of the U S A is between 10 to 50. Values are approximate."/>
          <p:cNvPicPr>
            <a:picLocks noGrp="1" noChangeAspect="1"/>
          </p:cNvPicPr>
          <p:nvPr>
            <p:ph sz="quarter" idx="17"/>
          </p:nvPr>
        </p:nvPicPr>
        <p:blipFill>
          <a:blip r:embed="rId3"/>
          <a:stretch>
            <a:fillRect/>
          </a:stretch>
        </p:blipFill>
        <p:spPr>
          <a:xfrm>
            <a:off x="1504621" y="3398937"/>
            <a:ext cx="5753756" cy="2718261"/>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19</a:t>
            </a:fld>
            <a:endParaRPr lang="en-US" dirty="0"/>
          </a:p>
        </p:txBody>
      </p:sp>
      <p:sp>
        <p:nvSpPr>
          <p:cNvPr id="6" name="Footer Placeholder 5"/>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1375383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762001"/>
            <a:ext cx="8534400" cy="709323"/>
          </a:xfrm>
        </p:spPr>
        <p:txBody>
          <a:bodyPr/>
          <a:lstStyle/>
          <a:p>
            <a:r>
              <a:rPr lang="en-US" altLang="en-US" b="1" dirty="0">
                <a:ea typeface="ＭＳ Ｐゴシック" panose="020B0600070205080204" pitchFamily="34" charset="-128"/>
              </a:rPr>
              <a:t>Reduced Arctic Sea Ice </a:t>
            </a:r>
            <a:endParaRPr lang="en-IN" b="1" dirty="0"/>
          </a:p>
        </p:txBody>
      </p:sp>
      <p:sp>
        <p:nvSpPr>
          <p:cNvPr id="7" name="Content Placeholder 6"/>
          <p:cNvSpPr>
            <a:spLocks noGrp="1"/>
          </p:cNvSpPr>
          <p:nvPr>
            <p:ph sz="quarter" idx="16"/>
          </p:nvPr>
        </p:nvSpPr>
        <p:spPr>
          <a:xfrm>
            <a:off x="304800" y="1752600"/>
            <a:ext cx="8250644" cy="1311820"/>
          </a:xfrm>
        </p:spPr>
        <p:txBody>
          <a:bodyPr/>
          <a:lstStyle/>
          <a:p>
            <a:pPr marL="291600" indent="-291600">
              <a:buClr>
                <a:schemeClr val="accent2"/>
              </a:buClr>
              <a:buFont typeface="Arial" panose="020B0604020202020204" pitchFamily="34" charset="0"/>
              <a:buChar char="•"/>
            </a:pPr>
            <a:r>
              <a:rPr lang="en-US" altLang="en-US" dirty="0">
                <a:latin typeface="+mn-lt"/>
                <a:ea typeface="ＭＳ Ｐゴシック" panose="020B0600070205080204" pitchFamily="34" charset="-128"/>
              </a:rPr>
              <a:t>Sea ice coverage expands in winter, contracts in summer</a:t>
            </a:r>
          </a:p>
          <a:p>
            <a:pPr marL="622800" lvl="1" indent="-320400">
              <a:spcBef>
                <a:spcPts val="600"/>
              </a:spcBef>
              <a:buClr>
                <a:schemeClr val="accent2"/>
              </a:buClr>
              <a:buSzPct val="80000"/>
              <a:buFont typeface="Courier New" panose="02070309020205020404" pitchFamily="49" charset="0"/>
              <a:buChar char="o"/>
            </a:pPr>
            <a:r>
              <a:rPr lang="en-US" altLang="en-US" sz="2600" dirty="0"/>
              <a:t>Can</a:t>
            </a:r>
            <a:r>
              <a:rPr lang="en-US" altLang="en-US" sz="2600" dirty="0">
                <a:ea typeface="ＭＳ Ｐゴシック" panose="020B0600070205080204" pitchFamily="34" charset="-128"/>
              </a:rPr>
              <a:t> vary by</a:t>
            </a:r>
            <a:endParaRPr lang="en-IN" sz="2600" dirty="0"/>
          </a:p>
        </p:txBody>
      </p:sp>
      <p:graphicFrame>
        <p:nvGraphicFramePr>
          <p:cNvPr id="20" name="Content Placeholder 19" descr="500,000 Square kilometers annually"/>
          <p:cNvGraphicFramePr>
            <a:graphicFrameLocks noGrp="1" noChangeAspect="1"/>
          </p:cNvGraphicFramePr>
          <p:nvPr>
            <p:ph sz="quarter" idx="16"/>
            <p:extLst>
              <p:ext uri="{D42A27DB-BD31-4B8C-83A1-F6EECF244321}">
                <p14:modId xmlns:p14="http://schemas.microsoft.com/office/powerpoint/2010/main" val="3070254807"/>
              </p:ext>
            </p:extLst>
          </p:nvPr>
        </p:nvGraphicFramePr>
        <p:xfrm>
          <a:off x="2590800" y="2582764"/>
          <a:ext cx="2916069" cy="513029"/>
        </p:xfrm>
        <a:graphic>
          <a:graphicData uri="http://schemas.openxmlformats.org/presentationml/2006/ole">
            <mc:AlternateContent xmlns:mc="http://schemas.openxmlformats.org/markup-compatibility/2006">
              <mc:Choice xmlns:v="urn:schemas-microsoft-com:vml" Requires="v">
                <p:oleObj spid="_x0000_s1329" name="Equation" r:id="rId4" imgW="1371600" imgH="241200" progId="Equation.DSMT4">
                  <p:embed/>
                </p:oleObj>
              </mc:Choice>
              <mc:Fallback>
                <p:oleObj name="Equation" r:id="rId4" imgW="1371600" imgH="241200" progId="Equation.DSMT4">
                  <p:embed/>
                  <p:pic>
                    <p:nvPicPr>
                      <p:cNvPr id="10" name="Object 9"/>
                      <p:cNvPicPr/>
                      <p:nvPr/>
                    </p:nvPicPr>
                    <p:blipFill>
                      <a:blip r:embed="rId5"/>
                      <a:stretch>
                        <a:fillRect/>
                      </a:stretch>
                    </p:blipFill>
                    <p:spPr>
                      <a:xfrm>
                        <a:off x="2590800" y="2582764"/>
                        <a:ext cx="2916069" cy="513029"/>
                      </a:xfrm>
                      <a:prstGeom prst="rect">
                        <a:avLst/>
                      </a:prstGeom>
                    </p:spPr>
                  </p:pic>
                </p:oleObj>
              </mc:Fallback>
            </mc:AlternateContent>
          </a:graphicData>
        </a:graphic>
      </p:graphicFrame>
      <p:sp>
        <p:nvSpPr>
          <p:cNvPr id="8" name="Content Placeholder 7"/>
          <p:cNvSpPr>
            <a:spLocks noGrp="1"/>
          </p:cNvSpPr>
          <p:nvPr>
            <p:ph sz="quarter" idx="17"/>
          </p:nvPr>
        </p:nvSpPr>
        <p:spPr>
          <a:xfrm>
            <a:off x="304800" y="3124200"/>
            <a:ext cx="3352800" cy="986824"/>
          </a:xfrm>
        </p:spPr>
        <p:txBody>
          <a:bodyPr/>
          <a:lstStyle/>
          <a:p>
            <a:pPr marL="291600" indent="-291600">
              <a:buClr>
                <a:schemeClr val="accent2"/>
              </a:buClr>
              <a:buFont typeface="Arial" panose="020B0604020202020204" pitchFamily="34" charset="0"/>
              <a:buChar char="•"/>
            </a:pPr>
            <a:r>
              <a:rPr lang="en-US" altLang="en-US" dirty="0">
                <a:latin typeface="+mn-lt"/>
                <a:ea typeface="ＭＳ Ｐゴシック" panose="020B0600070205080204" pitchFamily="34" charset="-128"/>
              </a:rPr>
              <a:t>Declining coverage</a:t>
            </a:r>
          </a:p>
          <a:p>
            <a:pPr marL="622800" lvl="1" indent="-320400">
              <a:spcBef>
                <a:spcPts val="1000"/>
              </a:spcBef>
              <a:buClr>
                <a:schemeClr val="accent2"/>
              </a:buClr>
              <a:buSzPct val="80000"/>
              <a:buFont typeface="Courier New" panose="02070309020205020404" pitchFamily="49" charset="0"/>
              <a:buChar char="o"/>
            </a:pPr>
            <a:r>
              <a:rPr lang="en-US" altLang="en-US" sz="2600" dirty="0"/>
              <a:t>19</a:t>
            </a:r>
            <a:r>
              <a:rPr lang="en-US" altLang="en-US" sz="100" dirty="0"/>
              <a:t> </a:t>
            </a:r>
            <a:r>
              <a:rPr lang="en-US" altLang="en-US" sz="2600" dirty="0"/>
              <a:t>79 - coverage of</a:t>
            </a:r>
            <a:endParaRPr lang="en-IN" sz="2600" dirty="0"/>
          </a:p>
        </p:txBody>
      </p:sp>
      <p:graphicFrame>
        <p:nvGraphicFramePr>
          <p:cNvPr id="23" name="Content Placeholder 22" descr="15.5 million Square kilometers; 2017 - 13.5 million Square kilometers"/>
          <p:cNvGraphicFramePr>
            <a:graphicFrameLocks noGrp="1" noChangeAspect="1"/>
          </p:cNvGraphicFramePr>
          <p:nvPr>
            <p:ph sz="quarter" idx="16"/>
            <p:extLst>
              <p:ext uri="{D42A27DB-BD31-4B8C-83A1-F6EECF244321}">
                <p14:modId xmlns:p14="http://schemas.microsoft.com/office/powerpoint/2010/main" val="2746724045"/>
              </p:ext>
            </p:extLst>
          </p:nvPr>
        </p:nvGraphicFramePr>
        <p:xfrm>
          <a:off x="3536950" y="3627438"/>
          <a:ext cx="4746625" cy="466725"/>
        </p:xfrm>
        <a:graphic>
          <a:graphicData uri="http://schemas.openxmlformats.org/presentationml/2006/ole">
            <mc:AlternateContent xmlns:mc="http://schemas.openxmlformats.org/markup-compatibility/2006">
              <mc:Choice xmlns:v="urn:schemas-microsoft-com:vml" Requires="v">
                <p:oleObj spid="_x0000_s1330" name="Equation" r:id="rId6" imgW="2450880" imgH="241200" progId="Equation.DSMT4">
                  <p:embed/>
                </p:oleObj>
              </mc:Choice>
              <mc:Fallback>
                <p:oleObj name="Equation" r:id="rId6" imgW="2450880" imgH="241200" progId="Equation.DSMT4">
                  <p:embed/>
                  <p:pic>
                    <p:nvPicPr>
                      <p:cNvPr id="11" name="Object 10"/>
                      <p:cNvPicPr/>
                      <p:nvPr/>
                    </p:nvPicPr>
                    <p:blipFill>
                      <a:blip r:embed="rId7"/>
                      <a:stretch>
                        <a:fillRect/>
                      </a:stretch>
                    </p:blipFill>
                    <p:spPr>
                      <a:xfrm>
                        <a:off x="3536950" y="3627438"/>
                        <a:ext cx="4746625" cy="466725"/>
                      </a:xfrm>
                      <a:prstGeom prst="rect">
                        <a:avLst/>
                      </a:prstGeom>
                    </p:spPr>
                  </p:pic>
                </p:oleObj>
              </mc:Fallback>
            </mc:AlternateContent>
          </a:graphicData>
        </a:graphic>
      </p:graphicFrame>
      <p:sp>
        <p:nvSpPr>
          <p:cNvPr id="9" name="Content Placeholder 8"/>
          <p:cNvSpPr>
            <a:spLocks noGrp="1"/>
          </p:cNvSpPr>
          <p:nvPr>
            <p:ph sz="quarter" idx="18"/>
          </p:nvPr>
        </p:nvSpPr>
        <p:spPr>
          <a:xfrm>
            <a:off x="301869" y="4196858"/>
            <a:ext cx="5105400" cy="1878216"/>
          </a:xfrm>
        </p:spPr>
        <p:txBody>
          <a:bodyPr/>
          <a:lstStyle/>
          <a:p>
            <a:pPr marL="622800" lvl="1" indent="-320400">
              <a:spcBef>
                <a:spcPts val="600"/>
              </a:spcBef>
              <a:buClr>
                <a:schemeClr val="accent2"/>
              </a:buClr>
              <a:buSzPct val="80000"/>
              <a:buFont typeface="Courier New" panose="02070309020205020404" pitchFamily="49" charset="0"/>
              <a:buChar char="o"/>
            </a:pPr>
            <a:r>
              <a:rPr lang="en-US" altLang="en-US" sz="2600" dirty="0"/>
              <a:t>Last 10 years lowest coverage on record</a:t>
            </a:r>
          </a:p>
          <a:p>
            <a:pPr marL="622800" lvl="1" indent="-320400">
              <a:spcBef>
                <a:spcPts val="600"/>
              </a:spcBef>
              <a:buClr>
                <a:schemeClr val="accent2"/>
              </a:buClr>
              <a:buSzPct val="80000"/>
              <a:buFont typeface="Courier New" panose="02070309020205020404" pitchFamily="49" charset="0"/>
              <a:buChar char="o"/>
            </a:pPr>
            <a:r>
              <a:rPr lang="en-US" altLang="en-US" sz="2600" dirty="0"/>
              <a:t>Since 2007, modern vessels can navigate the Northwest Passage in summer</a:t>
            </a:r>
          </a:p>
        </p:txBody>
      </p:sp>
      <p:pic>
        <p:nvPicPr>
          <p:cNvPr id="18" name="Content Placeholder 17" descr="A photo shows a Nordic Bulk Carrier traveling through icy water. Nordic Bulk Carrier "/>
          <p:cNvPicPr>
            <a:picLocks noGrp="1" noChangeAspect="1"/>
          </p:cNvPicPr>
          <p:nvPr>
            <p:ph sz="quarter" idx="19"/>
          </p:nvPr>
        </p:nvPicPr>
        <p:blipFill>
          <a:blip r:embed="rId8">
            <a:extLst>
              <a:ext uri="{28A0092B-C50C-407E-A947-70E740481C1C}">
                <a14:useLocalDpi xmlns:a14="http://schemas.microsoft.com/office/drawing/2010/main" val="0"/>
              </a:ext>
            </a:extLst>
          </a:blip>
          <a:stretch>
            <a:fillRect/>
          </a:stretch>
        </p:blipFill>
        <p:spPr>
          <a:xfrm>
            <a:off x="6312780" y="4129047"/>
            <a:ext cx="2242664" cy="2126785"/>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pPr/>
              <a:t>2</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0144559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Effects on Organisms</a:t>
            </a:r>
            <a:endParaRPr lang="en-IN" b="1" dirty="0"/>
          </a:p>
        </p:txBody>
      </p:sp>
      <p:sp>
        <p:nvSpPr>
          <p:cNvPr id="10" name="Content Placeholder 9"/>
          <p:cNvSpPr>
            <a:spLocks noGrp="1"/>
          </p:cNvSpPr>
          <p:nvPr>
            <p:ph sz="quarter" idx="16"/>
          </p:nvPr>
        </p:nvSpPr>
        <p:spPr>
          <a:xfrm>
            <a:off x="304800" y="1524000"/>
            <a:ext cx="8534400" cy="3200401"/>
          </a:xfrm>
        </p:spPr>
        <p:txBody>
          <a:bodyPr/>
          <a:lstStyle/>
          <a:p>
            <a:pPr marL="291600" indent="-291600">
              <a:buClr>
                <a:schemeClr val="accent2"/>
              </a:buClr>
              <a:buFont typeface="Arial" panose="020B0604020202020204" pitchFamily="34" charset="0"/>
              <a:buChar char="•"/>
              <a:defRPr/>
            </a:pPr>
            <a:r>
              <a:rPr lang="en-US" altLang="en-US" sz="2400" dirty="0">
                <a:latin typeface="+mn-lt"/>
                <a:ea typeface="ＭＳ Ｐゴシック" panose="020B0600070205080204" pitchFamily="34" charset="-128"/>
              </a:rPr>
              <a:t>Zooplankton in parts of California Current have decreased by 80% since 19</a:t>
            </a:r>
            <a:r>
              <a:rPr lang="en-US" altLang="en-US" sz="100" dirty="0">
                <a:latin typeface="+mn-lt"/>
                <a:ea typeface="ＭＳ Ｐゴシック" panose="020B0600070205080204" pitchFamily="34" charset="-128"/>
              </a:rPr>
              <a:t> </a:t>
            </a:r>
            <a:r>
              <a:rPr lang="en-US" altLang="en-US" sz="2400" dirty="0">
                <a:latin typeface="+mn-lt"/>
                <a:ea typeface="ＭＳ Ｐゴシック" panose="020B0600070205080204" pitchFamily="34" charset="-128"/>
              </a:rPr>
              <a:t>51</a:t>
            </a:r>
          </a:p>
          <a:p>
            <a:pPr marL="622800" lvl="1" indent="-320400">
              <a:spcBef>
                <a:spcPts val="1000"/>
              </a:spcBef>
              <a:buClr>
                <a:schemeClr val="accent2"/>
              </a:buClr>
              <a:buSzPct val="80000"/>
              <a:buFont typeface="Courier New" panose="02070309020205020404" pitchFamily="49" charset="0"/>
              <a:buChar char="o"/>
              <a:defRPr/>
            </a:pPr>
            <a:r>
              <a:rPr lang="en-US" altLang="en-US" sz="2200" dirty="0"/>
              <a:t>Affects entire food chain</a:t>
            </a:r>
          </a:p>
          <a:p>
            <a:pPr marL="291600" indent="-291600">
              <a:buClr>
                <a:schemeClr val="accent2"/>
              </a:buClr>
              <a:buFont typeface="Arial" panose="020B0604020202020204" pitchFamily="34" charset="0"/>
              <a:buChar char="•"/>
              <a:defRPr/>
            </a:pPr>
            <a:r>
              <a:rPr lang="en-US" altLang="en-US" sz="2400" dirty="0">
                <a:latin typeface="+mn-lt"/>
                <a:ea typeface="ＭＳ Ｐゴシック" panose="020B0600070205080204" pitchFamily="34" charset="-128"/>
              </a:rPr>
              <a:t>Species have shifted their geographic range</a:t>
            </a:r>
          </a:p>
          <a:p>
            <a:pPr marL="291600" indent="-291600">
              <a:buClr>
                <a:schemeClr val="accent2"/>
              </a:buClr>
              <a:buFont typeface="Arial" panose="020B0604020202020204" pitchFamily="34" charset="0"/>
              <a:buChar char="•"/>
              <a:defRPr/>
            </a:pPr>
            <a:r>
              <a:rPr lang="en-US" altLang="en-US" sz="2400" dirty="0">
                <a:latin typeface="+mn-lt"/>
                <a:ea typeface="ＭＳ Ｐゴシック" panose="020B0600070205080204" pitchFamily="34" charset="-128"/>
              </a:rPr>
              <a:t>Migrating birds are returning to summer homes earlier</a:t>
            </a:r>
          </a:p>
          <a:p>
            <a:pPr marL="291600" indent="-291600">
              <a:buClr>
                <a:schemeClr val="accent2"/>
              </a:buClr>
              <a:buFont typeface="Arial" panose="020B0604020202020204" pitchFamily="34" charset="0"/>
              <a:buChar char="•"/>
              <a:defRPr/>
            </a:pPr>
            <a:r>
              <a:rPr lang="en-US" altLang="en-US" sz="2400" dirty="0">
                <a:latin typeface="+mn-lt"/>
                <a:ea typeface="ＭＳ Ｐゴシック" panose="020B0600070205080204" pitchFamily="34" charset="-128"/>
              </a:rPr>
              <a:t>Ecosystems at greatest risk of species loss (short term):</a:t>
            </a:r>
          </a:p>
          <a:p>
            <a:pPr marL="622800" lvl="1" indent="-320400">
              <a:spcBef>
                <a:spcPts val="600"/>
              </a:spcBef>
              <a:buClr>
                <a:schemeClr val="accent2"/>
              </a:buClr>
              <a:buSzPct val="80000"/>
              <a:buFont typeface="Courier New" panose="02070309020205020404" pitchFamily="49" charset="0"/>
              <a:buChar char="o"/>
              <a:defRPr/>
            </a:pPr>
            <a:r>
              <a:rPr lang="en-US" altLang="en-US" sz="2200" dirty="0"/>
              <a:t>coral reefs, mountain ecosystems, coastal wetlands, tundra, and polar areas</a:t>
            </a:r>
          </a:p>
        </p:txBody>
      </p:sp>
      <p:pic>
        <p:nvPicPr>
          <p:cNvPr id="13" name="Content Placeholder 12" descr="A cartoon shows two polar bears floating on an ice block in the sea. One of them says, will we still be polar bears when all the poles have melted.Mother Goose and Grimm used with the permission of Grimmy,Ins. and the Cartoonist Group.All rights reserved"/>
          <p:cNvPicPr>
            <a:picLocks noGrp="1" noChangeAspect="1"/>
          </p:cNvPicPr>
          <p:nvPr>
            <p:ph sz="quarter" idx="18"/>
          </p:nvPr>
        </p:nvPicPr>
        <p:blipFill>
          <a:blip r:embed="rId3"/>
          <a:stretch>
            <a:fillRect/>
          </a:stretch>
        </p:blipFill>
        <p:spPr>
          <a:xfrm>
            <a:off x="4137334" y="4838749"/>
            <a:ext cx="4771135" cy="1411584"/>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20</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4123719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b="1" dirty="0">
                <a:ea typeface="ＭＳ Ｐゴシック" panose="020B0600070205080204" pitchFamily="34" charset="-128"/>
              </a:rPr>
              <a:t>Effects on Coral Reefs</a:t>
            </a:r>
            <a:endParaRPr lang="en-IN" b="1" dirty="0"/>
          </a:p>
        </p:txBody>
      </p:sp>
      <p:sp>
        <p:nvSpPr>
          <p:cNvPr id="3" name="Content Placeholder 2"/>
          <p:cNvSpPr>
            <a:spLocks noGrp="1"/>
          </p:cNvSpPr>
          <p:nvPr>
            <p:ph sz="quarter" idx="16"/>
          </p:nvPr>
        </p:nvSpPr>
        <p:spPr>
          <a:xfrm>
            <a:off x="304800" y="1752600"/>
            <a:ext cx="8534400" cy="1828800"/>
          </a:xfrm>
        </p:spPr>
        <p:txBody>
          <a:bodyPr/>
          <a:lstStyle/>
          <a:p>
            <a:pPr marL="291600" indent="-291600">
              <a:buClr>
                <a:schemeClr val="accent2"/>
              </a:buClr>
              <a:buFont typeface="Arial" panose="020B0604020202020204" pitchFamily="34" charset="0"/>
              <a:buChar char="•"/>
              <a:defRPr/>
            </a:pPr>
            <a:r>
              <a:rPr lang="en-US" altLang="en-US" dirty="0">
                <a:latin typeface="+mn-lt"/>
                <a:ea typeface="ＭＳ Ｐゴシック" panose="020B0600070205080204" pitchFamily="34" charset="-128"/>
              </a:rPr>
              <a:t>Coral reefs can be bleached (right) due to increase in water temperature and acidification</a:t>
            </a:r>
          </a:p>
          <a:p>
            <a:pPr marL="622800" lvl="1" indent="-320400">
              <a:spcBef>
                <a:spcPts val="1000"/>
              </a:spcBef>
              <a:buClr>
                <a:schemeClr val="accent2"/>
              </a:buClr>
              <a:buSzPct val="80000"/>
              <a:buFont typeface="Courier New" panose="02070309020205020404" pitchFamily="49" charset="0"/>
              <a:buChar char="o"/>
              <a:defRPr/>
            </a:pPr>
            <a:r>
              <a:rPr lang="en-US" altLang="en-US" sz="2600" dirty="0"/>
              <a:t>Coral ejects symbiontes</a:t>
            </a:r>
          </a:p>
          <a:p>
            <a:pPr marL="622800" lvl="1" indent="-320400">
              <a:spcBef>
                <a:spcPts val="1000"/>
              </a:spcBef>
              <a:buClr>
                <a:schemeClr val="accent2"/>
              </a:buClr>
              <a:buSzPct val="80000"/>
              <a:buFont typeface="Courier New" panose="02070309020205020404" pitchFamily="49" charset="0"/>
              <a:buChar char="o"/>
              <a:defRPr/>
            </a:pPr>
            <a:r>
              <a:rPr lang="en-US" altLang="en-US" sz="2600" dirty="0"/>
              <a:t>Coral is more susceptible to stress and disease </a:t>
            </a:r>
          </a:p>
        </p:txBody>
      </p:sp>
      <p:pic>
        <p:nvPicPr>
          <p:cNvPr id="11" name="Content Placeholder 10" descr="A photo shows fish swimming through a coral reef. © Media Bakery"/>
          <p:cNvPicPr>
            <a:picLocks noGrp="1" noChangeAspect="1"/>
          </p:cNvPicPr>
          <p:nvPr>
            <p:ph sz="quarter" idx="17"/>
          </p:nvPr>
        </p:nvPicPr>
        <p:blipFill>
          <a:blip r:embed="rId3"/>
          <a:stretch>
            <a:fillRect/>
          </a:stretch>
        </p:blipFill>
        <p:spPr>
          <a:xfrm>
            <a:off x="838200" y="3774534"/>
            <a:ext cx="3429000" cy="2242460"/>
          </a:xfrm>
          <a:prstGeom prst="rect">
            <a:avLst/>
          </a:prstGeom>
        </p:spPr>
      </p:pic>
      <p:pic>
        <p:nvPicPr>
          <p:cNvPr id="12" name="Content Placeholder 11" descr="A photo shows bleached coral.Peter Scoones. Peter Scoones/Science Source"/>
          <p:cNvPicPr>
            <a:picLocks noGrp="1" noChangeAspect="1"/>
          </p:cNvPicPr>
          <p:nvPr>
            <p:ph sz="quarter" idx="18"/>
          </p:nvPr>
        </p:nvPicPr>
        <p:blipFill>
          <a:blip r:embed="rId4"/>
          <a:stretch>
            <a:fillRect/>
          </a:stretch>
        </p:blipFill>
        <p:spPr>
          <a:xfrm>
            <a:off x="4802950" y="3810000"/>
            <a:ext cx="3309999" cy="2171529"/>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21</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2750524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Effects on Vegetation</a:t>
            </a:r>
            <a:endParaRPr lang="en-IN" b="1" dirty="0"/>
          </a:p>
        </p:txBody>
      </p:sp>
      <p:sp>
        <p:nvSpPr>
          <p:cNvPr id="3" name="Content Placeholder 2"/>
          <p:cNvSpPr>
            <a:spLocks noGrp="1"/>
          </p:cNvSpPr>
          <p:nvPr>
            <p:ph sz="quarter" idx="16"/>
          </p:nvPr>
        </p:nvSpPr>
        <p:spPr>
          <a:xfrm>
            <a:off x="304800" y="1752600"/>
            <a:ext cx="8534400" cy="1371600"/>
          </a:xfrm>
        </p:spPr>
        <p:txBody>
          <a:bodyPr/>
          <a:lstStyle/>
          <a:p>
            <a:pPr marL="291600" indent="-291600">
              <a:buClr>
                <a:schemeClr val="accent2"/>
              </a:buClr>
              <a:buFont typeface="Arial" panose="020B0604020202020204" pitchFamily="34" charset="0"/>
              <a:buChar char="•"/>
              <a:defRPr/>
            </a:pPr>
            <a:r>
              <a:rPr lang="en-US" altLang="en-US" dirty="0">
                <a:latin typeface="+mn-lt"/>
                <a:ea typeface="ＭＳ Ｐゴシック" panose="020B0600070205080204" pitchFamily="34" charset="-128"/>
              </a:rPr>
              <a:t>Warming necessitated update to Plant Hardiness Zone Map in 2015</a:t>
            </a:r>
          </a:p>
          <a:p>
            <a:pPr marL="622800" lvl="1" indent="-320400">
              <a:spcBef>
                <a:spcPts val="1000"/>
              </a:spcBef>
              <a:buClr>
                <a:schemeClr val="accent2"/>
              </a:buClr>
              <a:buSzPct val="80000"/>
              <a:buFont typeface="Courier New" panose="02070309020205020404" pitchFamily="49" charset="0"/>
              <a:buChar char="o"/>
              <a:defRPr/>
            </a:pPr>
            <a:r>
              <a:rPr lang="en-US" altLang="en-US" sz="2600" dirty="0"/>
              <a:t>Change in plants best suited to location</a:t>
            </a:r>
          </a:p>
        </p:txBody>
      </p:sp>
      <p:pic>
        <p:nvPicPr>
          <p:cNvPr id="7" name="Content Placeholder 6" descr="Two maps show plant hardiness zones in the continental U S in 1990 and 2015. From 1990 to 2015, the average annual temperature has largely increased. Higher temperature plant hardiness zones along the West Coast and the southern coastline have largely increased while lower temperature zones in New England, the Great Lakes Region, and the Midwest have largely decreased.Courtesy USDA and National AborDav Education"/>
          <p:cNvPicPr>
            <a:picLocks noGrp="1" noChangeAspect="1"/>
          </p:cNvPicPr>
          <p:nvPr>
            <p:ph sz="quarter" idx="17"/>
          </p:nvPr>
        </p:nvPicPr>
        <p:blipFill>
          <a:blip r:embed="rId3">
            <a:extLst>
              <a:ext uri="{28A0092B-C50C-407E-A947-70E740481C1C}">
                <a14:useLocalDpi xmlns:a14="http://schemas.microsoft.com/office/drawing/2010/main" val="0"/>
              </a:ext>
            </a:extLst>
          </a:blip>
          <a:stretch>
            <a:fillRect/>
          </a:stretch>
        </p:blipFill>
        <p:spPr>
          <a:xfrm>
            <a:off x="733914" y="3262746"/>
            <a:ext cx="7419505" cy="2870199"/>
          </a:xfrm>
        </p:spPr>
      </p:pic>
      <p:sp>
        <p:nvSpPr>
          <p:cNvPr id="5" name="Slide Number Placeholder 4"/>
          <p:cNvSpPr>
            <a:spLocks noGrp="1"/>
          </p:cNvSpPr>
          <p:nvPr>
            <p:ph type="sldNum" sz="quarter" idx="10"/>
          </p:nvPr>
        </p:nvSpPr>
        <p:spPr/>
        <p:txBody>
          <a:bodyPr/>
          <a:lstStyle/>
          <a:p>
            <a:fld id="{67B19427-F580-D146-B60E-4CADEE75497F}" type="slidenum">
              <a:rPr lang="en-US" smtClean="0"/>
              <a:pPr/>
              <a:t>22</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7495371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95327"/>
          </a:xfrm>
        </p:spPr>
        <p:txBody>
          <a:bodyPr/>
          <a:lstStyle/>
          <a:p>
            <a:r>
              <a:rPr lang="en-US" altLang="en-US" b="1" dirty="0">
                <a:ea typeface="ＭＳ Ｐゴシック" panose="020B0600070205080204" pitchFamily="34" charset="-128"/>
              </a:rPr>
              <a:t>Effects on Human Health </a:t>
            </a:r>
            <a:r>
              <a:rPr lang="en-US" altLang="en-US" sz="2400" dirty="0">
                <a:ea typeface="ＭＳ Ｐゴシック" panose="020B0600070205080204" pitchFamily="34" charset="-128"/>
              </a:rPr>
              <a:t>(1 of 2)</a:t>
            </a:r>
            <a:endParaRPr lang="en-IN" sz="2000" dirty="0"/>
          </a:p>
        </p:txBody>
      </p:sp>
      <p:sp>
        <p:nvSpPr>
          <p:cNvPr id="3" name="Content Placeholder 2"/>
          <p:cNvSpPr>
            <a:spLocks noGrp="1"/>
          </p:cNvSpPr>
          <p:nvPr>
            <p:ph sz="quarter" idx="16"/>
          </p:nvPr>
        </p:nvSpPr>
        <p:spPr>
          <a:xfrm>
            <a:off x="304800" y="1600200"/>
            <a:ext cx="8534400" cy="685800"/>
          </a:xfrm>
        </p:spPr>
        <p:txBody>
          <a:bodyPr/>
          <a:lstStyle/>
          <a:p>
            <a:r>
              <a:rPr lang="en-IN" sz="2400" b="1" dirty="0">
                <a:solidFill>
                  <a:schemeClr val="accent2"/>
                </a:solidFill>
              </a:rPr>
              <a:t>Table 20.2</a:t>
            </a:r>
            <a:r>
              <a:rPr lang="en-IN" sz="2400" b="1" dirty="0"/>
              <a:t> Some Known and Expected Effects of Climate Change on Human Diseases</a:t>
            </a:r>
          </a:p>
        </p:txBody>
      </p:sp>
      <p:graphicFrame>
        <p:nvGraphicFramePr>
          <p:cNvPr id="8" name="Content Placeholder 7" descr="Table is accessible to screenreaders"/>
          <p:cNvGraphicFramePr>
            <a:graphicFrameLocks noGrp="1"/>
          </p:cNvGraphicFramePr>
          <p:nvPr>
            <p:ph sz="quarter" idx="17"/>
            <p:extLst>
              <p:ext uri="{D42A27DB-BD31-4B8C-83A1-F6EECF244321}">
                <p14:modId xmlns:p14="http://schemas.microsoft.com/office/powerpoint/2010/main" val="3248160615"/>
              </p:ext>
            </p:extLst>
          </p:nvPr>
        </p:nvGraphicFramePr>
        <p:xfrm>
          <a:off x="443951" y="2403279"/>
          <a:ext cx="8001001" cy="3688080"/>
        </p:xfrm>
        <a:graphic>
          <a:graphicData uri="http://schemas.openxmlformats.org/drawingml/2006/table">
            <a:tbl>
              <a:tblPr firstRow="1" bandRow="1">
                <a:tableStyleId>{5C22544A-7EE6-4342-B048-85BDC9FD1C3A}</a:tableStyleId>
              </a:tblPr>
              <a:tblGrid>
                <a:gridCol w="1613449">
                  <a:extLst>
                    <a:ext uri="{9D8B030D-6E8A-4147-A177-3AD203B41FA5}">
                      <a16:colId xmlns:a16="http://schemas.microsoft.com/office/drawing/2014/main" val="2001568589"/>
                    </a:ext>
                  </a:extLst>
                </a:gridCol>
                <a:gridCol w="3187151">
                  <a:extLst>
                    <a:ext uri="{9D8B030D-6E8A-4147-A177-3AD203B41FA5}">
                      <a16:colId xmlns:a16="http://schemas.microsoft.com/office/drawing/2014/main" val="3778811248"/>
                    </a:ext>
                  </a:extLst>
                </a:gridCol>
                <a:gridCol w="3200401">
                  <a:extLst>
                    <a:ext uri="{9D8B030D-6E8A-4147-A177-3AD203B41FA5}">
                      <a16:colId xmlns:a16="http://schemas.microsoft.com/office/drawing/2014/main" val="1692462376"/>
                    </a:ext>
                  </a:extLst>
                </a:gridCol>
              </a:tblGrid>
              <a:tr h="230122">
                <a:tc>
                  <a:txBody>
                    <a:bodyPr/>
                    <a:lstStyle/>
                    <a:p>
                      <a:r>
                        <a:rPr lang="en-IN" sz="1400" b="1" i="0" u="none" strike="noStrike" kern="1200" baseline="0" dirty="0">
                          <a:solidFill>
                            <a:schemeClr val="lt1"/>
                          </a:solidFill>
                          <a:latin typeface="+mn-lt"/>
                          <a:ea typeface="+mn-ea"/>
                          <a:cs typeface="+mn-cs"/>
                        </a:rPr>
                        <a:t>Type of Disease</a:t>
                      </a:r>
                      <a:endParaRPr lang="en-IN" sz="1400" i="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400" b="1" i="0" u="none" strike="noStrike" kern="1200" baseline="0" dirty="0">
                          <a:solidFill>
                            <a:schemeClr val="lt1"/>
                          </a:solidFill>
                          <a:latin typeface="+mn-lt"/>
                          <a:ea typeface="+mn-ea"/>
                          <a:cs typeface="+mn-cs"/>
                        </a:rPr>
                        <a:t>Known Effects</a:t>
                      </a:r>
                      <a:endParaRPr lang="en-IN" sz="1400" i="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400" b="1" i="0" u="none" strike="noStrike" kern="1200" baseline="0" dirty="0">
                          <a:solidFill>
                            <a:schemeClr val="lt1"/>
                          </a:solidFill>
                          <a:latin typeface="+mn-lt"/>
                          <a:ea typeface="+mn-ea"/>
                          <a:cs typeface="+mn-cs"/>
                        </a:rPr>
                        <a:t>Predicted Effects</a:t>
                      </a:r>
                      <a:endParaRPr lang="en-IN" sz="1400" i="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90996050"/>
                  </a:ext>
                </a:extLst>
              </a:tr>
              <a:tr h="1160751">
                <a:tc>
                  <a:txBody>
                    <a:bodyPr/>
                    <a:lstStyle/>
                    <a:p>
                      <a:r>
                        <a:rPr lang="en-IN" sz="1400" b="0" i="0" u="none" strike="noStrike" kern="1200" baseline="0" dirty="0">
                          <a:solidFill>
                            <a:schemeClr val="dk1"/>
                          </a:solidFill>
                          <a:latin typeface="+mn-lt"/>
                          <a:ea typeface="+mn-ea"/>
                          <a:cs typeface="+mn-cs"/>
                        </a:rPr>
                        <a:t>Vector-borne* disease (e.g., Lyme disease,</a:t>
                      </a:r>
                    </a:p>
                    <a:p>
                      <a:r>
                        <a:rPr lang="en-IN" sz="1400" b="0" i="0" u="none" strike="noStrike" kern="1200" baseline="0" dirty="0">
                          <a:solidFill>
                            <a:schemeClr val="dk1"/>
                          </a:solidFill>
                          <a:latin typeface="+mn-lt"/>
                          <a:ea typeface="+mn-ea"/>
                          <a:cs typeface="+mn-cs"/>
                        </a:rPr>
                        <a:t>malaria)</a:t>
                      </a:r>
                      <a:endParaRPr lang="en-IN" sz="1400"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N" sz="1400" b="0" i="0" u="none" strike="noStrike" kern="1200" baseline="0" dirty="0">
                          <a:solidFill>
                            <a:schemeClr val="dk1"/>
                          </a:solidFill>
                          <a:latin typeface="+mn-lt"/>
                          <a:ea typeface="+mn-ea"/>
                          <a:cs typeface="+mn-cs"/>
                        </a:rPr>
                        <a:t>Warming-related expansion or shift of geographic range of disease vector. Precipitation-related expansion or shift of geographic range.</a:t>
                      </a:r>
                    </a:p>
                    <a:p>
                      <a:r>
                        <a:rPr lang="en-IN" sz="1400" b="0" i="0" u="none" strike="noStrike" kern="1200" baseline="0" dirty="0">
                          <a:solidFill>
                            <a:schemeClr val="dk1"/>
                          </a:solidFill>
                          <a:latin typeface="+mn-lt"/>
                          <a:ea typeface="+mn-ea"/>
                          <a:cs typeface="+mn-cs"/>
                        </a:rPr>
                        <a:t>Travel-related risk of disease.</a:t>
                      </a:r>
                    </a:p>
                    <a:p>
                      <a:r>
                        <a:rPr lang="en-IN" sz="1400" b="0" i="0" u="none" strike="noStrike" kern="1200" baseline="0" dirty="0">
                          <a:solidFill>
                            <a:schemeClr val="dk1"/>
                          </a:solidFill>
                          <a:latin typeface="+mn-lt"/>
                          <a:ea typeface="+mn-ea"/>
                          <a:cs typeface="+mn-cs"/>
                        </a:rPr>
                        <a:t>Changes in temperature, precipitation could lead to major ecosystem shifts, impacting disease burden and incidence.</a:t>
                      </a:r>
                      <a:endParaRPr lang="en-IN" sz="1400"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N" sz="1400" b="0" i="0" u="none" strike="noStrike" kern="1200" baseline="0" dirty="0">
                          <a:solidFill>
                            <a:schemeClr val="dk1"/>
                          </a:solidFill>
                          <a:latin typeface="+mn-lt"/>
                          <a:ea typeface="+mn-ea"/>
                          <a:cs typeface="+mn-cs"/>
                        </a:rPr>
                        <a:t>Increased transmission of some diseases transmitted from animals to humans.</a:t>
                      </a:r>
                    </a:p>
                    <a:p>
                      <a:r>
                        <a:rPr lang="en-IN" sz="1400" b="0" i="0" u="none" strike="noStrike" kern="1200" baseline="0" dirty="0">
                          <a:solidFill>
                            <a:schemeClr val="dk1"/>
                          </a:solidFill>
                          <a:latin typeface="+mn-lt"/>
                          <a:ea typeface="+mn-ea"/>
                          <a:cs typeface="+mn-cs"/>
                        </a:rPr>
                        <a:t>Establishment of novel imported infectious diseases.</a:t>
                      </a:r>
                    </a:p>
                    <a:p>
                      <a:r>
                        <a:rPr lang="en-IN" sz="1400" b="0" i="0" u="none" strike="noStrike" kern="1200" baseline="0" dirty="0">
                          <a:solidFill>
                            <a:schemeClr val="dk1"/>
                          </a:solidFill>
                          <a:latin typeface="+mn-lt"/>
                          <a:ea typeface="+mn-ea"/>
                          <a:cs typeface="+mn-cs"/>
                        </a:rPr>
                        <a:t>Regional variability in changes; some areas will be impacted more than others.</a:t>
                      </a:r>
                      <a:endParaRPr lang="en-IN" sz="1400"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8786856"/>
                  </a:ext>
                </a:extLst>
              </a:tr>
              <a:tr h="1273082">
                <a:tc>
                  <a:txBody>
                    <a:bodyPr/>
                    <a:lstStyle/>
                    <a:p>
                      <a:r>
                        <a:rPr lang="en-IN" sz="1400" b="0" i="0" u="none" strike="noStrike" kern="1200" baseline="0" dirty="0">
                          <a:solidFill>
                            <a:schemeClr val="dk1"/>
                          </a:solidFill>
                          <a:latin typeface="+mn-lt"/>
                          <a:ea typeface="+mn-ea"/>
                          <a:cs typeface="+mn-cs"/>
                        </a:rPr>
                        <a:t>Water- and food-borne disease (e.g., E. coli, Salmonella)</a:t>
                      </a:r>
                      <a:endParaRPr lang="en-IN" sz="1400"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N" sz="1400" b="0" i="0" u="none" strike="noStrike" kern="1200" baseline="0" dirty="0">
                          <a:solidFill>
                            <a:schemeClr val="dk1"/>
                          </a:solidFill>
                          <a:latin typeface="+mn-lt"/>
                          <a:ea typeface="+mn-ea"/>
                          <a:cs typeface="+mn-cs"/>
                        </a:rPr>
                        <a:t>Temperature-related increase in survival of disease organisms.</a:t>
                      </a:r>
                    </a:p>
                    <a:p>
                      <a:r>
                        <a:rPr lang="en-IN" sz="1400" b="0" i="0" u="none" strike="noStrike" kern="1200" baseline="0" dirty="0">
                          <a:solidFill>
                            <a:schemeClr val="dk1"/>
                          </a:solidFill>
                          <a:latin typeface="+mn-lt"/>
                          <a:ea typeface="+mn-ea"/>
                          <a:cs typeface="+mn-cs"/>
                        </a:rPr>
                        <a:t>Precipitation-related shifts in geographic range of disease organisms.</a:t>
                      </a:r>
                    </a:p>
                    <a:p>
                      <a:r>
                        <a:rPr lang="en-IN" sz="1400" b="0" i="0" u="none" strike="noStrike" kern="1200" baseline="0" dirty="0">
                          <a:solidFill>
                            <a:schemeClr val="dk1"/>
                          </a:solidFill>
                          <a:latin typeface="+mn-lt"/>
                          <a:ea typeface="+mn-ea"/>
                          <a:cs typeface="+mn-cs"/>
                        </a:rPr>
                        <a:t>Increased temperature expected to shift northernmost tolerance of many diseases.</a:t>
                      </a:r>
                      <a:endParaRPr lang="en-IN" sz="1400"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N" sz="1400" b="0" i="0" u="none" strike="noStrike" kern="1200" baseline="0" dirty="0">
                          <a:solidFill>
                            <a:schemeClr val="dk1"/>
                          </a:solidFill>
                          <a:latin typeface="+mn-lt"/>
                          <a:ea typeface="+mn-ea"/>
                          <a:cs typeface="+mn-cs"/>
                        </a:rPr>
                        <a:t>Increased intensity and frequency of water- and food-borne diseases, </a:t>
                      </a:r>
                    </a:p>
                    <a:p>
                      <a:endParaRPr lang="en-IN" sz="1400" b="0" i="0" u="none" strike="noStrike" kern="1200" baseline="0" dirty="0">
                        <a:solidFill>
                          <a:schemeClr val="dk1"/>
                        </a:solidFill>
                        <a:latin typeface="+mn-lt"/>
                        <a:ea typeface="+mn-ea"/>
                        <a:cs typeface="+mn-cs"/>
                      </a:endParaRPr>
                    </a:p>
                    <a:p>
                      <a:r>
                        <a:rPr lang="en-IN" sz="1400" b="0" i="0" u="none" strike="noStrike" kern="1200" baseline="0" dirty="0">
                          <a:solidFill>
                            <a:schemeClr val="dk1"/>
                          </a:solidFill>
                          <a:latin typeface="+mn-lt"/>
                          <a:ea typeface="+mn-ea"/>
                          <a:cs typeface="+mn-cs"/>
                        </a:rPr>
                        <a:t>particularly in the northernmost parts of the United States and Canada.</a:t>
                      </a:r>
                      <a:endParaRPr lang="en-IN" sz="1400"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29028105"/>
                  </a:ext>
                </a:extLst>
              </a:tr>
            </a:tbl>
          </a:graphicData>
        </a:graphic>
      </p:graphicFrame>
      <p:sp>
        <p:nvSpPr>
          <p:cNvPr id="6" name="Slide Number Placeholder 5"/>
          <p:cNvSpPr>
            <a:spLocks noGrp="1"/>
          </p:cNvSpPr>
          <p:nvPr>
            <p:ph type="sldNum" sz="quarter" idx="10"/>
          </p:nvPr>
        </p:nvSpPr>
        <p:spPr/>
        <p:txBody>
          <a:bodyPr/>
          <a:lstStyle/>
          <a:p>
            <a:fld id="{67B19427-F580-D146-B60E-4CADEE75497F}" type="slidenum">
              <a:rPr lang="en-US" smtClean="0"/>
              <a:pPr/>
              <a:t>23</a:t>
            </a:fld>
            <a:endParaRPr lang="en-US" dirty="0"/>
          </a:p>
        </p:txBody>
      </p:sp>
      <p:sp>
        <p:nvSpPr>
          <p:cNvPr id="7" name="Footer Placeholder 6"/>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19336956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95327"/>
          </a:xfrm>
        </p:spPr>
        <p:txBody>
          <a:bodyPr/>
          <a:lstStyle/>
          <a:p>
            <a:r>
              <a:rPr lang="en-US" altLang="en-US" b="1" dirty="0">
                <a:ea typeface="ＭＳ Ｐゴシック" panose="020B0600070205080204" pitchFamily="34" charset="-128"/>
              </a:rPr>
              <a:t>Effects on Human Health </a:t>
            </a:r>
            <a:r>
              <a:rPr lang="en-US" altLang="en-US" sz="2400" dirty="0">
                <a:ea typeface="ＭＳ Ｐゴシック" panose="020B0600070205080204" pitchFamily="34" charset="-128"/>
              </a:rPr>
              <a:t>(2 of 2)</a:t>
            </a:r>
            <a:endParaRPr lang="en-IN" b="1" dirty="0"/>
          </a:p>
        </p:txBody>
      </p:sp>
      <p:graphicFrame>
        <p:nvGraphicFramePr>
          <p:cNvPr id="12" name="Content Placeholder 11" descr="Table is accessible to screenreaders"/>
          <p:cNvGraphicFramePr>
            <a:graphicFrameLocks noGrp="1"/>
          </p:cNvGraphicFramePr>
          <p:nvPr>
            <p:ph sz="quarter" idx="17"/>
            <p:extLst>
              <p:ext uri="{D42A27DB-BD31-4B8C-83A1-F6EECF244321}">
                <p14:modId xmlns:p14="http://schemas.microsoft.com/office/powerpoint/2010/main" val="1558393091"/>
              </p:ext>
            </p:extLst>
          </p:nvPr>
        </p:nvGraphicFramePr>
        <p:xfrm>
          <a:off x="374373" y="1608150"/>
          <a:ext cx="8686800" cy="3337560"/>
        </p:xfrm>
        <a:graphic>
          <a:graphicData uri="http://schemas.openxmlformats.org/drawingml/2006/table">
            <a:tbl>
              <a:tblPr firstRow="1" bandRow="1">
                <a:tableStyleId>{5C22544A-7EE6-4342-B048-85BDC9FD1C3A}</a:tableStyleId>
              </a:tblPr>
              <a:tblGrid>
                <a:gridCol w="1905000">
                  <a:extLst>
                    <a:ext uri="{9D8B030D-6E8A-4147-A177-3AD203B41FA5}">
                      <a16:colId xmlns:a16="http://schemas.microsoft.com/office/drawing/2014/main" val="1659338740"/>
                    </a:ext>
                  </a:extLst>
                </a:gridCol>
                <a:gridCol w="3581400">
                  <a:extLst>
                    <a:ext uri="{9D8B030D-6E8A-4147-A177-3AD203B41FA5}">
                      <a16:colId xmlns:a16="http://schemas.microsoft.com/office/drawing/2014/main" val="2769143241"/>
                    </a:ext>
                  </a:extLst>
                </a:gridCol>
                <a:gridCol w="3200400">
                  <a:extLst>
                    <a:ext uri="{9D8B030D-6E8A-4147-A177-3AD203B41FA5}">
                      <a16:colId xmlns:a16="http://schemas.microsoft.com/office/drawing/2014/main" val="764289994"/>
                    </a:ext>
                  </a:extLst>
                </a:gridCol>
              </a:tblGrid>
              <a:tr h="296850">
                <a:tc>
                  <a:txBody>
                    <a:bodyPr/>
                    <a:lstStyle/>
                    <a:p>
                      <a:r>
                        <a:rPr lang="en-IN" sz="1400" b="1" i="0" u="none" strike="noStrike" kern="1200" baseline="0" dirty="0">
                          <a:solidFill>
                            <a:schemeClr val="lt1"/>
                          </a:solidFill>
                          <a:latin typeface="+mn-lt"/>
                          <a:ea typeface="+mn-ea"/>
                          <a:cs typeface="+mn-cs"/>
                        </a:rPr>
                        <a:t>Type of Disease</a:t>
                      </a:r>
                      <a:endParaRPr lang="en-IN" sz="1400"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IN" sz="1400" b="1" i="0" u="none" strike="noStrike" kern="1200" baseline="0" dirty="0">
                          <a:solidFill>
                            <a:schemeClr val="lt1"/>
                          </a:solidFill>
                          <a:latin typeface="+mn-lt"/>
                          <a:ea typeface="+mn-ea"/>
                          <a:cs typeface="+mn-cs"/>
                        </a:rPr>
                        <a:t>Known Effects</a:t>
                      </a:r>
                      <a:endParaRPr lang="en-IN" sz="1400"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IN" sz="1400" b="1" i="0" u="none" strike="noStrike" kern="1200" baseline="0" dirty="0">
                          <a:solidFill>
                            <a:schemeClr val="lt1"/>
                          </a:solidFill>
                          <a:latin typeface="+mn-lt"/>
                          <a:ea typeface="+mn-ea"/>
                          <a:cs typeface="+mn-cs"/>
                        </a:rPr>
                        <a:t>Predicted Effects</a:t>
                      </a:r>
                      <a:endParaRPr lang="en-IN" sz="1400"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015703918"/>
                  </a:ext>
                </a:extLst>
              </a:tr>
              <a:tr h="1447800">
                <a:tc>
                  <a:txBody>
                    <a:bodyPr/>
                    <a:lstStyle/>
                    <a:p>
                      <a:r>
                        <a:rPr lang="en-IN" sz="1400" b="0" i="0" u="none" strike="noStrike" kern="1200" baseline="0" dirty="0">
                          <a:solidFill>
                            <a:schemeClr val="tx1"/>
                          </a:solidFill>
                          <a:latin typeface="+mn-lt"/>
                          <a:ea typeface="+mn-ea"/>
                          <a:cs typeface="+mn-cs"/>
                        </a:rPr>
                        <a:t>Respiratory disease</a:t>
                      </a:r>
                    </a:p>
                    <a:p>
                      <a:r>
                        <a:rPr lang="en-IN" sz="1400" b="0" i="0" u="none" strike="noStrike" kern="1200" baseline="0" dirty="0">
                          <a:solidFill>
                            <a:schemeClr val="tx1"/>
                          </a:solidFill>
                          <a:latin typeface="+mn-lt"/>
                          <a:ea typeface="+mn-ea"/>
                          <a:cs typeface="+mn-cs"/>
                        </a:rPr>
                        <a:t>(e.g., influenza,</a:t>
                      </a:r>
                    </a:p>
                    <a:p>
                      <a:r>
                        <a:rPr lang="en-IN" sz="1400" b="0" i="0" u="none" strike="noStrike" kern="1200" baseline="0" dirty="0">
                          <a:solidFill>
                            <a:schemeClr val="tx1"/>
                          </a:solidFill>
                          <a:latin typeface="+mn-lt"/>
                          <a:ea typeface="+mn-ea"/>
                          <a:cs typeface="+mn-cs"/>
                        </a:rPr>
                        <a:t>Streptococcus bacillus)</a:t>
                      </a:r>
                      <a:endParaRPr lang="en-IN" sz="140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N" sz="1400" b="0" i="0" u="none" strike="noStrike" kern="1200" baseline="0" dirty="0">
                          <a:solidFill>
                            <a:schemeClr val="tx1"/>
                          </a:solidFill>
                          <a:latin typeface="+mn-lt"/>
                          <a:ea typeface="+mn-ea"/>
                          <a:cs typeface="+mn-cs"/>
                        </a:rPr>
                        <a:t>Shorter/warmer winter could reduce disease</a:t>
                      </a:r>
                    </a:p>
                    <a:p>
                      <a:r>
                        <a:rPr lang="en-IN" sz="1400" b="0" i="0" u="none" strike="noStrike" kern="1200" baseline="0" dirty="0">
                          <a:solidFill>
                            <a:schemeClr val="tx1"/>
                          </a:solidFill>
                          <a:latin typeface="+mn-lt"/>
                          <a:ea typeface="+mn-ea"/>
                          <a:cs typeface="+mn-cs"/>
                        </a:rPr>
                        <a:t>incidence and burden.</a:t>
                      </a:r>
                    </a:p>
                    <a:p>
                      <a:r>
                        <a:rPr lang="en-IN" sz="1400" b="0" i="0" u="none" strike="noStrike" kern="1200" baseline="0" dirty="0">
                          <a:solidFill>
                            <a:schemeClr val="tx1"/>
                          </a:solidFill>
                          <a:latin typeface="+mn-lt"/>
                          <a:ea typeface="+mn-ea"/>
                          <a:cs typeface="+mn-cs"/>
                        </a:rPr>
                        <a:t>Migration of nonimmune populations to areas</a:t>
                      </a:r>
                    </a:p>
                    <a:p>
                      <a:r>
                        <a:rPr lang="en-IN" sz="1400" b="0" i="0" u="none" strike="noStrike" kern="1200" baseline="0" dirty="0">
                          <a:solidFill>
                            <a:schemeClr val="tx1"/>
                          </a:solidFill>
                          <a:latin typeface="+mn-lt"/>
                          <a:ea typeface="+mn-ea"/>
                          <a:cs typeface="+mn-cs"/>
                        </a:rPr>
                        <a:t>with endemic disease increases incidence.</a:t>
                      </a:r>
                    </a:p>
                    <a:p>
                      <a:r>
                        <a:rPr lang="en-IN" sz="1400" b="0" i="0" u="none" strike="noStrike" kern="1200" baseline="0" dirty="0">
                          <a:solidFill>
                            <a:schemeClr val="tx1"/>
                          </a:solidFill>
                          <a:latin typeface="+mn-lt"/>
                          <a:ea typeface="+mn-ea"/>
                          <a:cs typeface="+mn-cs"/>
                        </a:rPr>
                        <a:t>Air pollution changes could cause/exacerbate disease.</a:t>
                      </a:r>
                      <a:endParaRPr lang="en-IN" sz="140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N" sz="1400" b="0" i="0" u="none" strike="noStrike" kern="1200" baseline="0" dirty="0">
                          <a:solidFill>
                            <a:schemeClr val="tx1"/>
                          </a:solidFill>
                          <a:latin typeface="+mn-lt"/>
                          <a:ea typeface="+mn-ea"/>
                          <a:cs typeface="+mn-cs"/>
                        </a:rPr>
                        <a:t>Reduced number of respiratory diseases</a:t>
                      </a:r>
                    </a:p>
                    <a:p>
                      <a:r>
                        <a:rPr lang="en-IN" sz="1400" b="0" i="0" u="none" strike="noStrike" kern="1200" baseline="0" dirty="0">
                          <a:solidFill>
                            <a:schemeClr val="tx1"/>
                          </a:solidFill>
                          <a:latin typeface="+mn-lt"/>
                          <a:ea typeface="+mn-ea"/>
                          <a:cs typeface="+mn-cs"/>
                        </a:rPr>
                        <a:t>with cold weather.**</a:t>
                      </a:r>
                    </a:p>
                    <a:p>
                      <a:r>
                        <a:rPr lang="en-IN" sz="1400" b="0" i="0" u="none" strike="noStrike" kern="1200" baseline="0" dirty="0">
                          <a:solidFill>
                            <a:schemeClr val="tx1"/>
                          </a:solidFill>
                          <a:latin typeface="+mn-lt"/>
                          <a:ea typeface="+mn-ea"/>
                          <a:cs typeface="+mn-cs"/>
                        </a:rPr>
                        <a:t>Increased respiratory diseases associated with dense populations.**</a:t>
                      </a:r>
                    </a:p>
                    <a:p>
                      <a:r>
                        <a:rPr lang="en-IN" sz="1400" b="0" i="0" u="none" strike="noStrike" kern="1200" baseline="0" dirty="0">
                          <a:solidFill>
                            <a:schemeClr val="tx1"/>
                          </a:solidFill>
                          <a:latin typeface="+mn-lt"/>
                          <a:ea typeface="+mn-ea"/>
                          <a:cs typeface="+mn-cs"/>
                        </a:rPr>
                        <a:t>Increased respiratory diseases associated with diminished air quality.**</a:t>
                      </a:r>
                      <a:endParaRPr lang="en-IN" sz="140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54773721"/>
                  </a:ext>
                </a:extLst>
              </a:tr>
              <a:tr h="1132840">
                <a:tc>
                  <a:txBody>
                    <a:bodyPr/>
                    <a:lstStyle/>
                    <a:p>
                      <a:r>
                        <a:rPr lang="en-IN" sz="1400" b="0" i="0" u="none" strike="noStrike" kern="1200" baseline="0" dirty="0">
                          <a:solidFill>
                            <a:schemeClr val="tx1"/>
                          </a:solidFill>
                          <a:latin typeface="+mn-lt"/>
                          <a:ea typeface="+mn-ea"/>
                          <a:cs typeface="+mn-cs"/>
                        </a:rPr>
                        <a:t>Fungal diseases</a:t>
                      </a:r>
                    </a:p>
                    <a:p>
                      <a:r>
                        <a:rPr lang="en-IN" sz="1400" b="0" i="0" u="none" strike="noStrike" kern="1200" baseline="0" dirty="0">
                          <a:solidFill>
                            <a:schemeClr val="tx1"/>
                          </a:solidFill>
                          <a:latin typeface="+mn-lt"/>
                          <a:ea typeface="+mn-ea"/>
                          <a:cs typeface="+mn-cs"/>
                        </a:rPr>
                        <a:t>(e.g., Blastomyces</a:t>
                      </a:r>
                    </a:p>
                    <a:p>
                      <a:r>
                        <a:rPr lang="en-IN" sz="1400" b="0" i="0" u="none" strike="noStrike" kern="1200" baseline="0" dirty="0">
                          <a:solidFill>
                            <a:schemeClr val="tx1"/>
                          </a:solidFill>
                          <a:latin typeface="+mn-lt"/>
                          <a:ea typeface="+mn-ea"/>
                          <a:cs typeface="+mn-cs"/>
                        </a:rPr>
                        <a:t>dermaditis,</a:t>
                      </a:r>
                    </a:p>
                    <a:p>
                      <a:r>
                        <a:rPr lang="en-IN" sz="1400" b="0" i="0" u="none" strike="noStrike" kern="1200" baseline="0" dirty="0">
                          <a:solidFill>
                            <a:schemeClr val="tx1"/>
                          </a:solidFill>
                          <a:latin typeface="+mn-lt"/>
                          <a:ea typeface="+mn-ea"/>
                          <a:cs typeface="+mn-cs"/>
                        </a:rPr>
                        <a:t>Cryptococcus gatti)</a:t>
                      </a:r>
                      <a:endParaRPr lang="en-IN" sz="140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N" sz="1400" b="0" i="0" u="none" strike="noStrike" kern="1200" baseline="0" dirty="0">
                          <a:solidFill>
                            <a:schemeClr val="tx1"/>
                          </a:solidFill>
                          <a:latin typeface="+mn-lt"/>
                          <a:ea typeface="+mn-ea"/>
                          <a:cs typeface="+mn-cs"/>
                        </a:rPr>
                        <a:t>Soil ecology changes could shift range of</a:t>
                      </a:r>
                    </a:p>
                    <a:p>
                      <a:r>
                        <a:rPr lang="en-IN" sz="1400" b="0" i="0" u="none" strike="noStrike" kern="1200" baseline="0" dirty="0">
                          <a:solidFill>
                            <a:schemeClr val="tx1"/>
                          </a:solidFill>
                          <a:latin typeface="+mn-lt"/>
                          <a:ea typeface="+mn-ea"/>
                          <a:cs typeface="+mn-cs"/>
                        </a:rPr>
                        <a:t>fungus populations.</a:t>
                      </a:r>
                    </a:p>
                    <a:p>
                      <a:r>
                        <a:rPr lang="en-IN" sz="1400" b="0" i="0" u="none" strike="noStrike" kern="1200" baseline="0" dirty="0">
                          <a:solidFill>
                            <a:schemeClr val="tx1"/>
                          </a:solidFill>
                          <a:latin typeface="+mn-lt"/>
                          <a:ea typeface="+mn-ea"/>
                          <a:cs typeface="+mn-cs"/>
                        </a:rPr>
                        <a:t>Warm, dry summers followed by warm, wet</a:t>
                      </a:r>
                    </a:p>
                    <a:p>
                      <a:r>
                        <a:rPr lang="en-IN" sz="1400" b="0" i="0" u="none" strike="noStrike" kern="1200" baseline="0" dirty="0">
                          <a:solidFill>
                            <a:schemeClr val="tx1"/>
                          </a:solidFill>
                          <a:latin typeface="+mn-lt"/>
                          <a:ea typeface="+mn-ea"/>
                          <a:cs typeface="+mn-cs"/>
                        </a:rPr>
                        <a:t>winters could increase fungus counts.</a:t>
                      </a:r>
                    </a:p>
                    <a:p>
                      <a:r>
                        <a:rPr lang="en-IN" sz="1400" b="0" i="0" u="none" strike="noStrike" kern="1200" baseline="0" dirty="0">
                          <a:solidFill>
                            <a:schemeClr val="tx1"/>
                          </a:solidFill>
                          <a:latin typeface="+mn-lt"/>
                          <a:ea typeface="+mn-ea"/>
                          <a:cs typeface="+mn-cs"/>
                        </a:rPr>
                        <a:t>Changes in temperature, precipitation, and humidity could expand geographic range of some fungi.</a:t>
                      </a:r>
                      <a:endParaRPr lang="en-IN" sz="140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N" sz="1400" b="0" i="0" u="none" strike="noStrike" kern="1200" baseline="0" dirty="0">
                          <a:solidFill>
                            <a:schemeClr val="tx1"/>
                          </a:solidFill>
                          <a:latin typeface="+mn-lt"/>
                          <a:ea typeface="+mn-ea"/>
                          <a:cs typeface="+mn-cs"/>
                        </a:rPr>
                        <a:t>Growing conditions that favor infectious</a:t>
                      </a:r>
                    </a:p>
                    <a:p>
                      <a:r>
                        <a:rPr lang="en-IN" sz="1400" b="0" i="0" u="none" strike="noStrike" kern="1200" baseline="0" dirty="0">
                          <a:solidFill>
                            <a:schemeClr val="tx1"/>
                          </a:solidFill>
                          <a:latin typeface="+mn-lt"/>
                          <a:ea typeface="+mn-ea"/>
                          <a:cs typeface="+mn-cs"/>
                        </a:rPr>
                        <a:t>fungal spores.</a:t>
                      </a:r>
                    </a:p>
                    <a:p>
                      <a:r>
                        <a:rPr lang="en-IN" sz="1400" b="0" i="0" u="none" strike="noStrike" kern="1200" baseline="0" dirty="0">
                          <a:solidFill>
                            <a:schemeClr val="tx1"/>
                          </a:solidFill>
                          <a:latin typeface="+mn-lt"/>
                          <a:ea typeface="+mn-ea"/>
                          <a:cs typeface="+mn-cs"/>
                        </a:rPr>
                        <a:t>Regional variability in changes of numbers and types of fungi.</a:t>
                      </a:r>
                      <a:endParaRPr lang="en-IN" sz="140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51459598"/>
                  </a:ext>
                </a:extLst>
              </a:tr>
            </a:tbl>
          </a:graphicData>
        </a:graphic>
      </p:graphicFrame>
      <p:sp>
        <p:nvSpPr>
          <p:cNvPr id="5" name="Content Placeholder 4"/>
          <p:cNvSpPr>
            <a:spLocks noGrp="1"/>
          </p:cNvSpPr>
          <p:nvPr>
            <p:ph sz="quarter" idx="18"/>
          </p:nvPr>
        </p:nvSpPr>
        <p:spPr>
          <a:xfrm>
            <a:off x="304800" y="5095460"/>
            <a:ext cx="8763000" cy="1152939"/>
          </a:xfrm>
        </p:spPr>
        <p:txBody>
          <a:bodyPr/>
          <a:lstStyle/>
          <a:p>
            <a:pPr>
              <a:spcBef>
                <a:spcPts val="600"/>
              </a:spcBef>
            </a:pPr>
            <a:r>
              <a:rPr lang="en-IN" sz="1400" dirty="0"/>
              <a:t>*Vectors are the animals that carry a disease organism or a stage of a disease organism. Mosquitoes are a common vector, but many diseases require a </a:t>
            </a:r>
            <a:r>
              <a:rPr lang="sv-SE" sz="1400" dirty="0"/>
              <a:t>mammalian vector (e.g., fox, deer, rat).</a:t>
            </a:r>
          </a:p>
          <a:p>
            <a:pPr>
              <a:spcBef>
                <a:spcPts val="600"/>
              </a:spcBef>
            </a:pPr>
            <a:r>
              <a:rPr lang="en-IN" sz="1400" dirty="0"/>
              <a:t>**It is not clear which of these effects will dominate.</a:t>
            </a:r>
          </a:p>
          <a:p>
            <a:pPr>
              <a:spcBef>
                <a:spcPts val="600"/>
              </a:spcBef>
            </a:pPr>
            <a:r>
              <a:rPr lang="en-IN" sz="1400" dirty="0"/>
              <a:t>Source: Greer, Ny, and Fisman. “Climate Change and Infectious Diseases in North America: The Road Ahead.” Canadian Medical  Association Journal (2008).</a:t>
            </a:r>
          </a:p>
        </p:txBody>
      </p:sp>
      <p:sp>
        <p:nvSpPr>
          <p:cNvPr id="6" name="Slide Number Placeholder 5"/>
          <p:cNvSpPr>
            <a:spLocks noGrp="1"/>
          </p:cNvSpPr>
          <p:nvPr>
            <p:ph type="sldNum" sz="quarter" idx="10"/>
          </p:nvPr>
        </p:nvSpPr>
        <p:spPr/>
        <p:txBody>
          <a:bodyPr/>
          <a:lstStyle/>
          <a:p>
            <a:fld id="{67B19427-F580-D146-B60E-4CADEE75497F}" type="slidenum">
              <a:rPr lang="en-US" smtClean="0"/>
              <a:pPr/>
              <a:t>24</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7972436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Effects on Agriculture</a:t>
            </a:r>
            <a:endParaRPr lang="en-IN" b="1" dirty="0"/>
          </a:p>
        </p:txBody>
      </p:sp>
      <p:sp>
        <p:nvSpPr>
          <p:cNvPr id="3" name="Content Placeholder 2"/>
          <p:cNvSpPr>
            <a:spLocks noGrp="1"/>
          </p:cNvSpPr>
          <p:nvPr>
            <p:ph sz="quarter" idx="16"/>
          </p:nvPr>
        </p:nvSpPr>
        <p:spPr>
          <a:xfrm>
            <a:off x="304800" y="1524000"/>
            <a:ext cx="8534400" cy="4648200"/>
          </a:xfrm>
        </p:spPr>
        <p:txBody>
          <a:bodyPr/>
          <a:lstStyle/>
          <a:p>
            <a:pPr marL="291600" indent="-291600">
              <a:buClr>
                <a:schemeClr val="accent2"/>
              </a:buClr>
              <a:buFont typeface="Arial" panose="020B0604020202020204" pitchFamily="34" charset="0"/>
              <a:buChar char="•"/>
              <a:defRPr/>
            </a:pPr>
            <a:r>
              <a:rPr lang="en-US" altLang="en-US" dirty="0">
                <a:latin typeface="+mn-lt"/>
                <a:ea typeface="ＭＳ Ｐゴシック" panose="020B0600070205080204" pitchFamily="34" charset="-128"/>
              </a:rPr>
              <a:t>Difficult to anticipate</a:t>
            </a:r>
          </a:p>
          <a:p>
            <a:pPr marL="622800" lvl="1" indent="-320400">
              <a:spcBef>
                <a:spcPts val="1000"/>
              </a:spcBef>
              <a:buClr>
                <a:schemeClr val="accent2"/>
              </a:buClr>
              <a:buSzPct val="80000"/>
              <a:buFont typeface="Courier New" panose="02070309020205020404" pitchFamily="49" charset="0"/>
              <a:buChar char="o"/>
              <a:defRPr/>
            </a:pPr>
            <a:r>
              <a:rPr lang="en-US" altLang="en-US" sz="2600" dirty="0"/>
              <a:t>Productivity will increase in some areas and decrease in others</a:t>
            </a:r>
          </a:p>
          <a:p>
            <a:pPr marL="291600" indent="-291600">
              <a:buClr>
                <a:schemeClr val="accent2"/>
              </a:buClr>
              <a:buFont typeface="Arial" panose="020B0604020202020204" pitchFamily="34" charset="0"/>
              <a:buChar char="•"/>
              <a:defRPr/>
            </a:pPr>
            <a:r>
              <a:rPr lang="en-US" altLang="en-US" dirty="0">
                <a:latin typeface="+mn-lt"/>
                <a:ea typeface="ＭＳ Ｐゴシック" panose="020B0600070205080204" pitchFamily="34" charset="-128"/>
              </a:rPr>
              <a:t>Rise in sea level may inundate flood plains and river valleys (lush farmland)</a:t>
            </a:r>
          </a:p>
          <a:p>
            <a:pPr marL="291600" indent="-291600">
              <a:buClr>
                <a:schemeClr val="accent2"/>
              </a:buClr>
              <a:buFont typeface="Arial" panose="020B0604020202020204" pitchFamily="34" charset="0"/>
              <a:buChar char="•"/>
              <a:defRPr/>
            </a:pPr>
            <a:r>
              <a:rPr lang="en-US" altLang="en-US" dirty="0">
                <a:latin typeface="+mn-lt"/>
                <a:ea typeface="ＭＳ Ｐゴシック" panose="020B0600070205080204" pitchFamily="34" charset="-128"/>
              </a:rPr>
              <a:t>Changing nighttime temperatures</a:t>
            </a:r>
          </a:p>
          <a:p>
            <a:pPr marL="291600" indent="-291600">
              <a:buClr>
                <a:schemeClr val="accent2"/>
              </a:buClr>
              <a:buFont typeface="Arial" panose="020B0604020202020204" pitchFamily="34" charset="0"/>
              <a:buChar char="•"/>
              <a:defRPr/>
            </a:pPr>
            <a:r>
              <a:rPr lang="en-US" altLang="en-US" dirty="0">
                <a:latin typeface="+mn-lt"/>
                <a:ea typeface="ＭＳ Ｐゴシック" panose="020B0600070205080204" pitchFamily="34" charset="-128"/>
              </a:rPr>
              <a:t>Increase in drought frequency and duration</a:t>
            </a:r>
          </a:p>
          <a:p>
            <a:pPr marL="291600" indent="-291600">
              <a:buClr>
                <a:schemeClr val="accent2"/>
              </a:buClr>
              <a:buFont typeface="Arial" panose="020B0604020202020204" pitchFamily="34" charset="0"/>
              <a:buChar char="•"/>
              <a:defRPr/>
            </a:pPr>
            <a:r>
              <a:rPr lang="en-US" altLang="en-US" dirty="0">
                <a:latin typeface="+mn-lt"/>
                <a:ea typeface="ＭＳ Ｐゴシック" panose="020B0600070205080204" pitchFamily="34" charset="-128"/>
              </a:rPr>
              <a:t>Effect on pests is unknown</a:t>
            </a:r>
          </a:p>
          <a:p>
            <a:pPr marL="291600" indent="-291600">
              <a:buClr>
                <a:schemeClr val="accent2"/>
              </a:buClr>
              <a:buFont typeface="Arial" panose="020B0604020202020204" pitchFamily="34" charset="0"/>
              <a:buChar char="•"/>
              <a:defRPr/>
            </a:pPr>
            <a:r>
              <a:rPr lang="en-US" altLang="en-US" dirty="0">
                <a:latin typeface="+mn-lt"/>
                <a:ea typeface="ＭＳ Ｐゴシック" panose="020B0600070205080204" pitchFamily="34" charset="-128"/>
              </a:rPr>
              <a:t>Location (i.e., elevation and altitude) where certain crops can be grown will change</a:t>
            </a:r>
          </a:p>
        </p:txBody>
      </p:sp>
      <p:sp>
        <p:nvSpPr>
          <p:cNvPr id="4" name="Slide Number Placeholder 3"/>
          <p:cNvSpPr>
            <a:spLocks noGrp="1"/>
          </p:cNvSpPr>
          <p:nvPr>
            <p:ph type="sldNum" sz="quarter" idx="10"/>
          </p:nvPr>
        </p:nvSpPr>
        <p:spPr/>
        <p:txBody>
          <a:bodyPr/>
          <a:lstStyle/>
          <a:p>
            <a:fld id="{67B19427-F580-D146-B60E-4CADEE75497F}" type="slidenum">
              <a:rPr lang="en-US" smtClean="0"/>
              <a:pPr/>
              <a:t>25</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1741135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Dealing with Global Climate Change</a:t>
            </a:r>
            <a:endParaRPr lang="en-IN" b="1" dirty="0"/>
          </a:p>
        </p:txBody>
      </p:sp>
      <p:sp>
        <p:nvSpPr>
          <p:cNvPr id="3" name="Content Placeholder 2"/>
          <p:cNvSpPr>
            <a:spLocks noGrp="1"/>
          </p:cNvSpPr>
          <p:nvPr>
            <p:ph sz="quarter" idx="16"/>
          </p:nvPr>
        </p:nvSpPr>
        <p:spPr>
          <a:xfrm>
            <a:off x="304800" y="1676400"/>
            <a:ext cx="8534400" cy="3048000"/>
          </a:xfrm>
        </p:spPr>
        <p:txBody>
          <a:bodyPr/>
          <a:lstStyle/>
          <a:p>
            <a:pPr marL="291600" indent="-291600">
              <a:buClr>
                <a:schemeClr val="accent2"/>
              </a:buClr>
              <a:buFont typeface="Arial" panose="020B0604020202020204" pitchFamily="34" charset="0"/>
              <a:buChar char="•"/>
              <a:defRPr/>
            </a:pPr>
            <a:r>
              <a:rPr lang="en-US" altLang="en-US" dirty="0">
                <a:latin typeface="+mn-lt"/>
                <a:ea typeface="ＭＳ Ｐゴシック" panose="020B0600070205080204" pitchFamily="34" charset="-128"/>
              </a:rPr>
              <a:t>Two ways to manage climate change:</a:t>
            </a:r>
          </a:p>
          <a:p>
            <a:pPr marL="622800" lvl="1" indent="-320400">
              <a:spcBef>
                <a:spcPts val="1000"/>
              </a:spcBef>
              <a:buClr>
                <a:schemeClr val="accent2"/>
              </a:buClr>
              <a:buSzPct val="80000"/>
              <a:buFont typeface="Courier New" panose="02070309020205020404" pitchFamily="49" charset="0"/>
              <a:buChar char="o"/>
              <a:defRPr/>
            </a:pPr>
            <a:r>
              <a:rPr lang="en-US" altLang="en-US" sz="2600" dirty="0"/>
              <a:t>Mitigation: Limiting greenhouse gas emissions to slow down or postpone global climate change</a:t>
            </a:r>
          </a:p>
          <a:p>
            <a:pPr marL="622800" lvl="1" indent="-320400">
              <a:spcBef>
                <a:spcPts val="1000"/>
              </a:spcBef>
              <a:buClr>
                <a:schemeClr val="accent2"/>
              </a:buClr>
              <a:buSzPct val="80000"/>
              <a:buFont typeface="Courier New" panose="02070309020205020404" pitchFamily="49" charset="0"/>
              <a:buChar char="o"/>
              <a:defRPr/>
            </a:pPr>
            <a:r>
              <a:rPr lang="en-US" altLang="en-US" sz="2600" dirty="0"/>
              <a:t>Adaptation: Developing behaviors and technologies that allow humans to live with the environmental changes and societal consequences brought about by global climate change</a:t>
            </a:r>
          </a:p>
        </p:txBody>
      </p:sp>
      <p:sp>
        <p:nvSpPr>
          <p:cNvPr id="4" name="Slide Number Placeholder 3"/>
          <p:cNvSpPr>
            <a:spLocks noGrp="1"/>
          </p:cNvSpPr>
          <p:nvPr>
            <p:ph type="sldNum" sz="quarter" idx="10"/>
          </p:nvPr>
        </p:nvSpPr>
        <p:spPr/>
        <p:txBody>
          <a:bodyPr/>
          <a:lstStyle/>
          <a:p>
            <a:fld id="{67B19427-F580-D146-B60E-4CADEE75497F}" type="slidenum">
              <a:rPr lang="en-US" smtClean="0"/>
              <a:pPr/>
              <a:t>26</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2688543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1"/>
            <a:ext cx="8534400" cy="1143000"/>
          </a:xfrm>
        </p:spPr>
        <p:txBody>
          <a:bodyPr>
            <a:noAutofit/>
          </a:bodyPr>
          <a:lstStyle/>
          <a:p>
            <a:r>
              <a:rPr lang="en-US" altLang="en-US" b="1" dirty="0">
                <a:ea typeface="ＭＳ Ｐゴシック" panose="020B0600070205080204" pitchFamily="34" charset="-128"/>
              </a:rPr>
              <a:t>Relationship Between Mitigation and Adaptation</a:t>
            </a:r>
            <a:endParaRPr lang="en-IN" b="1" dirty="0"/>
          </a:p>
        </p:txBody>
      </p:sp>
      <p:pic>
        <p:nvPicPr>
          <p:cNvPr id="7" name="Content Placeholder 6" descr="A flow chart reads as follows from top to bottom. Less mitigation leads to more greenhouse gases produced, followed by more serious climate change effects, greater impacts on humans and natural environment, and resulting in more required adaptation."/>
          <p:cNvPicPr>
            <a:picLocks noGrp="1" noChangeAspect="1"/>
          </p:cNvPicPr>
          <p:nvPr>
            <p:ph sz="quarter" idx="16"/>
          </p:nvPr>
        </p:nvPicPr>
        <p:blipFill>
          <a:blip r:embed="rId3"/>
          <a:stretch>
            <a:fillRect/>
          </a:stretch>
        </p:blipFill>
        <p:spPr>
          <a:xfrm>
            <a:off x="2096382" y="1903708"/>
            <a:ext cx="1865135" cy="4075042"/>
          </a:xfrm>
          <a:prstGeom prst="rect">
            <a:avLst/>
          </a:prstGeom>
        </p:spPr>
      </p:pic>
      <p:pic>
        <p:nvPicPr>
          <p:cNvPr id="8" name="Content Placeholder 7" descr="A flow chart reads as follows from top to bottom. More mitigation leads to fewer greenhouse gases produced, followed by less serious climate change effects, lesser impacts on humans and natural environment, and resulting in less required adaptation."/>
          <p:cNvPicPr>
            <a:picLocks noGrp="1" noChangeAspect="1"/>
          </p:cNvPicPr>
          <p:nvPr>
            <p:ph sz="quarter" idx="17"/>
          </p:nvPr>
        </p:nvPicPr>
        <p:blipFill>
          <a:blip r:embed="rId4"/>
          <a:stretch>
            <a:fillRect/>
          </a:stretch>
        </p:blipFill>
        <p:spPr>
          <a:xfrm>
            <a:off x="4800600" y="1903708"/>
            <a:ext cx="2006720" cy="4377732"/>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27</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5226320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534400" cy="761999"/>
          </a:xfrm>
        </p:spPr>
        <p:txBody>
          <a:bodyPr>
            <a:normAutofit/>
          </a:bodyPr>
          <a:lstStyle/>
          <a:p>
            <a:r>
              <a:rPr lang="en-US" altLang="en-US" b="1" dirty="0">
                <a:ea typeface="ＭＳ Ｐゴシック" panose="020B0600070205080204" pitchFamily="34" charset="-128"/>
              </a:rPr>
              <a:t>Mitigating Global Climate Change</a:t>
            </a:r>
            <a:endParaRPr lang="en-IN" b="1" dirty="0"/>
          </a:p>
        </p:txBody>
      </p:sp>
      <p:sp>
        <p:nvSpPr>
          <p:cNvPr id="3" name="Content Placeholder 2"/>
          <p:cNvSpPr>
            <a:spLocks noGrp="1"/>
          </p:cNvSpPr>
          <p:nvPr>
            <p:ph sz="quarter" idx="16"/>
          </p:nvPr>
        </p:nvSpPr>
        <p:spPr>
          <a:xfrm>
            <a:off x="304800" y="1752600"/>
            <a:ext cx="8534400" cy="4343400"/>
          </a:xfrm>
        </p:spPr>
        <p:txBody>
          <a:bodyPr/>
          <a:lstStyle/>
          <a:p>
            <a:pPr marL="291600" indent="-291600">
              <a:buClr>
                <a:schemeClr val="accent2"/>
              </a:buClr>
              <a:buFont typeface="Arial" panose="020B0604020202020204" pitchFamily="34" charset="0"/>
              <a:buChar char="•"/>
              <a:defRPr/>
            </a:pPr>
            <a:r>
              <a:rPr lang="en-US" altLang="en-US" dirty="0">
                <a:latin typeface="+mn-lt"/>
                <a:ea typeface="ＭＳ Ｐゴシック" panose="020B0600070205080204" pitchFamily="34" charset="-128"/>
              </a:rPr>
              <a:t>Locate/invent alternative fuels to fossil fuels</a:t>
            </a:r>
          </a:p>
          <a:p>
            <a:pPr marL="291600" indent="-291600">
              <a:buClr>
                <a:schemeClr val="accent2"/>
              </a:buClr>
              <a:buFont typeface="Arial" panose="020B0604020202020204" pitchFamily="34" charset="0"/>
              <a:buChar char="•"/>
              <a:defRPr/>
            </a:pPr>
            <a:r>
              <a:rPr lang="en-US" altLang="en-US" dirty="0">
                <a:latin typeface="+mn-lt"/>
                <a:ea typeface="ＭＳ Ｐゴシック" panose="020B0600070205080204" pitchFamily="34" charset="-128"/>
              </a:rPr>
              <a:t>Increase efficiency of cars and trucks</a:t>
            </a:r>
          </a:p>
          <a:p>
            <a:pPr marL="291600" indent="-291600">
              <a:buClr>
                <a:schemeClr val="accent2"/>
              </a:buClr>
              <a:buFont typeface="Arial" panose="020B0604020202020204" pitchFamily="34" charset="0"/>
              <a:buChar char="•"/>
              <a:defRPr/>
            </a:pPr>
            <a:r>
              <a:rPr lang="en-US" altLang="en-US" dirty="0">
                <a:latin typeface="+mn-lt"/>
                <a:ea typeface="ＭＳ Ｐゴシック" panose="020B0600070205080204" pitchFamily="34" charset="-128"/>
              </a:rPr>
              <a:t>Energy-pricing strategies</a:t>
            </a:r>
          </a:p>
          <a:p>
            <a:pPr marL="291600" indent="-291600">
              <a:buClr>
                <a:schemeClr val="accent2"/>
              </a:buClr>
              <a:buFont typeface="Arial" panose="020B0604020202020204" pitchFamily="34" charset="0"/>
              <a:buChar char="•"/>
              <a:defRPr/>
            </a:pPr>
            <a:r>
              <a:rPr lang="en-US" altLang="en-US" dirty="0">
                <a:latin typeface="+mn-lt"/>
                <a:ea typeface="ＭＳ Ｐゴシック" panose="020B0600070205080204" pitchFamily="34" charset="-128"/>
              </a:rPr>
              <a:t>Carbon capture and storage</a:t>
            </a:r>
          </a:p>
          <a:p>
            <a:pPr marL="291600" indent="-291600">
              <a:buClr>
                <a:schemeClr val="accent2"/>
              </a:buClr>
              <a:buFont typeface="Arial" panose="020B0604020202020204" pitchFamily="34" charset="0"/>
              <a:buChar char="•"/>
              <a:defRPr/>
            </a:pPr>
            <a:r>
              <a:rPr lang="en-US" altLang="en-US" dirty="0">
                <a:latin typeface="+mn-lt"/>
                <a:ea typeface="ＭＳ Ｐゴシック" panose="020B0600070205080204" pitchFamily="34" charset="-128"/>
              </a:rPr>
              <a:t>Naturally sequester carbon in trees</a:t>
            </a:r>
          </a:p>
          <a:p>
            <a:pPr marL="291600" indent="-291600">
              <a:buClr>
                <a:schemeClr val="accent2"/>
              </a:buClr>
              <a:buFont typeface="Arial" panose="020B0604020202020204" pitchFamily="34" charset="0"/>
              <a:buChar char="•"/>
              <a:defRPr/>
            </a:pPr>
            <a:r>
              <a:rPr lang="en-US" altLang="en-US" dirty="0">
                <a:latin typeface="+mn-lt"/>
                <a:ea typeface="ＭＳ Ｐゴシック" panose="020B0600070205080204" pitchFamily="34" charset="-128"/>
              </a:rPr>
              <a:t>Geoengineering</a:t>
            </a:r>
          </a:p>
          <a:p>
            <a:pPr marL="622800" lvl="1" indent="-320400">
              <a:spcBef>
                <a:spcPts val="1000"/>
              </a:spcBef>
              <a:buClr>
                <a:schemeClr val="accent2"/>
              </a:buClr>
              <a:buSzPct val="80000"/>
              <a:buFont typeface="Courier New" panose="02070309020205020404" pitchFamily="49" charset="0"/>
              <a:buChar char="o"/>
              <a:defRPr/>
            </a:pPr>
            <a:r>
              <a:rPr lang="en-US" altLang="en-US" sz="2600" dirty="0"/>
              <a:t>Global scale projects to mitigate effects</a:t>
            </a:r>
          </a:p>
          <a:p>
            <a:pPr marL="622800" lvl="1" indent="-320400">
              <a:spcBef>
                <a:spcPts val="1000"/>
              </a:spcBef>
              <a:buClr>
                <a:schemeClr val="accent2"/>
              </a:buClr>
              <a:buSzPct val="80000"/>
              <a:buFont typeface="Courier New" panose="02070309020205020404" pitchFamily="49" charset="0"/>
              <a:buChar char="o"/>
              <a:defRPr/>
            </a:pPr>
            <a:r>
              <a:rPr lang="en-US" altLang="en-US" sz="2600" dirty="0"/>
              <a:t>Example: seeding ocean with iron to stimulate phytoplankton growth and C</a:t>
            </a:r>
            <a:r>
              <a:rPr lang="en-US" altLang="en-US" sz="100" dirty="0"/>
              <a:t> </a:t>
            </a:r>
            <a:r>
              <a:rPr lang="en-US" altLang="en-US" sz="2600" dirty="0"/>
              <a:t>O</a:t>
            </a:r>
            <a:r>
              <a:rPr lang="en-US" altLang="en-US" sz="2600" baseline="-25000" dirty="0"/>
              <a:t>2</a:t>
            </a:r>
            <a:r>
              <a:rPr lang="en-US" altLang="en-US" sz="2600" dirty="0"/>
              <a:t> storage in deep ocean</a:t>
            </a:r>
          </a:p>
        </p:txBody>
      </p:sp>
      <p:sp>
        <p:nvSpPr>
          <p:cNvPr id="4" name="Slide Number Placeholder 3"/>
          <p:cNvSpPr>
            <a:spLocks noGrp="1"/>
          </p:cNvSpPr>
          <p:nvPr>
            <p:ph type="sldNum" sz="quarter" idx="10"/>
          </p:nvPr>
        </p:nvSpPr>
        <p:spPr/>
        <p:txBody>
          <a:bodyPr/>
          <a:lstStyle/>
          <a:p>
            <a:fld id="{67B19427-F580-D146-B60E-4CADEE75497F}" type="slidenum">
              <a:rPr lang="en-US" smtClean="0"/>
              <a:pPr/>
              <a:t>28</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0034510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534400" cy="761999"/>
          </a:xfrm>
        </p:spPr>
        <p:txBody>
          <a:bodyPr>
            <a:normAutofit/>
          </a:bodyPr>
          <a:lstStyle/>
          <a:p>
            <a:r>
              <a:rPr lang="en-US" altLang="en-US" b="1" dirty="0">
                <a:ea typeface="ＭＳ Ｐゴシック" panose="020B0600070205080204" pitchFamily="34" charset="-128"/>
              </a:rPr>
              <a:t>Adapting to Global Climate Change</a:t>
            </a:r>
            <a:endParaRPr lang="en-IN" b="1" dirty="0"/>
          </a:p>
        </p:txBody>
      </p:sp>
      <p:sp>
        <p:nvSpPr>
          <p:cNvPr id="3" name="Content Placeholder 2"/>
          <p:cNvSpPr>
            <a:spLocks noGrp="1"/>
          </p:cNvSpPr>
          <p:nvPr>
            <p:ph sz="quarter" idx="16"/>
          </p:nvPr>
        </p:nvSpPr>
        <p:spPr>
          <a:xfrm>
            <a:off x="304800" y="1752600"/>
            <a:ext cx="8534400" cy="4267200"/>
          </a:xfrm>
        </p:spPr>
        <p:txBody>
          <a:bodyPr/>
          <a:lstStyle/>
          <a:p>
            <a:pPr marL="291600" indent="-291600">
              <a:buClr>
                <a:schemeClr val="accent2"/>
              </a:buClr>
              <a:buFont typeface="Arial" panose="020B0604020202020204" pitchFamily="34" charset="0"/>
              <a:buChar char="•"/>
              <a:defRPr/>
            </a:pPr>
            <a:r>
              <a:rPr lang="en-US" altLang="en-US" dirty="0">
                <a:latin typeface="+mn-lt"/>
                <a:ea typeface="ＭＳ Ｐゴシック" panose="020B0600070205080204" pitchFamily="34" charset="-128"/>
              </a:rPr>
              <a:t>Rising sea levels may displace coastal populations</a:t>
            </a:r>
          </a:p>
          <a:p>
            <a:pPr marL="622800" lvl="1" indent="-320400">
              <a:spcBef>
                <a:spcPts val="1000"/>
              </a:spcBef>
              <a:buClr>
                <a:schemeClr val="accent2"/>
              </a:buClr>
              <a:buSzPct val="80000"/>
              <a:buFont typeface="Courier New" panose="02070309020205020404" pitchFamily="49" charset="0"/>
              <a:buChar char="o"/>
              <a:defRPr/>
            </a:pPr>
            <a:r>
              <a:rPr lang="en-US" altLang="en-US" sz="2600" dirty="0"/>
              <a:t>Move inland</a:t>
            </a:r>
          </a:p>
          <a:p>
            <a:pPr marL="622800" lvl="1" indent="-320400">
              <a:spcBef>
                <a:spcPts val="1000"/>
              </a:spcBef>
              <a:buClr>
                <a:schemeClr val="accent2"/>
              </a:buClr>
              <a:buSzPct val="80000"/>
              <a:buFont typeface="Courier New" panose="02070309020205020404" pitchFamily="49" charset="0"/>
              <a:buChar char="o"/>
              <a:defRPr/>
            </a:pPr>
            <a:r>
              <a:rPr lang="en-US" altLang="en-US" sz="2600" dirty="0"/>
              <a:t>Construct dikes and levees</a:t>
            </a:r>
          </a:p>
          <a:p>
            <a:pPr marL="291600" indent="-291600">
              <a:buClr>
                <a:schemeClr val="accent2"/>
              </a:buClr>
              <a:buFont typeface="Arial" panose="020B0604020202020204" pitchFamily="34" charset="0"/>
              <a:buChar char="•"/>
              <a:defRPr/>
            </a:pPr>
            <a:r>
              <a:rPr lang="en-US" altLang="en-US" dirty="0">
                <a:latin typeface="+mn-lt"/>
                <a:ea typeface="ＭＳ Ｐゴシック" panose="020B0600070205080204" pitchFamily="34" charset="-128"/>
              </a:rPr>
              <a:t>Adapt to shifting agricultural zones</a:t>
            </a:r>
          </a:p>
          <a:p>
            <a:pPr marL="291600" indent="-291600">
              <a:buClr>
                <a:schemeClr val="accent2"/>
              </a:buClr>
              <a:buFont typeface="Arial" panose="020B0604020202020204" pitchFamily="34" charset="0"/>
              <a:buChar char="•"/>
              <a:defRPr/>
            </a:pPr>
            <a:r>
              <a:rPr lang="en-US" altLang="en-US" dirty="0">
                <a:latin typeface="+mn-lt"/>
                <a:ea typeface="ＭＳ Ｐゴシック" panose="020B0600070205080204" pitchFamily="34" charset="-128"/>
              </a:rPr>
              <a:t>Update city infrastructure – N</a:t>
            </a:r>
            <a:r>
              <a:rPr lang="en-US" altLang="en-US" sz="100" dirty="0">
                <a:latin typeface="+mn-lt"/>
                <a:ea typeface="ＭＳ Ｐゴシック" panose="020B0600070205080204" pitchFamily="34" charset="-128"/>
              </a:rPr>
              <a:t> </a:t>
            </a:r>
            <a:r>
              <a:rPr lang="en-US" altLang="en-US" dirty="0">
                <a:latin typeface="+mn-lt"/>
                <a:ea typeface="ＭＳ Ｐゴシック" panose="020B0600070205080204" pitchFamily="34" charset="-128"/>
              </a:rPr>
              <a:t>Y</a:t>
            </a:r>
            <a:r>
              <a:rPr lang="en-US" altLang="en-US" sz="100" dirty="0">
                <a:latin typeface="+mn-lt"/>
                <a:ea typeface="ＭＳ Ｐゴシック" panose="020B0600070205080204" pitchFamily="34" charset="-128"/>
              </a:rPr>
              <a:t> </a:t>
            </a:r>
            <a:r>
              <a:rPr lang="en-US" altLang="en-US" dirty="0">
                <a:latin typeface="+mn-lt"/>
                <a:ea typeface="ＭＳ Ｐゴシック" panose="020B0600070205080204" pitchFamily="34" charset="-128"/>
              </a:rPr>
              <a:t>C sewer line </a:t>
            </a:r>
          </a:p>
          <a:p>
            <a:pPr marL="291600" indent="-291600">
              <a:buClr>
                <a:schemeClr val="accent2"/>
              </a:buClr>
              <a:buFont typeface="Arial" panose="020B0604020202020204" pitchFamily="34" charset="0"/>
              <a:buChar char="•"/>
              <a:defRPr/>
            </a:pPr>
            <a:r>
              <a:rPr lang="en-US" altLang="en-US" dirty="0">
                <a:latin typeface="+mn-lt"/>
                <a:ea typeface="ＭＳ Ｐゴシック" panose="020B0600070205080204" pitchFamily="34" charset="-128"/>
              </a:rPr>
              <a:t>Climate change refugees</a:t>
            </a:r>
          </a:p>
          <a:p>
            <a:pPr marL="622800" lvl="1" indent="-320400">
              <a:spcBef>
                <a:spcPts val="1000"/>
              </a:spcBef>
              <a:buClr>
                <a:schemeClr val="accent2"/>
              </a:buClr>
              <a:buSzPct val="80000"/>
              <a:buFont typeface="Courier New" panose="02070309020205020404" pitchFamily="49" charset="0"/>
              <a:buChar char="o"/>
              <a:defRPr/>
            </a:pPr>
            <a:r>
              <a:rPr lang="en-US" altLang="en-US" sz="2600" dirty="0"/>
              <a:t>People leaving homes because of climate change effects</a:t>
            </a:r>
          </a:p>
          <a:p>
            <a:pPr marL="622800" lvl="1" indent="-320400">
              <a:spcBef>
                <a:spcPts val="1000"/>
              </a:spcBef>
              <a:buClr>
                <a:schemeClr val="accent2"/>
              </a:buClr>
              <a:buSzPct val="80000"/>
              <a:buFont typeface="Courier New" panose="02070309020205020404" pitchFamily="49" charset="0"/>
              <a:buChar char="o"/>
              <a:defRPr/>
            </a:pPr>
            <a:r>
              <a:rPr lang="en-US" altLang="en-US" sz="2600" dirty="0"/>
              <a:t>Example: rising sea levels, storm surges</a:t>
            </a:r>
          </a:p>
        </p:txBody>
      </p:sp>
      <p:sp>
        <p:nvSpPr>
          <p:cNvPr id="4" name="Slide Number Placeholder 3"/>
          <p:cNvSpPr>
            <a:spLocks noGrp="1"/>
          </p:cNvSpPr>
          <p:nvPr>
            <p:ph type="sldNum" sz="quarter" idx="10"/>
          </p:nvPr>
        </p:nvSpPr>
        <p:spPr/>
        <p:txBody>
          <a:bodyPr/>
          <a:lstStyle/>
          <a:p>
            <a:fld id="{67B19427-F580-D146-B60E-4CADEE75497F}" type="slidenum">
              <a:rPr lang="en-US" smtClean="0"/>
              <a:pPr/>
              <a:t>29</a:t>
            </a:fld>
            <a:endParaRPr lang="en-US" dirty="0"/>
          </a:p>
        </p:txBody>
      </p:sp>
      <p:sp>
        <p:nvSpPr>
          <p:cNvPr id="5" name="Footer Placeholder 4"/>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183307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Northwest Passage</a:t>
            </a:r>
            <a:endParaRPr lang="en-IN" b="1" dirty="0"/>
          </a:p>
        </p:txBody>
      </p:sp>
      <p:sp>
        <p:nvSpPr>
          <p:cNvPr id="3" name="Content Placeholder 2"/>
          <p:cNvSpPr>
            <a:spLocks noGrp="1"/>
          </p:cNvSpPr>
          <p:nvPr>
            <p:ph sz="quarter" idx="16"/>
          </p:nvPr>
        </p:nvSpPr>
        <p:spPr>
          <a:xfrm>
            <a:off x="304800" y="1752599"/>
            <a:ext cx="5181600" cy="4495801"/>
          </a:xfrm>
        </p:spPr>
        <p:txBody>
          <a:bodyPr/>
          <a:lstStyle/>
          <a:p>
            <a:pPr marL="291600" indent="-291600">
              <a:buClr>
                <a:schemeClr val="accent2"/>
              </a:buClr>
              <a:buFont typeface="Arial" panose="020B0604020202020204" pitchFamily="34" charset="0"/>
              <a:buChar char="•"/>
            </a:pPr>
            <a:r>
              <a:rPr lang="en-US" altLang="en-US" sz="2600" dirty="0">
                <a:latin typeface="+mn-lt"/>
                <a:ea typeface="ＭＳ Ｐゴシック" panose="020B0600070205080204" pitchFamily="34" charset="-128"/>
              </a:rPr>
              <a:t>Ability to use Northwest Passage may decrease shipping distance by up to 7000 km</a:t>
            </a:r>
          </a:p>
          <a:p>
            <a:pPr marL="291600" indent="-291600">
              <a:buClr>
                <a:schemeClr val="accent2"/>
              </a:buClr>
              <a:buFont typeface="Arial" panose="020B0604020202020204" pitchFamily="34" charset="0"/>
              <a:buChar char="•"/>
            </a:pPr>
            <a:r>
              <a:rPr lang="en-US" altLang="en-US" sz="2600" dirty="0">
                <a:latin typeface="+mn-lt"/>
                <a:ea typeface="ＭＳ Ｐゴシック" panose="020B0600070205080204" pitchFamily="34" charset="-128"/>
              </a:rPr>
              <a:t>International disputes about the right to use it</a:t>
            </a:r>
          </a:p>
          <a:p>
            <a:pPr marL="622800" lvl="1" indent="-320400">
              <a:spcBef>
                <a:spcPts val="600"/>
              </a:spcBef>
              <a:buClr>
                <a:schemeClr val="accent2"/>
              </a:buClr>
              <a:buSzPct val="80000"/>
              <a:buFont typeface="Courier New" panose="02070309020205020404" pitchFamily="49" charset="0"/>
              <a:buChar char="o"/>
            </a:pPr>
            <a:r>
              <a:rPr lang="en-US" altLang="en-US" dirty="0"/>
              <a:t>Canada considers it internal waters </a:t>
            </a:r>
          </a:p>
          <a:p>
            <a:pPr marL="622800" lvl="1" indent="-320400">
              <a:spcBef>
                <a:spcPts val="600"/>
              </a:spcBef>
              <a:buClr>
                <a:schemeClr val="accent2"/>
              </a:buClr>
              <a:buSzPct val="80000"/>
              <a:buFont typeface="Courier New" panose="02070309020205020404" pitchFamily="49" charset="0"/>
              <a:buChar char="o"/>
            </a:pPr>
            <a:r>
              <a:rPr lang="en-US" altLang="en-US" dirty="0"/>
              <a:t>Other countries consider international waters</a:t>
            </a:r>
          </a:p>
          <a:p>
            <a:pPr marL="622800" lvl="1" indent="-320400">
              <a:spcBef>
                <a:spcPts val="600"/>
              </a:spcBef>
              <a:buClr>
                <a:schemeClr val="accent2"/>
              </a:buClr>
              <a:buSzPct val="80000"/>
              <a:buFont typeface="Courier New" panose="02070309020205020404" pitchFamily="49" charset="0"/>
              <a:buChar char="o"/>
            </a:pPr>
            <a:r>
              <a:rPr lang="en-US" altLang="en-US" dirty="0"/>
              <a:t>Continued melting may open current international waters for shipping making argument irrelevant (predicted by 2040) </a:t>
            </a:r>
          </a:p>
        </p:txBody>
      </p:sp>
      <p:pic>
        <p:nvPicPr>
          <p:cNvPr id="13" name="Content Placeholder 17" descr="A photo shows a Nordic Bulk Carrier traveling through icy water. Nordic Bulk Carrier "/>
          <p:cNvPicPr>
            <a:picLocks noGrp="1" noChangeAspect="1"/>
          </p:cNvPicPr>
          <p:nvPr>
            <p:ph sz="quarter" idx="18"/>
          </p:nvPr>
        </p:nvPicPr>
        <p:blipFill>
          <a:blip r:embed="rId3">
            <a:extLst>
              <a:ext uri="{28A0092B-C50C-407E-A947-70E740481C1C}">
                <a14:useLocalDpi xmlns:a14="http://schemas.microsoft.com/office/drawing/2010/main" val="0"/>
              </a:ext>
            </a:extLst>
          </a:blip>
          <a:stretch>
            <a:fillRect/>
          </a:stretch>
        </p:blipFill>
        <p:spPr>
          <a:xfrm>
            <a:off x="5621295" y="2411188"/>
            <a:ext cx="3351786" cy="3178621"/>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3</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7403377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534400" cy="1219200"/>
          </a:xfrm>
        </p:spPr>
        <p:txBody>
          <a:bodyPr>
            <a:noAutofit/>
          </a:bodyPr>
          <a:lstStyle/>
          <a:p>
            <a:r>
              <a:rPr lang="en-US" altLang="en-US" b="1" dirty="0">
                <a:ea typeface="ＭＳ Ｐゴシック" panose="020B0600070205080204" pitchFamily="34" charset="-128"/>
              </a:rPr>
              <a:t>Introduction to Climate Change: Mean Annual Global Temperature 19</a:t>
            </a:r>
            <a:r>
              <a:rPr lang="en-US" altLang="en-US" sz="100" b="1" dirty="0">
                <a:ea typeface="ＭＳ Ｐゴシック" panose="020B0600070205080204" pitchFamily="34" charset="-128"/>
              </a:rPr>
              <a:t> </a:t>
            </a:r>
            <a:r>
              <a:rPr lang="en-US" altLang="en-US" b="1" dirty="0">
                <a:ea typeface="ＭＳ Ｐゴシック" panose="020B0600070205080204" pitchFamily="34" charset="-128"/>
              </a:rPr>
              <a:t>60–2016</a:t>
            </a:r>
            <a:endParaRPr lang="en-IN" b="1" dirty="0"/>
          </a:p>
        </p:txBody>
      </p:sp>
      <p:sp>
        <p:nvSpPr>
          <p:cNvPr id="3" name="Content Placeholder 2"/>
          <p:cNvSpPr>
            <a:spLocks noGrp="1"/>
          </p:cNvSpPr>
          <p:nvPr>
            <p:ph sz="quarter" idx="16"/>
          </p:nvPr>
        </p:nvSpPr>
        <p:spPr>
          <a:xfrm>
            <a:off x="304800" y="2057400"/>
            <a:ext cx="4343400" cy="4038600"/>
          </a:xfrm>
        </p:spPr>
        <p:txBody>
          <a:bodyPr/>
          <a:lstStyle/>
          <a:p>
            <a:pPr marL="291600" indent="-291600">
              <a:buClr>
                <a:schemeClr val="accent2"/>
              </a:buClr>
              <a:buFont typeface="Arial" panose="020B0604020202020204" pitchFamily="34" charset="0"/>
              <a:buChar char="•"/>
            </a:pPr>
            <a:r>
              <a:rPr lang="en-US" altLang="en-US" dirty="0">
                <a:latin typeface="+mn-lt"/>
                <a:ea typeface="ＭＳ Ｐゴシック" panose="020B0600070205080204" pitchFamily="34" charset="-128"/>
              </a:rPr>
              <a:t>For 2013-2016, each year set new average temperature record</a:t>
            </a:r>
          </a:p>
          <a:p>
            <a:pPr marL="291600" indent="-291600">
              <a:buClr>
                <a:schemeClr val="accent2"/>
              </a:buClr>
              <a:buFont typeface="Arial" panose="020B0604020202020204" pitchFamily="34" charset="0"/>
              <a:buChar char="•"/>
            </a:pPr>
            <a:r>
              <a:rPr lang="en-US" altLang="en-US" dirty="0">
                <a:latin typeface="+mn-lt"/>
                <a:ea typeface="ＭＳ Ｐゴシック" panose="020B0600070205080204" pitchFamily="34" charset="-128"/>
              </a:rPr>
              <a:t>Was the lowest temperature year since 2000 lower or higher than the highest temperature year before 19</a:t>
            </a:r>
            <a:r>
              <a:rPr lang="en-US" altLang="en-US" sz="100" dirty="0">
                <a:latin typeface="+mn-lt"/>
                <a:ea typeface="ＭＳ Ｐゴシック" panose="020B0600070205080204" pitchFamily="34" charset="-128"/>
              </a:rPr>
              <a:t> </a:t>
            </a:r>
            <a:r>
              <a:rPr lang="en-US" altLang="en-US" dirty="0">
                <a:latin typeface="+mn-lt"/>
                <a:ea typeface="ＭＳ Ｐゴシック" panose="020B0600070205080204" pitchFamily="34" charset="-128"/>
              </a:rPr>
              <a:t>80?</a:t>
            </a:r>
          </a:p>
        </p:txBody>
      </p:sp>
      <p:pic>
        <p:nvPicPr>
          <p:cNvPr id="7" name="Content Placeholder 6" descr="A line graph shows mean annual global temperature in degrees Celsius ranging from 13.6 to 15.4 for years ranging from 1960 to 2016. It shows 14.0 for 1960, 13.8 for 1977, 14.4 for 1992, 14.5 for 2004, 14.6 for 2013 and 14.85 for 2016. The mean global temperature for the twentieth century is roughly 13.9 degrees Celsius."/>
          <p:cNvPicPr>
            <a:picLocks noGrp="1" noChangeAspect="1"/>
          </p:cNvPicPr>
          <p:nvPr>
            <p:ph sz="quarter" idx="18"/>
          </p:nvPr>
        </p:nvPicPr>
        <p:blipFill>
          <a:blip r:embed="rId3"/>
          <a:stretch>
            <a:fillRect/>
          </a:stretch>
        </p:blipFill>
        <p:spPr>
          <a:xfrm>
            <a:off x="5123199" y="2278782"/>
            <a:ext cx="3716001" cy="3780273"/>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4</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8890878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Evidence for Climate Change</a:t>
            </a:r>
            <a:endParaRPr lang="en-IN" b="1" dirty="0"/>
          </a:p>
        </p:txBody>
      </p:sp>
      <p:sp>
        <p:nvSpPr>
          <p:cNvPr id="3" name="Content Placeholder 2"/>
          <p:cNvSpPr>
            <a:spLocks noGrp="1"/>
          </p:cNvSpPr>
          <p:nvPr>
            <p:ph sz="quarter" idx="16"/>
          </p:nvPr>
        </p:nvSpPr>
        <p:spPr>
          <a:xfrm>
            <a:off x="304800" y="1752599"/>
            <a:ext cx="8610600" cy="3108521"/>
          </a:xfrm>
        </p:spPr>
        <p:txBody>
          <a:bodyPr/>
          <a:lstStyle/>
          <a:p>
            <a:pPr marL="291600" indent="-291600">
              <a:buClr>
                <a:schemeClr val="accent2"/>
              </a:buClr>
              <a:buFont typeface="Arial" panose="020B0604020202020204" pitchFamily="34" charset="0"/>
              <a:buChar char="•"/>
            </a:pPr>
            <a:r>
              <a:rPr lang="en-US" altLang="en-US" dirty="0">
                <a:latin typeface="+mn-lt"/>
                <a:ea typeface="ＭＳ Ｐゴシック" panose="020B0600070205080204" pitchFamily="34" charset="-128"/>
              </a:rPr>
              <a:t>20 warmest years since mid-18</a:t>
            </a:r>
            <a:r>
              <a:rPr lang="en-US" altLang="en-US" sz="100" dirty="0">
                <a:latin typeface="+mn-lt"/>
                <a:ea typeface="ＭＳ Ｐゴシック" panose="020B0600070205080204" pitchFamily="34" charset="-128"/>
              </a:rPr>
              <a:t> </a:t>
            </a:r>
            <a:r>
              <a:rPr lang="en-US" altLang="en-US" dirty="0">
                <a:latin typeface="+mn-lt"/>
                <a:ea typeface="ＭＳ Ｐゴシック" panose="020B0600070205080204" pitchFamily="34" charset="-128"/>
              </a:rPr>
              <a:t>00s have occurred since 19</a:t>
            </a:r>
            <a:r>
              <a:rPr lang="en-US" altLang="en-US" sz="100" dirty="0">
                <a:latin typeface="+mn-lt"/>
                <a:ea typeface="ＭＳ Ｐゴシック" panose="020B0600070205080204" pitchFamily="34" charset="-128"/>
              </a:rPr>
              <a:t> </a:t>
            </a:r>
            <a:r>
              <a:rPr lang="en-US" altLang="en-US" dirty="0">
                <a:latin typeface="+mn-lt"/>
                <a:ea typeface="ＭＳ Ｐゴシック" panose="020B0600070205080204" pitchFamily="34" charset="-128"/>
              </a:rPr>
              <a:t>90</a:t>
            </a:r>
          </a:p>
          <a:p>
            <a:pPr marL="291600" indent="-291600">
              <a:buClr>
                <a:schemeClr val="accent2"/>
              </a:buClr>
              <a:buFont typeface="Arial" panose="020B0604020202020204" pitchFamily="34" charset="0"/>
              <a:buChar char="•"/>
            </a:pPr>
            <a:r>
              <a:rPr lang="en-US" altLang="en-US" dirty="0">
                <a:latin typeface="+mn-lt"/>
                <a:ea typeface="ＭＳ Ｐゴシック" panose="020B0600070205080204" pitchFamily="34" charset="-128"/>
              </a:rPr>
              <a:t>Phenological spring in N. hemisphere now begins 6 days earlier (date the buds of specific plants open)</a:t>
            </a:r>
          </a:p>
          <a:p>
            <a:pPr marL="291600" indent="-291600">
              <a:buClr>
                <a:schemeClr val="accent2"/>
              </a:buClr>
              <a:buFont typeface="Arial" panose="020B0604020202020204" pitchFamily="34" charset="0"/>
              <a:buChar char="•"/>
            </a:pPr>
            <a:r>
              <a:rPr lang="en-US" altLang="en-US" dirty="0">
                <a:latin typeface="+mn-lt"/>
                <a:ea typeface="ＭＳ Ｐゴシック" panose="020B0600070205080204" pitchFamily="34" charset="-128"/>
              </a:rPr>
              <a:t>U.S. has greater frequency of extreme heat-stress events</a:t>
            </a:r>
          </a:p>
          <a:p>
            <a:pPr marL="291600" indent="-291600">
              <a:buClr>
                <a:schemeClr val="accent2"/>
              </a:buClr>
              <a:buFont typeface="Arial" panose="020B0604020202020204" pitchFamily="34" charset="0"/>
              <a:buChar char="•"/>
            </a:pPr>
            <a:r>
              <a:rPr lang="en-US" altLang="en-US" dirty="0">
                <a:latin typeface="+mn-lt"/>
                <a:ea typeface="ＭＳ Ｐゴシック" panose="020B0600070205080204" pitchFamily="34" charset="-128"/>
              </a:rPr>
              <a:t>Sea level rise -</a:t>
            </a:r>
            <a:endParaRPr lang="en-IN" dirty="0">
              <a:latin typeface="+mn-lt"/>
              <a:ea typeface="ＭＳ Ｐゴシック" panose="020B0600070205080204" pitchFamily="34" charset="-128"/>
            </a:endParaRPr>
          </a:p>
        </p:txBody>
      </p:sp>
      <p:graphicFrame>
        <p:nvGraphicFramePr>
          <p:cNvPr id="8" name="Content Placeholder 7" descr="Less than 2 c m per decade for most of the twentieth century, now approximately 3 c m per decade."/>
          <p:cNvGraphicFramePr>
            <a:graphicFrameLocks noGrp="1" noChangeAspect="1"/>
          </p:cNvGraphicFramePr>
          <p:nvPr>
            <p:ph sz="quarter" idx="17"/>
            <p:extLst>
              <p:ext uri="{D42A27DB-BD31-4B8C-83A1-F6EECF244321}">
                <p14:modId xmlns:p14="http://schemas.microsoft.com/office/powerpoint/2010/main" val="1293890048"/>
              </p:ext>
            </p:extLst>
          </p:nvPr>
        </p:nvGraphicFramePr>
        <p:xfrm>
          <a:off x="2747860" y="4481029"/>
          <a:ext cx="6434343" cy="418481"/>
        </p:xfrm>
        <a:graphic>
          <a:graphicData uri="http://schemas.openxmlformats.org/presentationml/2006/ole">
            <mc:AlternateContent xmlns:mc="http://schemas.openxmlformats.org/markup-compatibility/2006">
              <mc:Choice xmlns:v="urn:schemas-microsoft-com:vml" Requires="v">
                <p:oleObj spid="_x0000_s2190" name="Equation" r:id="rId4" imgW="3708360" imgH="241200" progId="Equation.DSMT4">
                  <p:embed/>
                </p:oleObj>
              </mc:Choice>
              <mc:Fallback>
                <p:oleObj name="Equation" r:id="rId4" imgW="3708360" imgH="241200" progId="Equation.DSMT4">
                  <p:embed/>
                  <p:pic>
                    <p:nvPicPr>
                      <p:cNvPr id="0" name=""/>
                      <p:cNvPicPr/>
                      <p:nvPr/>
                    </p:nvPicPr>
                    <p:blipFill>
                      <a:blip r:embed="rId5"/>
                      <a:stretch>
                        <a:fillRect/>
                      </a:stretch>
                    </p:blipFill>
                    <p:spPr>
                      <a:xfrm>
                        <a:off x="2747860" y="4481029"/>
                        <a:ext cx="6434343" cy="418481"/>
                      </a:xfrm>
                      <a:prstGeom prst="rect">
                        <a:avLst/>
                      </a:prstGeom>
                    </p:spPr>
                  </p:pic>
                </p:oleObj>
              </mc:Fallback>
            </mc:AlternateContent>
          </a:graphicData>
        </a:graphic>
      </p:graphicFrame>
      <p:sp>
        <p:nvSpPr>
          <p:cNvPr id="5" name="Content Placeholder 4"/>
          <p:cNvSpPr>
            <a:spLocks noGrp="1"/>
          </p:cNvSpPr>
          <p:nvPr>
            <p:ph sz="quarter" idx="18"/>
          </p:nvPr>
        </p:nvSpPr>
        <p:spPr>
          <a:xfrm>
            <a:off x="304800" y="4953000"/>
            <a:ext cx="8534400" cy="1219200"/>
          </a:xfrm>
        </p:spPr>
        <p:txBody>
          <a:bodyPr/>
          <a:lstStyle/>
          <a:p>
            <a:pPr marL="291600" indent="-291600">
              <a:buClr>
                <a:schemeClr val="accent2"/>
              </a:buClr>
              <a:buFont typeface="Arial" panose="020B0604020202020204" pitchFamily="34" charset="0"/>
              <a:buChar char="•"/>
            </a:pPr>
            <a:r>
              <a:rPr lang="en-US" altLang="en-US" dirty="0">
                <a:latin typeface="+mn-lt"/>
                <a:ea typeface="ＭＳ Ｐゴシック" panose="020B0600070205080204" pitchFamily="34" charset="-128"/>
              </a:rPr>
              <a:t>Warming is not due to natural causes</a:t>
            </a:r>
          </a:p>
          <a:p>
            <a:pPr marL="622800" lvl="1" indent="-320400">
              <a:spcBef>
                <a:spcPts val="600"/>
              </a:spcBef>
              <a:buClr>
                <a:schemeClr val="accent2"/>
              </a:buClr>
              <a:buSzPct val="80000"/>
              <a:buFont typeface="Courier New" panose="02070309020205020404" pitchFamily="49" charset="0"/>
              <a:buChar char="o"/>
            </a:pPr>
            <a:r>
              <a:rPr lang="en-US" altLang="en-US" sz="2600" dirty="0"/>
              <a:t>Human produced greenhouse gases are most plausible explanation</a:t>
            </a:r>
          </a:p>
        </p:txBody>
      </p:sp>
      <p:sp>
        <p:nvSpPr>
          <p:cNvPr id="6" name="Slide Number Placeholder 5"/>
          <p:cNvSpPr>
            <a:spLocks noGrp="1"/>
          </p:cNvSpPr>
          <p:nvPr>
            <p:ph type="sldNum" sz="quarter" idx="10"/>
          </p:nvPr>
        </p:nvSpPr>
        <p:spPr/>
        <p:txBody>
          <a:bodyPr/>
          <a:lstStyle/>
          <a:p>
            <a:fld id="{67B19427-F580-D146-B60E-4CADEE75497F}" type="slidenum">
              <a:rPr lang="en-US" smtClean="0"/>
              <a:pPr/>
              <a:t>5</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7796235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0"/>
            <a:ext cx="8534400" cy="685800"/>
          </a:xfrm>
          <a:prstGeom prst="rect">
            <a:avLst/>
          </a:prstGeom>
        </p:spPr>
        <p:txBody>
          <a:bodyPr/>
          <a:lstStyle/>
          <a:p>
            <a:r>
              <a:rPr lang="en-US" altLang="en-US" b="1" dirty="0">
                <a:ea typeface="ＭＳ Ｐゴシック" panose="020B0600070205080204" pitchFamily="34" charset="-128"/>
              </a:rPr>
              <a:t>Climate Change Terminology </a:t>
            </a:r>
            <a:r>
              <a:rPr lang="en-US" altLang="en-US" sz="2400" dirty="0">
                <a:ea typeface="ＭＳ Ｐゴシック" panose="020B0600070205080204" pitchFamily="34" charset="-128"/>
              </a:rPr>
              <a:t>(1 of 2)</a:t>
            </a:r>
            <a:endParaRPr lang="en-US" sz="2400" dirty="0">
              <a:solidFill>
                <a:schemeClr val="accent1"/>
              </a:solidFill>
            </a:endParaRPr>
          </a:p>
        </p:txBody>
      </p:sp>
      <p:sp>
        <p:nvSpPr>
          <p:cNvPr id="4" name="Content Placeholder 2"/>
          <p:cNvSpPr>
            <a:spLocks noGrp="1"/>
          </p:cNvSpPr>
          <p:nvPr>
            <p:ph sz="quarter" idx="15"/>
          </p:nvPr>
        </p:nvSpPr>
        <p:spPr>
          <a:xfrm>
            <a:off x="304800" y="1524000"/>
            <a:ext cx="8534400" cy="4724400"/>
          </a:xfrm>
        </p:spPr>
        <p:txBody>
          <a:bodyPr/>
          <a:lstStyle/>
          <a:p>
            <a:pPr marL="291600" indent="-291600">
              <a:buFont typeface="Arial" panose="020B0604020202020204" pitchFamily="34" charset="0"/>
              <a:buChar char="•"/>
            </a:pPr>
            <a:r>
              <a:rPr lang="en-US" altLang="en-US" sz="2800" dirty="0">
                <a:latin typeface="+mn-lt"/>
                <a:ea typeface="ＭＳ Ｐゴシック" panose="020B0600070205080204" pitchFamily="34" charset="-128"/>
              </a:rPr>
              <a:t>Greenhouse Gas</a:t>
            </a:r>
          </a:p>
          <a:p>
            <a:pPr marL="622800" lvl="1" indent="-320400">
              <a:spcBef>
                <a:spcPts val="600"/>
              </a:spcBef>
              <a:buClr>
                <a:schemeClr val="accent2"/>
              </a:buClr>
              <a:buSzPct val="80000"/>
              <a:buFont typeface="Courier New" panose="02070309020205020404" pitchFamily="49" charset="0"/>
              <a:buChar char="o"/>
            </a:pPr>
            <a:r>
              <a:rPr lang="en-US" altLang="en-US" sz="2600" dirty="0">
                <a:latin typeface="+mn-lt"/>
                <a:ea typeface="+mn-ea"/>
                <a:cs typeface="+mn-cs"/>
              </a:rPr>
              <a:t>Gas that absorbs radiated heat from the sun, thereby increasing the temperature of the atmosphere</a:t>
            </a:r>
          </a:p>
          <a:p>
            <a:pPr marL="291600" indent="-291600">
              <a:buFont typeface="Arial" panose="020B0604020202020204" pitchFamily="34" charset="0"/>
              <a:buChar char="•"/>
            </a:pPr>
            <a:r>
              <a:rPr lang="en-US" altLang="en-US" sz="2800" dirty="0">
                <a:latin typeface="+mn-lt"/>
                <a:ea typeface="ＭＳ Ｐゴシック" panose="020B0600070205080204" pitchFamily="34" charset="-128"/>
              </a:rPr>
              <a:t>Infrared Radiation</a:t>
            </a:r>
          </a:p>
          <a:p>
            <a:pPr marL="622800" lvl="1" indent="-320400">
              <a:spcBef>
                <a:spcPts val="600"/>
              </a:spcBef>
              <a:buClr>
                <a:schemeClr val="accent2"/>
              </a:buClr>
              <a:buSzPct val="80000"/>
              <a:buFont typeface="Courier New" panose="02070309020205020404" pitchFamily="49" charset="0"/>
              <a:buChar char="o"/>
            </a:pPr>
            <a:r>
              <a:rPr lang="en-US" altLang="en-US" sz="2600" dirty="0">
                <a:latin typeface="+mn-lt"/>
                <a:ea typeface="+mn-ea"/>
                <a:cs typeface="+mn-cs"/>
              </a:rPr>
              <a:t>Radiation with wavelengths longer than visible light, but shorter than radio waves</a:t>
            </a:r>
          </a:p>
          <a:p>
            <a:pPr marL="622800" lvl="1" indent="-320400">
              <a:spcBef>
                <a:spcPts val="600"/>
              </a:spcBef>
              <a:buClr>
                <a:schemeClr val="accent2"/>
              </a:buClr>
              <a:buSzPct val="80000"/>
              <a:buFont typeface="Courier New" panose="02070309020205020404" pitchFamily="49" charset="0"/>
              <a:buChar char="o"/>
            </a:pPr>
            <a:r>
              <a:rPr lang="en-US" altLang="en-US" sz="2600" dirty="0">
                <a:latin typeface="+mn-lt"/>
                <a:ea typeface="+mn-ea"/>
                <a:cs typeface="+mn-cs"/>
              </a:rPr>
              <a:t>Most energy absorbed by Earth is radiated as infrared, which greenhouse gases can absorb</a:t>
            </a:r>
          </a:p>
          <a:p>
            <a:pPr marL="291600" indent="-291600">
              <a:buFont typeface="Arial" panose="020B0604020202020204" pitchFamily="34" charset="0"/>
              <a:buChar char="•"/>
            </a:pPr>
            <a:r>
              <a:rPr lang="en-US" altLang="en-US" sz="2800" dirty="0">
                <a:latin typeface="+mn-lt"/>
                <a:ea typeface="ＭＳ Ｐゴシック" panose="020B0600070205080204" pitchFamily="34" charset="-128"/>
              </a:rPr>
              <a:t>Radiative Forcing</a:t>
            </a:r>
          </a:p>
          <a:p>
            <a:pPr marL="622800" lvl="1" indent="-320400">
              <a:spcBef>
                <a:spcPts val="600"/>
              </a:spcBef>
              <a:buClr>
                <a:schemeClr val="accent2"/>
              </a:buClr>
              <a:buSzPct val="80000"/>
              <a:buFont typeface="Courier New" panose="02070309020205020404" pitchFamily="49" charset="0"/>
              <a:buChar char="o"/>
            </a:pPr>
            <a:r>
              <a:rPr lang="en-US" altLang="en-US" sz="2600" dirty="0">
                <a:latin typeface="+mn-lt"/>
                <a:ea typeface="+mn-ea"/>
                <a:cs typeface="+mn-cs"/>
              </a:rPr>
              <a:t>Capacity of a gas to affect the balance of energy that enters and leaves the atmosphere</a:t>
            </a:r>
          </a:p>
        </p:txBody>
      </p:sp>
      <p:sp>
        <p:nvSpPr>
          <p:cNvPr id="5" name="Slide Number Placeholder "/>
          <p:cNvSpPr>
            <a:spLocks noGrp="1"/>
          </p:cNvSpPr>
          <p:nvPr>
            <p:ph type="sldNum" sz="quarter" idx="10"/>
          </p:nvPr>
        </p:nvSpPr>
        <p:spPr/>
        <p:txBody>
          <a:bodyPr/>
          <a:lstStyle/>
          <a:p>
            <a:fld id="{67B19427-F580-D146-B60E-4CADEE75497F}" type="slidenum">
              <a:rPr lang="en-US" smtClean="0"/>
              <a:pPr/>
              <a:t>6</a:t>
            </a:fld>
            <a:endParaRPr lang="en-US" dirty="0"/>
          </a:p>
        </p:txBody>
      </p:sp>
      <p:sp>
        <p:nvSpPr>
          <p:cNvPr id="6" name="Footer Placeholder "/>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10248302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0"/>
            <a:ext cx="8534400" cy="685800"/>
          </a:xfrm>
          <a:prstGeom prst="rect">
            <a:avLst/>
          </a:prstGeom>
        </p:spPr>
        <p:txBody>
          <a:bodyPr/>
          <a:lstStyle/>
          <a:p>
            <a:r>
              <a:rPr lang="en-US" altLang="en-US" b="1" dirty="0">
                <a:ea typeface="ＭＳ Ｐゴシック" panose="020B0600070205080204" pitchFamily="34" charset="-128"/>
              </a:rPr>
              <a:t>Climate Change Terminology </a:t>
            </a:r>
            <a:r>
              <a:rPr lang="en-US" altLang="en-US" sz="2400" dirty="0">
                <a:ea typeface="ＭＳ Ｐゴシック" panose="020B0600070205080204" pitchFamily="34" charset="-128"/>
              </a:rPr>
              <a:t>(2 of 2)</a:t>
            </a:r>
            <a:endParaRPr lang="en-US" sz="2400" dirty="0">
              <a:solidFill>
                <a:schemeClr val="accent1"/>
              </a:solidFill>
            </a:endParaRPr>
          </a:p>
        </p:txBody>
      </p:sp>
      <p:sp>
        <p:nvSpPr>
          <p:cNvPr id="4" name="Content Placeholder 2"/>
          <p:cNvSpPr>
            <a:spLocks noGrp="1"/>
          </p:cNvSpPr>
          <p:nvPr>
            <p:ph sz="quarter" idx="15"/>
          </p:nvPr>
        </p:nvSpPr>
        <p:spPr>
          <a:xfrm>
            <a:off x="304800" y="1524000"/>
            <a:ext cx="8534400" cy="2743200"/>
          </a:xfrm>
        </p:spPr>
        <p:txBody>
          <a:bodyPr/>
          <a:lstStyle/>
          <a:p>
            <a:pPr marL="291600" indent="-291600">
              <a:spcAft>
                <a:spcPts val="600"/>
              </a:spcAft>
              <a:buFont typeface="Arial" panose="020B0604020202020204" pitchFamily="34" charset="0"/>
              <a:buChar char="•"/>
            </a:pPr>
            <a:r>
              <a:rPr lang="en-US" altLang="en-US" sz="2800" dirty="0">
                <a:latin typeface="+mn-lt"/>
                <a:ea typeface="ＭＳ Ｐゴシック" panose="020B0600070205080204" pitchFamily="34" charset="-128"/>
              </a:rPr>
              <a:t>Parts Per Million (p</a:t>
            </a:r>
            <a:r>
              <a:rPr lang="en-US" altLang="en-US" sz="100" dirty="0">
                <a:latin typeface="+mn-lt"/>
                <a:ea typeface="ＭＳ Ｐゴシック" panose="020B0600070205080204" pitchFamily="34" charset="-128"/>
              </a:rPr>
              <a:t> </a:t>
            </a:r>
            <a:r>
              <a:rPr lang="en-US" altLang="en-US" sz="2800" dirty="0">
                <a:latin typeface="+mn-lt"/>
                <a:ea typeface="ＭＳ Ｐゴシック" panose="020B0600070205080204" pitchFamily="34" charset="-128"/>
              </a:rPr>
              <a:t>p</a:t>
            </a:r>
            <a:r>
              <a:rPr lang="en-US" altLang="en-US" sz="100" dirty="0">
                <a:latin typeface="+mn-lt"/>
                <a:ea typeface="ＭＳ Ｐゴシック" panose="020B0600070205080204" pitchFamily="34" charset="-128"/>
              </a:rPr>
              <a:t> </a:t>
            </a:r>
            <a:r>
              <a:rPr lang="en-US" altLang="en-US" sz="2800" dirty="0">
                <a:latin typeface="+mn-lt"/>
                <a:ea typeface="ＭＳ Ｐゴシック" panose="020B0600070205080204" pitchFamily="34" charset="-128"/>
              </a:rPr>
              <a:t>m)</a:t>
            </a:r>
          </a:p>
          <a:p>
            <a:pPr marL="622800" lvl="1" indent="-320400">
              <a:spcBef>
                <a:spcPts val="600"/>
              </a:spcBef>
              <a:spcAft>
                <a:spcPts val="600"/>
              </a:spcAft>
              <a:buClr>
                <a:schemeClr val="accent2"/>
              </a:buClr>
              <a:buSzPct val="80000"/>
              <a:buFont typeface="Courier New" panose="02070309020205020404" pitchFamily="49" charset="0"/>
              <a:buChar char="o"/>
            </a:pPr>
            <a:r>
              <a:rPr lang="en-US" altLang="en-US" sz="2600" dirty="0">
                <a:latin typeface="+mn-lt"/>
                <a:ea typeface="+mn-ea"/>
                <a:cs typeface="+mn-cs"/>
              </a:rPr>
              <a:t>A unit of concentration used for C</a:t>
            </a:r>
            <a:r>
              <a:rPr lang="en-US" altLang="en-US" sz="100" dirty="0">
                <a:latin typeface="+mn-lt"/>
                <a:ea typeface="+mn-ea"/>
                <a:cs typeface="+mn-cs"/>
              </a:rPr>
              <a:t> </a:t>
            </a:r>
            <a:r>
              <a:rPr lang="en-US" altLang="en-US" sz="2600" dirty="0">
                <a:latin typeface="+mn-lt"/>
                <a:ea typeface="+mn-ea"/>
                <a:cs typeface="+mn-cs"/>
              </a:rPr>
              <a:t>O</a:t>
            </a:r>
            <a:r>
              <a:rPr lang="en-US" altLang="en-US" sz="2600" baseline="-25000" dirty="0">
                <a:latin typeface="+mn-lt"/>
                <a:ea typeface="+mn-ea"/>
                <a:cs typeface="+mn-cs"/>
              </a:rPr>
              <a:t>2</a:t>
            </a:r>
          </a:p>
          <a:p>
            <a:pPr marL="291600" indent="-291600">
              <a:spcAft>
                <a:spcPts val="600"/>
              </a:spcAft>
              <a:buFont typeface="Arial" panose="020B0604020202020204" pitchFamily="34" charset="0"/>
              <a:buChar char="•"/>
            </a:pPr>
            <a:r>
              <a:rPr lang="en-US" altLang="en-US" sz="2800" dirty="0">
                <a:latin typeface="+mn-lt"/>
                <a:ea typeface="ＭＳ Ｐゴシック" panose="020B0600070205080204" pitchFamily="34" charset="-128"/>
              </a:rPr>
              <a:t>Aerosol Effect</a:t>
            </a:r>
          </a:p>
          <a:p>
            <a:pPr marL="622800" lvl="1" indent="-320400">
              <a:spcBef>
                <a:spcPts val="600"/>
              </a:spcBef>
              <a:spcAft>
                <a:spcPts val="600"/>
              </a:spcAft>
              <a:buClr>
                <a:schemeClr val="accent2"/>
              </a:buClr>
              <a:buSzPct val="80000"/>
              <a:buFont typeface="Courier New" panose="02070309020205020404" pitchFamily="49" charset="0"/>
              <a:buChar char="o"/>
            </a:pPr>
            <a:r>
              <a:rPr lang="en-US" altLang="en-US" sz="2600" dirty="0">
                <a:latin typeface="+mn-lt"/>
                <a:ea typeface="+mn-ea"/>
                <a:cs typeface="+mn-cs"/>
              </a:rPr>
              <a:t>Atmospheric cooling that occurs where and when aerosol pollution is the greatest</a:t>
            </a:r>
          </a:p>
        </p:txBody>
      </p:sp>
      <p:sp>
        <p:nvSpPr>
          <p:cNvPr id="5" name="Slide Number Placeholder "/>
          <p:cNvSpPr>
            <a:spLocks noGrp="1"/>
          </p:cNvSpPr>
          <p:nvPr>
            <p:ph type="sldNum" sz="quarter" idx="10"/>
          </p:nvPr>
        </p:nvSpPr>
        <p:spPr/>
        <p:txBody>
          <a:bodyPr/>
          <a:lstStyle/>
          <a:p>
            <a:fld id="{67B19427-F580-D146-B60E-4CADEE75497F}" type="slidenum">
              <a:rPr lang="en-US" smtClean="0"/>
              <a:pPr/>
              <a:t>7</a:t>
            </a:fld>
            <a:endParaRPr lang="en-US" dirty="0"/>
          </a:p>
        </p:txBody>
      </p:sp>
      <p:sp>
        <p:nvSpPr>
          <p:cNvPr id="6" name="Footer Placeholder "/>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3804638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1"/>
            <a:ext cx="8534400" cy="731346"/>
          </a:xfrm>
          <a:prstGeom prst="rect">
            <a:avLst/>
          </a:prstGeom>
        </p:spPr>
        <p:txBody>
          <a:bodyPr>
            <a:noAutofit/>
          </a:bodyPr>
          <a:lstStyle/>
          <a:p>
            <a:r>
              <a:rPr lang="en-US" altLang="en-US" b="1" dirty="0">
                <a:ea typeface="ＭＳ Ｐゴシック" panose="020B0600070205080204" pitchFamily="34" charset="-128"/>
              </a:rPr>
              <a:t>Greenhouse Gases </a:t>
            </a:r>
            <a:r>
              <a:rPr lang="en-US" altLang="en-US" sz="2400" dirty="0">
                <a:ea typeface="ＭＳ Ｐゴシック" panose="020B0600070205080204" pitchFamily="34" charset="-128"/>
              </a:rPr>
              <a:t>(1 of 2)</a:t>
            </a:r>
            <a:endParaRPr lang="en-US" sz="2400" dirty="0"/>
          </a:p>
        </p:txBody>
      </p:sp>
      <p:sp>
        <p:nvSpPr>
          <p:cNvPr id="8" name="Content Placeholder 7"/>
          <p:cNvSpPr>
            <a:spLocks noGrp="1"/>
          </p:cNvSpPr>
          <p:nvPr>
            <p:ph sz="quarter" idx="16"/>
          </p:nvPr>
        </p:nvSpPr>
        <p:spPr>
          <a:xfrm>
            <a:off x="304800" y="1752601"/>
            <a:ext cx="8534400" cy="685800"/>
          </a:xfrm>
        </p:spPr>
        <p:txBody>
          <a:bodyPr/>
          <a:lstStyle/>
          <a:p>
            <a:r>
              <a:rPr lang="en-IN" sz="2400" b="1" dirty="0">
                <a:solidFill>
                  <a:schemeClr val="accent2"/>
                </a:solidFill>
              </a:rPr>
              <a:t>Table 20.1</a:t>
            </a:r>
            <a:r>
              <a:rPr lang="en-IN" sz="2400" b="1" dirty="0"/>
              <a:t> Increases in Selected Atmospheric Greenhouse Gases, Preindustrial Times to the Present</a:t>
            </a:r>
          </a:p>
        </p:txBody>
      </p:sp>
      <p:graphicFrame>
        <p:nvGraphicFramePr>
          <p:cNvPr id="6" name="Content Placeholder 5" descr="Table is accessible to screenreaders"/>
          <p:cNvGraphicFramePr>
            <a:graphicFrameLocks noGrp="1"/>
          </p:cNvGraphicFramePr>
          <p:nvPr>
            <p:ph sz="quarter" idx="15"/>
            <p:extLst>
              <p:ext uri="{D42A27DB-BD31-4B8C-83A1-F6EECF244321}">
                <p14:modId xmlns:p14="http://schemas.microsoft.com/office/powerpoint/2010/main" val="3157703313"/>
              </p:ext>
            </p:extLst>
          </p:nvPr>
        </p:nvGraphicFramePr>
        <p:xfrm>
          <a:off x="775254" y="2590800"/>
          <a:ext cx="6311346" cy="2499360"/>
        </p:xfrm>
        <a:graphic>
          <a:graphicData uri="http://schemas.openxmlformats.org/drawingml/2006/table">
            <a:tbl>
              <a:tblPr firstRow="1" bandRow="1">
                <a:tableStyleId>{5C22544A-7EE6-4342-B048-85BDC9FD1C3A}</a:tableStyleId>
              </a:tblPr>
              <a:tblGrid>
                <a:gridCol w="2196546">
                  <a:extLst>
                    <a:ext uri="{9D8B030D-6E8A-4147-A177-3AD203B41FA5}">
                      <a16:colId xmlns:a16="http://schemas.microsoft.com/office/drawing/2014/main" val="17974715"/>
                    </a:ext>
                  </a:extLst>
                </a:gridCol>
                <a:gridCol w="1600200">
                  <a:extLst>
                    <a:ext uri="{9D8B030D-6E8A-4147-A177-3AD203B41FA5}">
                      <a16:colId xmlns:a16="http://schemas.microsoft.com/office/drawing/2014/main" val="326235941"/>
                    </a:ext>
                  </a:extLst>
                </a:gridCol>
                <a:gridCol w="2514600">
                  <a:extLst>
                    <a:ext uri="{9D8B030D-6E8A-4147-A177-3AD203B41FA5}">
                      <a16:colId xmlns:a16="http://schemas.microsoft.com/office/drawing/2014/main" val="3016386725"/>
                    </a:ext>
                  </a:extLst>
                </a:gridCol>
              </a:tblGrid>
              <a:tr h="635569">
                <a:tc>
                  <a:txBody>
                    <a:bodyPr/>
                    <a:lstStyle/>
                    <a:p>
                      <a:pPr algn="ctr"/>
                      <a:r>
                        <a:rPr lang="en-IN" sz="1600" b="1" i="0" u="none" strike="noStrike" kern="1200" baseline="0" dirty="0">
                          <a:solidFill>
                            <a:schemeClr val="lt1"/>
                          </a:solidFill>
                          <a:latin typeface="+mn-lt"/>
                          <a:ea typeface="+mn-ea"/>
                          <a:cs typeface="+mn-cs"/>
                        </a:rPr>
                        <a:t>Gas</a:t>
                      </a:r>
                      <a:endParaRPr lang="en-IN" sz="16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IN" sz="1600" b="1" i="0" u="none" strike="noStrike" kern="1200" baseline="0" dirty="0">
                          <a:solidFill>
                            <a:schemeClr val="lt1"/>
                          </a:solidFill>
                          <a:latin typeface="+mn-lt"/>
                          <a:ea typeface="+mn-ea"/>
                          <a:cs typeface="+mn-cs"/>
                        </a:rPr>
                        <a:t>Estimated</a:t>
                      </a:r>
                    </a:p>
                    <a:p>
                      <a:pPr algn="ctr"/>
                      <a:r>
                        <a:rPr lang="en-IN" sz="1600" b="1" i="0" u="none" strike="noStrike" kern="1200" baseline="0" dirty="0">
                          <a:solidFill>
                            <a:schemeClr val="lt1"/>
                          </a:solidFill>
                          <a:latin typeface="+mn-lt"/>
                          <a:ea typeface="+mn-ea"/>
                          <a:cs typeface="+mn-cs"/>
                        </a:rPr>
                        <a:t>Preindustrial</a:t>
                      </a:r>
                    </a:p>
                    <a:p>
                      <a:pPr algn="ctr"/>
                      <a:r>
                        <a:rPr lang="en-IN" sz="1600" b="1" i="0" u="none" strike="noStrike" kern="1200" baseline="0" dirty="0">
                          <a:solidFill>
                            <a:schemeClr val="lt1"/>
                          </a:solidFill>
                          <a:latin typeface="+mn-lt"/>
                          <a:ea typeface="+mn-ea"/>
                          <a:cs typeface="+mn-cs"/>
                        </a:rPr>
                        <a:t>Concentration*</a:t>
                      </a:r>
                      <a:endParaRPr lang="en-IN" sz="16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IN" sz="1600" b="1" i="0" u="none" strike="noStrike" kern="1200" baseline="0" dirty="0">
                          <a:solidFill>
                            <a:schemeClr val="lt1"/>
                          </a:solidFill>
                          <a:latin typeface="+mn-lt"/>
                          <a:ea typeface="+mn-ea"/>
                          <a:cs typeface="+mn-cs"/>
                        </a:rPr>
                        <a:t>2015</a:t>
                      </a:r>
                    </a:p>
                    <a:p>
                      <a:pPr algn="ctr"/>
                      <a:r>
                        <a:rPr lang="en-IN" sz="1600" b="1" i="0" u="none" strike="noStrike" kern="1200" baseline="0" dirty="0">
                          <a:solidFill>
                            <a:schemeClr val="lt1"/>
                          </a:solidFill>
                          <a:latin typeface="+mn-lt"/>
                          <a:ea typeface="+mn-ea"/>
                          <a:cs typeface="+mn-cs"/>
                        </a:rPr>
                        <a:t>Concentration</a:t>
                      </a:r>
                      <a:endParaRPr lang="en-IN" sz="16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4144999"/>
                  </a:ext>
                </a:extLst>
              </a:tr>
              <a:tr h="286398">
                <a:tc>
                  <a:txBody>
                    <a:bodyPr/>
                    <a:lstStyle/>
                    <a:p>
                      <a:r>
                        <a:rPr lang="en-IN" sz="1600" b="0" i="0" u="none" strike="noStrike" kern="1200" baseline="0" dirty="0">
                          <a:solidFill>
                            <a:schemeClr val="dk1"/>
                          </a:solidFill>
                          <a:latin typeface="+mn-lt"/>
                          <a:ea typeface="+mn-ea"/>
                          <a:cs typeface="+mn-cs"/>
                        </a:rPr>
                        <a:t>Carbon dioxide</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IN" sz="1600" b="0" i="0" u="none" strike="noStrike" kern="1200" baseline="0" dirty="0">
                          <a:solidFill>
                            <a:schemeClr val="dk1"/>
                          </a:solidFill>
                          <a:latin typeface="+mn-lt"/>
                          <a:ea typeface="+mn-ea"/>
                          <a:cs typeface="+mn-cs"/>
                        </a:rPr>
                        <a:t>       288 p</a:t>
                      </a:r>
                      <a:r>
                        <a:rPr lang="en-IN" sz="100" b="0" i="0" u="none" strike="noStrike" kern="1200" baseline="0" dirty="0">
                          <a:solidFill>
                            <a:schemeClr val="dk1"/>
                          </a:solidFill>
                          <a:latin typeface="+mn-lt"/>
                          <a:ea typeface="+mn-ea"/>
                          <a:cs typeface="+mn-cs"/>
                        </a:rPr>
                        <a:t> </a:t>
                      </a:r>
                      <a:r>
                        <a:rPr lang="en-IN" sz="1600" b="0" i="0" u="none" strike="noStrike" kern="1200" baseline="0" dirty="0">
                          <a:solidFill>
                            <a:schemeClr val="dk1"/>
                          </a:solidFill>
                          <a:latin typeface="+mn-lt"/>
                          <a:ea typeface="+mn-ea"/>
                          <a:cs typeface="+mn-cs"/>
                        </a:rPr>
                        <a:t>p</a:t>
                      </a:r>
                      <a:r>
                        <a:rPr lang="en-IN" sz="100" b="0" i="0" u="none" strike="noStrike" kern="1200" baseline="0" dirty="0">
                          <a:solidFill>
                            <a:schemeClr val="dk1"/>
                          </a:solidFill>
                          <a:latin typeface="+mn-lt"/>
                          <a:ea typeface="+mn-ea"/>
                          <a:cs typeface="+mn-cs"/>
                        </a:rPr>
                        <a:t> </a:t>
                      </a:r>
                      <a:r>
                        <a:rPr lang="en-IN" sz="1600" b="0" i="0" u="none" strike="noStrike" kern="1200" baseline="0" dirty="0">
                          <a:solidFill>
                            <a:schemeClr val="dk1"/>
                          </a:solidFill>
                          <a:latin typeface="+mn-lt"/>
                          <a:ea typeface="+mn-ea"/>
                          <a:cs typeface="+mn-cs"/>
                        </a:rPr>
                        <a:t>m**</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IN" sz="1600" b="0" i="0" u="none" strike="noStrike" kern="1200" baseline="0" dirty="0">
                          <a:solidFill>
                            <a:schemeClr val="dk1"/>
                          </a:solidFill>
                          <a:latin typeface="+mn-lt"/>
                          <a:ea typeface="+mn-ea"/>
                          <a:cs typeface="+mn-cs"/>
                        </a:rPr>
                        <a:t>  404 p</a:t>
                      </a:r>
                      <a:r>
                        <a:rPr lang="en-IN" sz="100" b="0" i="0" u="none" strike="noStrike" kern="1200" baseline="0" dirty="0">
                          <a:solidFill>
                            <a:schemeClr val="dk1"/>
                          </a:solidFill>
                          <a:latin typeface="+mn-lt"/>
                          <a:ea typeface="+mn-ea"/>
                          <a:cs typeface="+mn-cs"/>
                        </a:rPr>
                        <a:t> </a:t>
                      </a:r>
                      <a:r>
                        <a:rPr lang="en-IN" sz="1600" b="0" i="0" u="none" strike="noStrike" kern="1200" baseline="0" dirty="0">
                          <a:solidFill>
                            <a:schemeClr val="dk1"/>
                          </a:solidFill>
                          <a:latin typeface="+mn-lt"/>
                          <a:ea typeface="+mn-ea"/>
                          <a:cs typeface="+mn-cs"/>
                        </a:rPr>
                        <a:t>p</a:t>
                      </a:r>
                      <a:r>
                        <a:rPr lang="en-IN" sz="100" b="0" i="0" u="none" strike="noStrike" kern="1200" baseline="0" dirty="0">
                          <a:solidFill>
                            <a:schemeClr val="dk1"/>
                          </a:solidFill>
                          <a:latin typeface="+mn-lt"/>
                          <a:ea typeface="+mn-ea"/>
                          <a:cs typeface="+mn-cs"/>
                        </a:rPr>
                        <a:t> </a:t>
                      </a:r>
                      <a:r>
                        <a:rPr lang="en-IN" sz="1600" b="0" i="0" u="none" strike="noStrike" kern="1200" baseline="0" dirty="0">
                          <a:solidFill>
                            <a:schemeClr val="dk1"/>
                          </a:solidFill>
                          <a:latin typeface="+mn-lt"/>
                          <a:ea typeface="+mn-ea"/>
                          <a:cs typeface="+mn-cs"/>
                        </a:rPr>
                        <a:t>m</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92321236"/>
                  </a:ext>
                </a:extLst>
              </a:tr>
              <a:tr h="286398">
                <a:tc>
                  <a:txBody>
                    <a:bodyPr/>
                    <a:lstStyle/>
                    <a:p>
                      <a:r>
                        <a:rPr lang="en-IN" sz="1600" b="0" i="0" u="none" strike="noStrike" kern="1200" baseline="0" dirty="0">
                          <a:solidFill>
                            <a:schemeClr val="dk1"/>
                          </a:solidFill>
                          <a:latin typeface="+mn-lt"/>
                          <a:ea typeface="+mn-ea"/>
                          <a:cs typeface="+mn-cs"/>
                        </a:rPr>
                        <a:t>Methane</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IN" sz="1600" b="0" i="0" u="none" strike="noStrike" kern="1200" baseline="0" dirty="0">
                          <a:solidFill>
                            <a:schemeClr val="dk1"/>
                          </a:solidFill>
                          <a:latin typeface="+mn-lt"/>
                          <a:ea typeface="+mn-ea"/>
                          <a:cs typeface="+mn-cs"/>
                        </a:rPr>
                        <a:t>       848 p</a:t>
                      </a:r>
                      <a:r>
                        <a:rPr lang="en-IN" sz="100" b="0" i="0" u="none" strike="noStrike" kern="1200" baseline="0" dirty="0">
                          <a:solidFill>
                            <a:schemeClr val="dk1"/>
                          </a:solidFill>
                          <a:latin typeface="+mn-lt"/>
                          <a:ea typeface="+mn-ea"/>
                          <a:cs typeface="+mn-cs"/>
                        </a:rPr>
                        <a:t> </a:t>
                      </a:r>
                      <a:r>
                        <a:rPr lang="en-IN" sz="1600" b="0" i="0" u="none" strike="noStrike" kern="1200" baseline="0" dirty="0">
                          <a:solidFill>
                            <a:schemeClr val="dk1"/>
                          </a:solidFill>
                          <a:latin typeface="+mn-lt"/>
                          <a:ea typeface="+mn-ea"/>
                          <a:cs typeface="+mn-cs"/>
                        </a:rPr>
                        <a:t>p</a:t>
                      </a:r>
                      <a:r>
                        <a:rPr lang="en-IN" sz="100" b="0" i="0" u="none" strike="noStrike" kern="1200" baseline="0" dirty="0">
                          <a:solidFill>
                            <a:schemeClr val="dk1"/>
                          </a:solidFill>
                          <a:latin typeface="+mn-lt"/>
                          <a:ea typeface="+mn-ea"/>
                          <a:cs typeface="+mn-cs"/>
                        </a:rPr>
                        <a:t> </a:t>
                      </a:r>
                      <a:r>
                        <a:rPr lang="en-IN" sz="1600" b="0" i="0" u="none" strike="noStrike" kern="1200" baseline="0" dirty="0">
                          <a:solidFill>
                            <a:schemeClr val="dk1"/>
                          </a:solidFill>
                          <a:latin typeface="+mn-lt"/>
                          <a:ea typeface="+mn-ea"/>
                          <a:cs typeface="+mn-cs"/>
                        </a:rPr>
                        <a:t>b***</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IN" sz="1600" b="0" i="0" u="none" strike="noStrike" kern="1200" baseline="0" dirty="0">
                          <a:solidFill>
                            <a:schemeClr val="dk1"/>
                          </a:solidFill>
                          <a:latin typeface="+mn-lt"/>
                          <a:ea typeface="+mn-ea"/>
                          <a:cs typeface="+mn-cs"/>
                        </a:rPr>
                        <a:t>1852 p</a:t>
                      </a:r>
                      <a:r>
                        <a:rPr lang="en-IN" sz="100" b="0" i="0" u="none" strike="noStrike" kern="1200" baseline="0" dirty="0">
                          <a:solidFill>
                            <a:schemeClr val="dk1"/>
                          </a:solidFill>
                          <a:latin typeface="+mn-lt"/>
                          <a:ea typeface="+mn-ea"/>
                          <a:cs typeface="+mn-cs"/>
                        </a:rPr>
                        <a:t> </a:t>
                      </a:r>
                      <a:r>
                        <a:rPr lang="en-IN" sz="1600" b="0" i="0" u="none" strike="noStrike" kern="1200" baseline="0" dirty="0">
                          <a:solidFill>
                            <a:schemeClr val="dk1"/>
                          </a:solidFill>
                          <a:latin typeface="+mn-lt"/>
                          <a:ea typeface="+mn-ea"/>
                          <a:cs typeface="+mn-cs"/>
                        </a:rPr>
                        <a:t>p</a:t>
                      </a:r>
                      <a:r>
                        <a:rPr lang="en-IN" sz="100" b="0" i="0" u="none" strike="noStrike" kern="1200" baseline="0" dirty="0">
                          <a:solidFill>
                            <a:schemeClr val="dk1"/>
                          </a:solidFill>
                          <a:latin typeface="+mn-lt"/>
                          <a:ea typeface="+mn-ea"/>
                          <a:cs typeface="+mn-cs"/>
                        </a:rPr>
                        <a:t> </a:t>
                      </a:r>
                      <a:r>
                        <a:rPr lang="en-IN" sz="1600" b="0" i="0" u="none" strike="noStrike" kern="1200" baseline="0" dirty="0">
                          <a:solidFill>
                            <a:schemeClr val="dk1"/>
                          </a:solidFill>
                          <a:latin typeface="+mn-lt"/>
                          <a:ea typeface="+mn-ea"/>
                          <a:cs typeface="+mn-cs"/>
                        </a:rPr>
                        <a:t>b</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94784840"/>
                  </a:ext>
                </a:extLst>
              </a:tr>
              <a:tr h="286398">
                <a:tc>
                  <a:txBody>
                    <a:bodyPr/>
                    <a:lstStyle/>
                    <a:p>
                      <a:r>
                        <a:rPr lang="en-IN" sz="1600" b="0" i="0" u="none" strike="noStrike" kern="1200" baseline="0" dirty="0">
                          <a:solidFill>
                            <a:schemeClr val="dk1"/>
                          </a:solidFill>
                          <a:latin typeface="+mn-lt"/>
                          <a:ea typeface="+mn-ea"/>
                          <a:cs typeface="+mn-cs"/>
                        </a:rPr>
                        <a:t>Nitrous oxide </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IN" sz="1600" b="0" i="0" u="none" strike="noStrike" kern="1200" baseline="0" dirty="0">
                          <a:solidFill>
                            <a:schemeClr val="dk1"/>
                          </a:solidFill>
                          <a:latin typeface="+mn-lt"/>
                          <a:ea typeface="+mn-ea"/>
                          <a:cs typeface="+mn-cs"/>
                        </a:rPr>
                        <a:t>       285 p</a:t>
                      </a:r>
                      <a:r>
                        <a:rPr lang="en-IN" sz="100" b="0" i="0" u="none" strike="noStrike" kern="1200" baseline="0" dirty="0">
                          <a:solidFill>
                            <a:schemeClr val="dk1"/>
                          </a:solidFill>
                          <a:latin typeface="+mn-lt"/>
                          <a:ea typeface="+mn-ea"/>
                          <a:cs typeface="+mn-cs"/>
                        </a:rPr>
                        <a:t> </a:t>
                      </a:r>
                      <a:r>
                        <a:rPr lang="en-IN" sz="1600" b="0" i="0" u="none" strike="noStrike" kern="1200" baseline="0" dirty="0">
                          <a:solidFill>
                            <a:schemeClr val="dk1"/>
                          </a:solidFill>
                          <a:latin typeface="+mn-lt"/>
                          <a:ea typeface="+mn-ea"/>
                          <a:cs typeface="+mn-cs"/>
                        </a:rPr>
                        <a:t>p</a:t>
                      </a:r>
                      <a:r>
                        <a:rPr lang="en-IN" sz="100" b="0" i="0" u="none" strike="noStrike" kern="1200" baseline="0" dirty="0">
                          <a:solidFill>
                            <a:schemeClr val="dk1"/>
                          </a:solidFill>
                          <a:latin typeface="+mn-lt"/>
                          <a:ea typeface="+mn-ea"/>
                          <a:cs typeface="+mn-cs"/>
                        </a:rPr>
                        <a:t> </a:t>
                      </a:r>
                      <a:r>
                        <a:rPr lang="en-IN" sz="1600" b="0" i="0" u="none" strike="noStrike" kern="1200" baseline="0" dirty="0">
                          <a:solidFill>
                            <a:schemeClr val="dk1"/>
                          </a:solidFill>
                          <a:latin typeface="+mn-lt"/>
                          <a:ea typeface="+mn-ea"/>
                          <a:cs typeface="+mn-cs"/>
                        </a:rPr>
                        <a:t>b</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IN" sz="1600" b="0" i="0" u="none" strike="noStrike" kern="1200" baseline="0" dirty="0">
                          <a:solidFill>
                            <a:schemeClr val="dk1"/>
                          </a:solidFill>
                          <a:latin typeface="+mn-lt"/>
                          <a:ea typeface="+mn-ea"/>
                          <a:cs typeface="+mn-cs"/>
                        </a:rPr>
                        <a:t>328 p</a:t>
                      </a:r>
                      <a:r>
                        <a:rPr lang="en-IN" sz="100" b="0" i="0" u="none" strike="noStrike" kern="1200" baseline="0" dirty="0">
                          <a:solidFill>
                            <a:schemeClr val="dk1"/>
                          </a:solidFill>
                          <a:latin typeface="+mn-lt"/>
                          <a:ea typeface="+mn-ea"/>
                          <a:cs typeface="+mn-cs"/>
                        </a:rPr>
                        <a:t> </a:t>
                      </a:r>
                      <a:r>
                        <a:rPr lang="en-IN" sz="1600" b="0" i="0" u="none" strike="noStrike" kern="1200" baseline="0" dirty="0">
                          <a:solidFill>
                            <a:schemeClr val="dk1"/>
                          </a:solidFill>
                          <a:latin typeface="+mn-lt"/>
                          <a:ea typeface="+mn-ea"/>
                          <a:cs typeface="+mn-cs"/>
                        </a:rPr>
                        <a:t>p</a:t>
                      </a:r>
                      <a:r>
                        <a:rPr lang="en-IN" sz="100" b="0" i="0" u="none" strike="noStrike" kern="1200" baseline="0" dirty="0">
                          <a:solidFill>
                            <a:schemeClr val="dk1"/>
                          </a:solidFill>
                          <a:latin typeface="+mn-lt"/>
                          <a:ea typeface="+mn-ea"/>
                          <a:cs typeface="+mn-cs"/>
                        </a:rPr>
                        <a:t> </a:t>
                      </a:r>
                      <a:r>
                        <a:rPr lang="en-IN" sz="1600" b="0" i="0" u="none" strike="noStrike" kern="1200" baseline="0" dirty="0">
                          <a:solidFill>
                            <a:schemeClr val="dk1"/>
                          </a:solidFill>
                          <a:latin typeface="+mn-lt"/>
                          <a:ea typeface="+mn-ea"/>
                          <a:cs typeface="+mn-cs"/>
                        </a:rPr>
                        <a:t>b</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7475987"/>
                  </a:ext>
                </a:extLst>
              </a:tr>
              <a:tr h="286398">
                <a:tc>
                  <a:txBody>
                    <a:bodyPr/>
                    <a:lstStyle/>
                    <a:p>
                      <a:r>
                        <a:rPr lang="en-IN" sz="1600" b="0" i="0" u="none" strike="noStrike" kern="1200" baseline="0" dirty="0">
                          <a:solidFill>
                            <a:schemeClr val="dk1"/>
                          </a:solidFill>
                          <a:latin typeface="+mn-lt"/>
                          <a:ea typeface="+mn-ea"/>
                          <a:cs typeface="+mn-cs"/>
                        </a:rPr>
                        <a:t>Chlorofluorocarbon-12</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IN" sz="1600" b="0" i="0" u="none" strike="noStrike" kern="1200" baseline="0" dirty="0">
                          <a:solidFill>
                            <a:schemeClr val="dk1"/>
                          </a:solidFill>
                          <a:latin typeface="+mn-lt"/>
                          <a:ea typeface="+mn-ea"/>
                          <a:cs typeface="+mn-cs"/>
                        </a:rPr>
                        <a:t>         0 p</a:t>
                      </a:r>
                      <a:r>
                        <a:rPr lang="en-IN" sz="100" b="0" i="0" u="none" strike="noStrike" kern="1200" baseline="0" dirty="0">
                          <a:solidFill>
                            <a:schemeClr val="dk1"/>
                          </a:solidFill>
                          <a:latin typeface="+mn-lt"/>
                          <a:ea typeface="+mn-ea"/>
                          <a:cs typeface="+mn-cs"/>
                        </a:rPr>
                        <a:t> </a:t>
                      </a:r>
                      <a:r>
                        <a:rPr lang="en-IN" sz="1600" b="0" i="0" u="none" strike="noStrike" kern="1200" baseline="0" dirty="0">
                          <a:solidFill>
                            <a:schemeClr val="dk1"/>
                          </a:solidFill>
                          <a:latin typeface="+mn-lt"/>
                          <a:ea typeface="+mn-ea"/>
                          <a:cs typeface="+mn-cs"/>
                        </a:rPr>
                        <a:t>p</a:t>
                      </a:r>
                      <a:r>
                        <a:rPr lang="en-IN" sz="100" b="0" i="0" u="none" strike="noStrike" kern="1200" baseline="0" dirty="0">
                          <a:solidFill>
                            <a:schemeClr val="dk1"/>
                          </a:solidFill>
                          <a:latin typeface="+mn-lt"/>
                          <a:ea typeface="+mn-ea"/>
                          <a:cs typeface="+mn-cs"/>
                        </a:rPr>
                        <a:t> </a:t>
                      </a:r>
                      <a:r>
                        <a:rPr lang="en-IN" sz="1600" b="0" i="0" u="none" strike="noStrike" kern="1200" baseline="0" dirty="0">
                          <a:solidFill>
                            <a:schemeClr val="dk1"/>
                          </a:solidFill>
                          <a:latin typeface="+mn-lt"/>
                          <a:ea typeface="+mn-ea"/>
                          <a:cs typeface="+mn-cs"/>
                        </a:rPr>
                        <a:t>t****</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IN" sz="1600" b="0" i="0" u="none" strike="noStrike" kern="1200" baseline="0" dirty="0">
                          <a:solidFill>
                            <a:schemeClr val="dk1"/>
                          </a:solidFill>
                          <a:latin typeface="+mn-lt"/>
                          <a:ea typeface="+mn-ea"/>
                          <a:cs typeface="+mn-cs"/>
                        </a:rPr>
                        <a:t>521 p</a:t>
                      </a:r>
                      <a:r>
                        <a:rPr lang="en-IN" sz="100" b="0" i="0" u="none" strike="noStrike" kern="1200" baseline="0" dirty="0">
                          <a:solidFill>
                            <a:schemeClr val="dk1"/>
                          </a:solidFill>
                          <a:latin typeface="+mn-lt"/>
                          <a:ea typeface="+mn-ea"/>
                          <a:cs typeface="+mn-cs"/>
                        </a:rPr>
                        <a:t> </a:t>
                      </a:r>
                      <a:r>
                        <a:rPr lang="en-IN" sz="1600" b="0" i="0" u="none" strike="noStrike" kern="1200" baseline="0" dirty="0">
                          <a:solidFill>
                            <a:schemeClr val="dk1"/>
                          </a:solidFill>
                          <a:latin typeface="+mn-lt"/>
                          <a:ea typeface="+mn-ea"/>
                          <a:cs typeface="+mn-cs"/>
                        </a:rPr>
                        <a:t>p</a:t>
                      </a:r>
                      <a:r>
                        <a:rPr lang="en-IN" sz="100" b="0" i="0" u="none" strike="noStrike" kern="1200" baseline="0" dirty="0">
                          <a:solidFill>
                            <a:schemeClr val="dk1"/>
                          </a:solidFill>
                          <a:latin typeface="+mn-lt"/>
                          <a:ea typeface="+mn-ea"/>
                          <a:cs typeface="+mn-cs"/>
                        </a:rPr>
                        <a:t> </a:t>
                      </a:r>
                      <a:r>
                        <a:rPr lang="en-IN" sz="1600" b="0" i="0" u="none" strike="noStrike" kern="1200" baseline="0" dirty="0">
                          <a:solidFill>
                            <a:schemeClr val="dk1"/>
                          </a:solidFill>
                          <a:latin typeface="+mn-lt"/>
                          <a:ea typeface="+mn-ea"/>
                          <a:cs typeface="+mn-cs"/>
                        </a:rPr>
                        <a:t>t</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00187603"/>
                  </a:ext>
                </a:extLst>
              </a:tr>
              <a:tr h="286398">
                <a:tc>
                  <a:txBody>
                    <a:bodyPr/>
                    <a:lstStyle/>
                    <a:p>
                      <a:r>
                        <a:rPr lang="en-IN" sz="1600" b="0" i="0" u="none" strike="noStrike" kern="1200" baseline="0" dirty="0">
                          <a:solidFill>
                            <a:schemeClr val="dk1"/>
                          </a:solidFill>
                          <a:latin typeface="+mn-lt"/>
                          <a:ea typeface="+mn-ea"/>
                          <a:cs typeface="+mn-cs"/>
                        </a:rPr>
                        <a:t>Chlorofluorocarbon-11</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IN" sz="1600" b="0" i="0" u="none" strike="noStrike" kern="1200" baseline="0" dirty="0">
                          <a:solidFill>
                            <a:schemeClr val="dk1"/>
                          </a:solidFill>
                          <a:latin typeface="+mn-lt"/>
                          <a:ea typeface="+mn-ea"/>
                          <a:cs typeface="+mn-cs"/>
                        </a:rPr>
                        <a:t>0 p</a:t>
                      </a:r>
                      <a:r>
                        <a:rPr lang="en-IN" sz="100" b="0" i="0" u="none" strike="noStrike" kern="1200" baseline="0" dirty="0">
                          <a:solidFill>
                            <a:schemeClr val="dk1"/>
                          </a:solidFill>
                          <a:latin typeface="+mn-lt"/>
                          <a:ea typeface="+mn-ea"/>
                          <a:cs typeface="+mn-cs"/>
                        </a:rPr>
                        <a:t> </a:t>
                      </a:r>
                      <a:r>
                        <a:rPr lang="en-IN" sz="1600" b="0" i="0" u="none" strike="noStrike" kern="1200" baseline="0" dirty="0">
                          <a:solidFill>
                            <a:schemeClr val="dk1"/>
                          </a:solidFill>
                          <a:latin typeface="+mn-lt"/>
                          <a:ea typeface="+mn-ea"/>
                          <a:cs typeface="+mn-cs"/>
                        </a:rPr>
                        <a:t>p</a:t>
                      </a:r>
                      <a:r>
                        <a:rPr lang="en-IN" sz="100" b="0" i="0" u="none" strike="noStrike" kern="1200" baseline="0" dirty="0">
                          <a:solidFill>
                            <a:schemeClr val="dk1"/>
                          </a:solidFill>
                          <a:latin typeface="+mn-lt"/>
                          <a:ea typeface="+mn-ea"/>
                          <a:cs typeface="+mn-cs"/>
                        </a:rPr>
                        <a:t> </a:t>
                      </a:r>
                      <a:r>
                        <a:rPr lang="en-IN" sz="1600" b="0" i="0" u="none" strike="noStrike" kern="1200" baseline="0" dirty="0">
                          <a:solidFill>
                            <a:schemeClr val="dk1"/>
                          </a:solidFill>
                          <a:latin typeface="+mn-lt"/>
                          <a:ea typeface="+mn-ea"/>
                          <a:cs typeface="+mn-cs"/>
                        </a:rPr>
                        <a:t>t</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IN" sz="1600" b="0" i="0" u="none" strike="noStrike" kern="1200" baseline="0" dirty="0">
                          <a:solidFill>
                            <a:schemeClr val="dk1"/>
                          </a:solidFill>
                          <a:latin typeface="+mn-lt"/>
                          <a:ea typeface="+mn-ea"/>
                          <a:cs typeface="+mn-cs"/>
                        </a:rPr>
                        <a:t>234 p</a:t>
                      </a:r>
                      <a:r>
                        <a:rPr lang="en-IN" sz="100" b="0" i="0" u="none" strike="noStrike" kern="1200" baseline="0" dirty="0">
                          <a:solidFill>
                            <a:schemeClr val="dk1"/>
                          </a:solidFill>
                          <a:latin typeface="+mn-lt"/>
                          <a:ea typeface="+mn-ea"/>
                          <a:cs typeface="+mn-cs"/>
                        </a:rPr>
                        <a:t> </a:t>
                      </a:r>
                      <a:r>
                        <a:rPr lang="en-IN" sz="1600" b="0" i="0" u="none" strike="noStrike" kern="1200" baseline="0" dirty="0">
                          <a:solidFill>
                            <a:schemeClr val="dk1"/>
                          </a:solidFill>
                          <a:latin typeface="+mn-lt"/>
                          <a:ea typeface="+mn-ea"/>
                          <a:cs typeface="+mn-cs"/>
                        </a:rPr>
                        <a:t>p</a:t>
                      </a:r>
                      <a:r>
                        <a:rPr lang="en-IN" sz="100" b="0" i="0" u="none" strike="noStrike" kern="1200" baseline="0" dirty="0">
                          <a:solidFill>
                            <a:schemeClr val="dk1"/>
                          </a:solidFill>
                          <a:latin typeface="+mn-lt"/>
                          <a:ea typeface="+mn-ea"/>
                          <a:cs typeface="+mn-cs"/>
                        </a:rPr>
                        <a:t> </a:t>
                      </a:r>
                      <a:r>
                        <a:rPr lang="en-IN" sz="1600" b="0" i="0" u="none" strike="noStrike" kern="1200" baseline="0" dirty="0">
                          <a:solidFill>
                            <a:schemeClr val="dk1"/>
                          </a:solidFill>
                          <a:latin typeface="+mn-lt"/>
                          <a:ea typeface="+mn-ea"/>
                          <a:cs typeface="+mn-cs"/>
                        </a:rPr>
                        <a:t>t</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12749333"/>
                  </a:ext>
                </a:extLst>
              </a:tr>
            </a:tbl>
          </a:graphicData>
        </a:graphic>
      </p:graphicFrame>
      <p:sp>
        <p:nvSpPr>
          <p:cNvPr id="4" name="Slide Number Placeholder "/>
          <p:cNvSpPr>
            <a:spLocks noGrp="1"/>
          </p:cNvSpPr>
          <p:nvPr>
            <p:ph type="sldNum" sz="quarter" idx="10"/>
          </p:nvPr>
        </p:nvSpPr>
        <p:spPr/>
        <p:txBody>
          <a:bodyPr/>
          <a:lstStyle/>
          <a:p>
            <a:fld id="{67B19427-F580-D146-B60E-4CADEE75497F}" type="slidenum">
              <a:rPr lang="en-US" smtClean="0"/>
              <a:pPr/>
              <a:t>8</a:t>
            </a:fld>
            <a:endParaRPr lang="en-US" dirty="0"/>
          </a:p>
        </p:txBody>
      </p:sp>
      <p:sp>
        <p:nvSpPr>
          <p:cNvPr id="5" name="Footer Placeholder "/>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37096322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1"/>
            <a:ext cx="8534400" cy="609599"/>
          </a:xfrm>
          <a:prstGeom prst="rect">
            <a:avLst/>
          </a:prstGeom>
        </p:spPr>
        <p:txBody>
          <a:bodyPr>
            <a:noAutofit/>
          </a:bodyPr>
          <a:lstStyle/>
          <a:p>
            <a:r>
              <a:rPr lang="en-US" altLang="en-US" b="1" dirty="0">
                <a:ea typeface="ＭＳ Ｐゴシック" panose="020B0600070205080204" pitchFamily="34" charset="-128"/>
              </a:rPr>
              <a:t>Greenhouse Gases </a:t>
            </a:r>
            <a:r>
              <a:rPr lang="en-US" altLang="en-US" sz="2400" dirty="0">
                <a:ea typeface="ＭＳ Ｐゴシック" panose="020B0600070205080204" pitchFamily="34" charset="-128"/>
              </a:rPr>
              <a:t>(2 of 2)</a:t>
            </a:r>
            <a:endParaRPr lang="en-US" b="1" dirty="0"/>
          </a:p>
        </p:txBody>
      </p:sp>
      <p:sp>
        <p:nvSpPr>
          <p:cNvPr id="8" name="Content Placeholder 7"/>
          <p:cNvSpPr>
            <a:spLocks noGrp="1"/>
          </p:cNvSpPr>
          <p:nvPr>
            <p:ph sz="quarter" idx="16"/>
          </p:nvPr>
        </p:nvSpPr>
        <p:spPr>
          <a:xfrm>
            <a:off x="304800" y="1447800"/>
            <a:ext cx="8534400" cy="4724400"/>
          </a:xfrm>
        </p:spPr>
        <p:txBody>
          <a:bodyPr/>
          <a:lstStyle/>
          <a:p>
            <a:pPr>
              <a:spcBef>
                <a:spcPts val="600"/>
              </a:spcBef>
            </a:pPr>
            <a:r>
              <a:rPr lang="en-IN" sz="1800" dirty="0"/>
              <a:t>*The preindustrial value is for the 17th and 18th centuries. There have been</a:t>
            </a:r>
          </a:p>
          <a:p>
            <a:pPr>
              <a:spcBef>
                <a:spcPts val="600"/>
              </a:spcBef>
            </a:pPr>
            <a:r>
              <a:rPr lang="en-IN" sz="1800" dirty="0"/>
              <a:t>significant variations, as, for example, over the course of the ice ages.</a:t>
            </a:r>
          </a:p>
          <a:p>
            <a:pPr>
              <a:spcBef>
                <a:spcPts val="600"/>
              </a:spcBef>
            </a:pPr>
            <a:r>
              <a:rPr lang="en-IN" sz="1800" dirty="0"/>
              <a:t>**p</a:t>
            </a:r>
            <a:r>
              <a:rPr lang="en-IN" sz="100" dirty="0"/>
              <a:t> </a:t>
            </a:r>
            <a:r>
              <a:rPr lang="en-IN" sz="1800" dirty="0"/>
              <a:t>p</a:t>
            </a:r>
            <a:r>
              <a:rPr lang="en-IN" sz="100" dirty="0"/>
              <a:t> </a:t>
            </a:r>
            <a:r>
              <a:rPr lang="en-IN" sz="1800" dirty="0"/>
              <a:t>m = parts per million.</a:t>
            </a:r>
          </a:p>
          <a:p>
            <a:pPr>
              <a:spcBef>
                <a:spcPts val="600"/>
              </a:spcBef>
            </a:pPr>
            <a:r>
              <a:rPr lang="en-IN" sz="1800" dirty="0"/>
              <a:t>***p</a:t>
            </a:r>
            <a:r>
              <a:rPr lang="en-IN" sz="100" dirty="0"/>
              <a:t> </a:t>
            </a:r>
            <a:r>
              <a:rPr lang="en-IN" sz="1800" dirty="0"/>
              <a:t>p</a:t>
            </a:r>
            <a:r>
              <a:rPr lang="en-IN" sz="100" dirty="0"/>
              <a:t> </a:t>
            </a:r>
            <a:r>
              <a:rPr lang="en-IN" sz="1800" dirty="0"/>
              <a:t>b = parts per billion.</a:t>
            </a:r>
          </a:p>
          <a:p>
            <a:pPr>
              <a:spcBef>
                <a:spcPts val="600"/>
              </a:spcBef>
            </a:pPr>
            <a:r>
              <a:rPr lang="en-IN" sz="1800" dirty="0"/>
              <a:t>****p</a:t>
            </a:r>
            <a:r>
              <a:rPr lang="en-IN" sz="100" dirty="0"/>
              <a:t> </a:t>
            </a:r>
            <a:r>
              <a:rPr lang="en-IN" sz="1800" dirty="0"/>
              <a:t>p</a:t>
            </a:r>
            <a:r>
              <a:rPr lang="en-IN" sz="100" dirty="0"/>
              <a:t> </a:t>
            </a:r>
            <a:r>
              <a:rPr lang="en-IN" sz="1800" dirty="0"/>
              <a:t>t = parts per trillion.</a:t>
            </a:r>
          </a:p>
          <a:p>
            <a:pPr>
              <a:spcBef>
                <a:spcPts val="600"/>
              </a:spcBef>
            </a:pPr>
            <a:r>
              <a:rPr lang="fr-FR" sz="1800" dirty="0"/>
              <a:t>Source: Carbon Dioxide Information Analysis Center, Environmental </a:t>
            </a:r>
            <a:r>
              <a:rPr lang="en-IN" sz="1800" dirty="0"/>
              <a:t>Sciences Division, Oak Ridge National Laboratory (historical estimates),</a:t>
            </a:r>
          </a:p>
          <a:p>
            <a:pPr>
              <a:spcBef>
                <a:spcPts val="600"/>
              </a:spcBef>
            </a:pPr>
            <a:r>
              <a:rPr lang="en-IN" sz="1800" dirty="0"/>
              <a:t>N</a:t>
            </a:r>
            <a:r>
              <a:rPr lang="en-IN" sz="100" dirty="0"/>
              <a:t> </a:t>
            </a:r>
            <a:r>
              <a:rPr lang="en-IN" sz="1800" dirty="0"/>
              <a:t>O</a:t>
            </a:r>
            <a:r>
              <a:rPr lang="en-IN" sz="100" dirty="0"/>
              <a:t> </a:t>
            </a:r>
            <a:r>
              <a:rPr lang="en-IN" sz="1800" dirty="0"/>
              <a:t>A</a:t>
            </a:r>
            <a:r>
              <a:rPr lang="en-IN" sz="100" dirty="0"/>
              <a:t> </a:t>
            </a:r>
            <a:r>
              <a:rPr lang="en-IN" sz="1800" dirty="0"/>
              <a:t>A Annual Greenhouse Gas Index (2015 data).</a:t>
            </a:r>
          </a:p>
          <a:p>
            <a:pPr>
              <a:spcBef>
                <a:spcPts val="600"/>
              </a:spcBef>
            </a:pPr>
            <a:r>
              <a:rPr lang="en-IN" sz="1800" dirty="0"/>
              <a:t>Note that global chlorofluorocarbon production has decreased substantially</a:t>
            </a:r>
          </a:p>
          <a:p>
            <a:pPr>
              <a:spcBef>
                <a:spcPts val="600"/>
              </a:spcBef>
            </a:pPr>
            <a:r>
              <a:rPr lang="en-IN" sz="1800" dirty="0"/>
              <a:t>since the 19</a:t>
            </a:r>
            <a:r>
              <a:rPr lang="en-IN" sz="100" dirty="0"/>
              <a:t> </a:t>
            </a:r>
            <a:r>
              <a:rPr lang="en-IN" sz="1800" dirty="0"/>
              <a:t>70s, but chlorofluorocarbons are very stable and remain in the atmosphere for decades after being emitted.</a:t>
            </a:r>
            <a:endParaRPr lang="en-IN" sz="2600" dirty="0"/>
          </a:p>
          <a:p>
            <a:pPr marL="291600" indent="-291600">
              <a:buClr>
                <a:schemeClr val="accent2"/>
              </a:buClr>
              <a:buFont typeface="Arial" panose="020B0604020202020204" pitchFamily="34" charset="0"/>
              <a:buChar char="•"/>
            </a:pPr>
            <a:r>
              <a:rPr lang="en-US" altLang="en-US" sz="2600" dirty="0">
                <a:ea typeface="ＭＳ Ｐゴシック" panose="020B0600070205080204" pitchFamily="34" charset="-128"/>
              </a:rPr>
              <a:t>Greenhouse gas concentrations are increasing</a:t>
            </a:r>
          </a:p>
          <a:p>
            <a:pPr marL="291600" indent="-291600">
              <a:buClr>
                <a:schemeClr val="accent2"/>
              </a:buClr>
              <a:buFont typeface="Arial" panose="020B0604020202020204" pitchFamily="34" charset="0"/>
              <a:buChar char="•"/>
            </a:pPr>
            <a:r>
              <a:rPr lang="en-US" altLang="en-US" sz="2600" dirty="0">
                <a:ea typeface="ＭＳ Ｐゴシック" panose="020B0600070205080204" pitchFamily="34" charset="-128"/>
              </a:rPr>
              <a:t>Increases of these gases and  tropospheric ozone (O</a:t>
            </a:r>
            <a:r>
              <a:rPr lang="en-US" altLang="en-US" sz="2600" baseline="-25000" dirty="0">
                <a:ea typeface="ＭＳ Ｐゴシック" panose="020B0600070205080204" pitchFamily="34" charset="-128"/>
              </a:rPr>
              <a:t>3</a:t>
            </a:r>
            <a:r>
              <a:rPr lang="en-US" altLang="en-US" sz="2600" dirty="0">
                <a:ea typeface="ＭＳ Ｐゴシック" panose="020B0600070205080204" pitchFamily="34" charset="-128"/>
              </a:rPr>
              <a:t>) are result of human activities</a:t>
            </a:r>
          </a:p>
        </p:txBody>
      </p:sp>
      <p:sp>
        <p:nvSpPr>
          <p:cNvPr id="4" name="Slide Number Placeholder "/>
          <p:cNvSpPr>
            <a:spLocks noGrp="1"/>
          </p:cNvSpPr>
          <p:nvPr>
            <p:ph type="sldNum" sz="quarter" idx="10"/>
          </p:nvPr>
        </p:nvSpPr>
        <p:spPr/>
        <p:txBody>
          <a:bodyPr/>
          <a:lstStyle/>
          <a:p>
            <a:fld id="{67B19427-F580-D146-B60E-4CADEE75497F}" type="slidenum">
              <a:rPr lang="en-US" smtClean="0"/>
              <a:pPr/>
              <a:t>9</a:t>
            </a:fld>
            <a:endParaRPr lang="en-US" dirty="0"/>
          </a:p>
        </p:txBody>
      </p:sp>
      <p:sp>
        <p:nvSpPr>
          <p:cNvPr id="5" name="Footer Placeholder "/>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19527653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
  <p:tag name="ISPRING_RESOURCE_PATHS_HASH_2" val="5ce8045cad7eaf11f2579218ac3542860258"/>
</p:tagLst>
</file>

<file path=ppt/theme/theme1.xml><?xml version="1.0" encoding="utf-8"?>
<a:theme xmlns:a="http://schemas.openxmlformats.org/drawingml/2006/main" name="Open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hapter Outline">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earning Objectives">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ncept Check Ques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Key Term">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Sec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Image Slide Mast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C61147181EF1E49A31CD7C99097B6AD" ma:contentTypeVersion="4" ma:contentTypeDescription="Create a new document." ma:contentTypeScope="" ma:versionID="3d33c06fcea50926218be754780d0437">
  <xsd:schema xmlns:xsd="http://www.w3.org/2001/XMLSchema" xmlns:xs="http://www.w3.org/2001/XMLSchema" xmlns:p="http://schemas.microsoft.com/office/2006/metadata/properties" xmlns:ns3="b020c952-d6ce-41f4-aa03-23125b03a1ca" targetNamespace="http://schemas.microsoft.com/office/2006/metadata/properties" ma:root="true" ma:fieldsID="4eb87c9e730e541744233613dd4fc13b" ns3:_="">
    <xsd:import namespace="b020c952-d6ce-41f4-aa03-23125b03a1ca"/>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20c952-d6ce-41f4-aa03-23125b03a1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F1C71EB-81EB-430C-AADD-7391148CA650}">
  <ds:schemaRefs>
    <ds:schemaRef ds:uri="http://purl.org/dc/dcmitype/"/>
    <ds:schemaRef ds:uri="http://schemas.microsoft.com/office/2006/documentManagement/types"/>
    <ds:schemaRef ds:uri="http://purl.org/dc/elements/1.1/"/>
    <ds:schemaRef ds:uri="http://schemas.microsoft.com/office/infopath/2007/PartnerControls"/>
    <ds:schemaRef ds:uri="http://purl.org/dc/terms/"/>
    <ds:schemaRef ds:uri="http://schemas.openxmlformats.org/package/2006/metadata/core-properties"/>
    <ds:schemaRef ds:uri="b020c952-d6ce-41f4-aa03-23125b03a1ca"/>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288F1D47-4251-47E8-ACDB-2528FF86B6CA}">
  <ds:schemaRefs>
    <ds:schemaRef ds:uri="http://schemas.microsoft.com/sharepoint/v3/contenttype/forms"/>
  </ds:schemaRefs>
</ds:datastoreItem>
</file>

<file path=customXml/itemProps3.xml><?xml version="1.0" encoding="utf-8"?>
<ds:datastoreItem xmlns:ds="http://schemas.openxmlformats.org/officeDocument/2006/customXml" ds:itemID="{5BC559CF-EB6F-4228-AC39-F8804EF51F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020c952-d6ce-41f4-aa03-23125b03a1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15210</TotalTime>
  <Words>1969</Words>
  <Application>Microsoft Office PowerPoint</Application>
  <PresentationFormat>On-screen Show (4:3)</PresentationFormat>
  <Paragraphs>307</Paragraphs>
  <Slides>29</Slides>
  <Notes>29</Notes>
  <HiddenSlides>0</HiddenSlides>
  <MMClips>0</MMClips>
  <ScaleCrop>false</ScaleCrop>
  <HeadingPairs>
    <vt:vector size="8" baseType="variant">
      <vt:variant>
        <vt:lpstr>Fonts Used</vt:lpstr>
      </vt:variant>
      <vt:variant>
        <vt:i4>5</vt:i4>
      </vt:variant>
      <vt:variant>
        <vt:lpstr>Theme</vt:lpstr>
      </vt:variant>
      <vt:variant>
        <vt:i4>7</vt:i4>
      </vt:variant>
      <vt:variant>
        <vt:lpstr>Embedded OLE Servers</vt:lpstr>
      </vt:variant>
      <vt:variant>
        <vt:i4>1</vt:i4>
      </vt:variant>
      <vt:variant>
        <vt:lpstr>Slide Titles</vt:lpstr>
      </vt:variant>
      <vt:variant>
        <vt:i4>29</vt:i4>
      </vt:variant>
    </vt:vector>
  </HeadingPairs>
  <TitlesOfParts>
    <vt:vector size="42" baseType="lpstr">
      <vt:lpstr>Arial</vt:lpstr>
      <vt:lpstr>Calibri</vt:lpstr>
      <vt:lpstr>Calibri Light</vt:lpstr>
      <vt:lpstr>Courier New</vt:lpstr>
      <vt:lpstr>Source Sans Pro</vt:lpstr>
      <vt:lpstr>Opener</vt:lpstr>
      <vt:lpstr>Chapter Outline</vt:lpstr>
      <vt:lpstr>Learning Objectives</vt:lpstr>
      <vt:lpstr>Concept Check Question</vt:lpstr>
      <vt:lpstr>Key Term</vt:lpstr>
      <vt:lpstr>Section</vt:lpstr>
      <vt:lpstr>Image Slide Master</vt:lpstr>
      <vt:lpstr>Equation</vt:lpstr>
      <vt:lpstr>Environment</vt:lpstr>
      <vt:lpstr>Reduced Arctic Sea Ice </vt:lpstr>
      <vt:lpstr>Northwest Passage</vt:lpstr>
      <vt:lpstr>Introduction to Climate Change: Mean Annual Global Temperature 19 60–2016</vt:lpstr>
      <vt:lpstr>Evidence for Climate Change</vt:lpstr>
      <vt:lpstr>Climate Change Terminology (1 of 2)</vt:lpstr>
      <vt:lpstr>Climate Change Terminology (2 of 2)</vt:lpstr>
      <vt:lpstr>Greenhouse Gases (1 of 2)</vt:lpstr>
      <vt:lpstr>Greenhouse Gases (2 of 2)</vt:lpstr>
      <vt:lpstr>C O2 in the Atmosphere, 19 58-2017</vt:lpstr>
      <vt:lpstr>Enhanced Greenhouse Effect</vt:lpstr>
      <vt:lpstr>Climate Models</vt:lpstr>
      <vt:lpstr>Building a Climate Model</vt:lpstr>
      <vt:lpstr>Modeling Environmental Complexity</vt:lpstr>
      <vt:lpstr>Unpredictable and Extreme Climate Change</vt:lpstr>
      <vt:lpstr>Effects of Global Climate Change</vt:lpstr>
      <vt:lpstr>Melting Ice and Rising Sea Levels</vt:lpstr>
      <vt:lpstr>Grinnell Glacier, Glacier National Park</vt:lpstr>
      <vt:lpstr>Changing Precipitation Patterns</vt:lpstr>
      <vt:lpstr>Effects on Organisms</vt:lpstr>
      <vt:lpstr>Effects on Coral Reefs</vt:lpstr>
      <vt:lpstr>Effects on Vegetation</vt:lpstr>
      <vt:lpstr>Effects on Human Health (1 of 2)</vt:lpstr>
      <vt:lpstr>Effects on Human Health (2 of 2)</vt:lpstr>
      <vt:lpstr>Effects on Agriculture</vt:lpstr>
      <vt:lpstr>Dealing with Global Climate Change</vt:lpstr>
      <vt:lpstr>Relationship Between Mitigation and Adaptation</vt:lpstr>
      <vt:lpstr>Mitigating Global Climate Change</vt:lpstr>
      <vt:lpstr>Adapting to Global Climate Change</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subject/>
  <dc:creator>Raven</dc:creator>
  <cp:lastModifiedBy>Parker, Rebekah Pine</cp:lastModifiedBy>
  <cp:revision>1151</cp:revision>
  <cp:lastPrinted>2017-04-26T13:25:47Z</cp:lastPrinted>
  <dcterms:created xsi:type="dcterms:W3CDTF">2017-04-21T14:49:46Z</dcterms:created>
  <dcterms:modified xsi:type="dcterms:W3CDTF">2020-11-09T16:20:16Z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0x0101002C61147181EF1E49A31CD7C99097B6AD</vt:lpwstr>
  </property>
</Properties>
</file>