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3" r:id="rId10"/>
    <p:sldId id="265" r:id="rId11"/>
    <p:sldId id="266" r:id="rId12"/>
    <p:sldId id="267" r:id="rId13"/>
    <p:sldId id="268" r:id="rId14"/>
    <p:sldId id="270" r:id="rId15"/>
    <p:sldId id="272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E7F0-9563-4051-8E2D-5FDDC004E7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7775DE-4625-41F9-9C23-AA0D5AF4A1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BD668-79DB-4B32-83FA-B5DE2024D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A49F7-637A-417D-8B7C-76A1C3273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4311C-74CF-4809-8F61-F7D76FE99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0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34D63-FD18-4028-A937-9A9322BE5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3709F6-D27B-4FEE-A828-5289BCD84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3442B-BEB3-4F25-8BEE-F598A2BE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B4CF1-4023-496D-A6EE-FFE2A5C7F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FCAB1-332B-4F53-86DD-278F23F89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58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C468A1-AB79-4309-B9CD-BD12AD8B4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33C24D-EAFA-4E65-B6F2-601DEB9C1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8D527A-5266-4F7B-8B9C-56F735E7B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1C3DC-7943-4800-9D38-322371FF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8781D-0C5E-410E-A9CD-80A3B1B75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1B7CF-93AF-46A4-99FC-1A928286D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5F070-EBEC-4621-A006-8F24797C9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B8C65-FFF9-4D27-9A69-139F25A8A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AF8A4-48FE-4E93-BB8B-CB4D3C500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6842B-A762-4771-9C22-21924B268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8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9C61E-4471-4F03-B4B6-872A99CC3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43492-D66D-404D-84EA-7CD40959B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F3FBE-B70E-4FF4-AD89-A4B0507B3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54AF7-49E3-40D1-9C8A-E2CC2EE79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B27DB-094E-47C6-83A2-81333531C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2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6A94C-466C-4681-9745-D171052F6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91EB6-E2A0-4284-BA64-82C8AA95E9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A0D3C-449F-403F-B972-9D2B93AA54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9DA2E7-06F4-4E90-9CCB-DC33C8522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7CE0E-8FE2-4E9E-821D-B520BA66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7AAF7A-4C2B-40ED-84B1-3CBDB78BB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50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81AFB-98D1-4A66-8B4B-A760A3397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B9D77E-E695-4F1A-BFFC-959831B48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BE13FA-C736-446B-AF2E-177D868D9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CE7031-62D8-46CA-8DA1-FCE2E92F77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C0424B-E9BE-4B61-90DE-1EF287C1A7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3298EC-377A-473E-9F2B-D1315B2B9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311048-1CFC-4EDF-9342-C698E4B8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C50F63-A0B9-4AC4-BF41-62E98EE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7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93DB4-3329-4D69-BF68-0E3C11A2B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73FAE1-FBB3-4D50-93EC-E2894B6D0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5CDEE8-EF5F-47D5-A17B-01684B860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AF45F2-1B49-49E3-B402-A5C2BF86D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26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CC1FCB-42D2-40BB-B853-70EBEA491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ABE81D-5163-4CBF-8DCE-2D0FD0179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F7F6E-71F0-4765-BB01-A5870FE96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4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25BEE-2FA3-42E4-8AED-FC2573132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79815-954A-48E1-8FA2-739822739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7EABD3-11AE-4747-A295-E429C99939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B0C64C-4781-4364-9DD0-2C8F92B7D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42D56A-861C-4902-B728-DDE3E3FD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B0BA4-798F-4318-B623-7C9788593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12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7416C-B810-4B38-9EE2-561AB4ED1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25A73D-05DF-4252-8928-FA148C0023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89FCCB-5CC2-4F31-9041-B0619278A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F7EC6-D959-4987-9C86-1F249737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4BEFA-D9D7-4757-A93A-8B0E4BFFD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DDA414-3B0B-440D-91D6-FB9ADF9EA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6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F7A58-C71A-48FF-AEE2-04F970B9F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16CD3-3B79-4B1F-86CD-7B19B92E7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10942-49DA-401A-9452-DFE0F681A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D2838-B375-4748-A6F5-D4348F98059E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A82E6-DD29-4D57-A7D0-68FB56E1A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EE311-3587-43FC-A962-CA0C97F4F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9EBFF-7E58-41B9-B506-70016E976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8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4A22-927B-42CF-B945-ED24191637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Psychosocial Development in Adolescence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A940EC-30DB-4369-AEB3-ED7EC0A64C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17</a:t>
            </a:r>
          </a:p>
        </p:txBody>
      </p:sp>
    </p:spTree>
    <p:extLst>
      <p:ext uri="{BB962C8B-B14F-4D97-AF65-F5344CB8AC3E}">
        <p14:creationId xmlns:p14="http://schemas.microsoft.com/office/powerpoint/2010/main" val="3410793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92E71-2083-4723-92E5-039DF530E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Achievement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1BEF918-A73B-4C8E-B26F-D6E9C1C067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2798" y="1825625"/>
            <a:ext cx="66264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619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F5D47-8BE6-4C65-A42B-52612DED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Foreclosure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8083182-D7A4-4780-A5B0-C4A9506F0B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2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8F54C-3195-4384-8CF3-9D1144375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Moratorium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A260D2F-4949-4789-A247-A717880B8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5968" y="2251119"/>
            <a:ext cx="6790378" cy="340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89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D64F7-69B2-4DF9-BFDA-0521C7B6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3EBBF81-08AA-4F8E-A6CB-636ADF0B02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2070" y="1825625"/>
            <a:ext cx="774785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294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conflict in early adolescence</a:t>
            </a:r>
          </a:p>
          <a:p>
            <a:r>
              <a:rPr lang="en-US" dirty="0" smtClean="0"/>
              <a:t>Origins:</a:t>
            </a:r>
          </a:p>
          <a:p>
            <a:pPr lvl="1"/>
            <a:r>
              <a:rPr lang="en-US" dirty="0" smtClean="0"/>
              <a:t>A lot of the research on this is aimed at explaining homosexuality</a:t>
            </a:r>
          </a:p>
          <a:p>
            <a:pPr lvl="1"/>
            <a:r>
              <a:rPr lang="en-US" dirty="0" smtClean="0"/>
              <a:t>Genetic</a:t>
            </a:r>
          </a:p>
          <a:p>
            <a:pPr lvl="1"/>
            <a:r>
              <a:rPr lang="en-US" dirty="0" smtClean="0"/>
              <a:t>Brain structure</a:t>
            </a:r>
          </a:p>
          <a:p>
            <a:pPr lvl="1"/>
            <a:r>
              <a:rPr lang="en-US" dirty="0" smtClean="0"/>
              <a:t>For males – number of older brothers a guy has??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33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teens get information about sex?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08178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Since 1998 funded programs stress abstinence from sex until marriage as the best or only option.</a:t>
            </a:r>
          </a:p>
          <a:p>
            <a:endParaRPr lang="en-US" dirty="0"/>
          </a:p>
          <a:p>
            <a:r>
              <a:rPr lang="en-US" dirty="0" smtClean="0"/>
              <a:t>Some programs encourage abstinence but discuss STD prevention and safer sexual practices do have a correlation with delay of sexual initiation and an increase in the use of contraception.</a:t>
            </a:r>
          </a:p>
          <a:p>
            <a:endParaRPr lang="en-US" dirty="0"/>
          </a:p>
          <a:p>
            <a:r>
              <a:rPr lang="en-US" dirty="0" smtClean="0"/>
              <a:t>80% of teens report receiving information about how to say no to sex</a:t>
            </a:r>
          </a:p>
          <a:p>
            <a:r>
              <a:rPr lang="en-US" dirty="0" smtClean="0"/>
              <a:t>67% say they  have been taught about birth control</a:t>
            </a:r>
          </a:p>
          <a:p>
            <a:r>
              <a:rPr lang="en-US" dirty="0" smtClean="0"/>
              <a:t>50% of girls report that they talked with a parent about birth control before age 18</a:t>
            </a:r>
          </a:p>
          <a:p>
            <a:r>
              <a:rPr lang="en-US" dirty="0" smtClean="0"/>
              <a:t>33% of boys report that they talked with a parent about birth control before age 18</a:t>
            </a:r>
          </a:p>
        </p:txBody>
      </p:sp>
    </p:spTree>
    <p:extLst>
      <p:ext uri="{BB962C8B-B14F-4D97-AF65-F5344CB8AC3E}">
        <p14:creationId xmlns:p14="http://schemas.microsoft.com/office/powerpoint/2010/main" val="878757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 Behavior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4125" y="1929606"/>
            <a:ext cx="714375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22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0D385-9AF7-47DA-B05F-88A32EE8D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03081-4621-48D7-9FFE-56C61B3B5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Erikson, a conception of self comes into focus in adolescence.</a:t>
            </a:r>
          </a:p>
          <a:p>
            <a:r>
              <a:rPr lang="en-US" dirty="0"/>
              <a:t>Identity, for Erikson is a “coherent conception of the self make up of goals, values, and beliefs to which the person is solidly committed”.</a:t>
            </a:r>
          </a:p>
          <a:p>
            <a:pPr lvl="1" algn="r"/>
            <a:r>
              <a:rPr lang="en-US" dirty="0"/>
              <a:t>(Page 472)</a:t>
            </a:r>
          </a:p>
        </p:txBody>
      </p:sp>
    </p:spTree>
    <p:extLst>
      <p:ext uri="{BB962C8B-B14F-4D97-AF65-F5344CB8AC3E}">
        <p14:creationId xmlns:p14="http://schemas.microsoft.com/office/powerpoint/2010/main" val="304136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6BAC4-E228-43D6-B6F2-1EB13AF6B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Identity vs Role Confusion </a:t>
            </a:r>
            <a:br>
              <a:rPr lang="en-US" dirty="0"/>
            </a:br>
            <a:r>
              <a:rPr lang="en-US" dirty="0"/>
              <a:t>(or Identity vs. Identity Confusion)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7BF68-4A79-4AED-A726-2F9B15F35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main task during adolescence is to confront this crisis.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Crisis means a time of actively engaging in a search for – not a “crisis” that is a horrible event.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task here is to  become a unique adult with a sense of self and a valued role in society</a:t>
            </a:r>
          </a:p>
        </p:txBody>
      </p:sp>
    </p:spTree>
    <p:extLst>
      <p:ext uri="{BB962C8B-B14F-4D97-AF65-F5344CB8AC3E}">
        <p14:creationId xmlns:p14="http://schemas.microsoft.com/office/powerpoint/2010/main" val="2735720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8158-C5CC-4AFA-930B-B116D5BC3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Identity vs. Role Confusion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04006-4156-4BD7-A266-E52077030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major issues to be resolved:</a:t>
            </a:r>
          </a:p>
          <a:p>
            <a:endParaRPr lang="en-US" dirty="0"/>
          </a:p>
          <a:p>
            <a:endParaRPr lang="en-US" dirty="0"/>
          </a:p>
          <a:p>
            <a:pPr lvl="2"/>
            <a:r>
              <a:rPr lang="en-US" sz="2800" dirty="0"/>
              <a:t>The choice of an occupation</a:t>
            </a:r>
          </a:p>
          <a:p>
            <a:pPr lvl="2"/>
            <a:endParaRPr lang="en-US" sz="2800" dirty="0"/>
          </a:p>
          <a:p>
            <a:pPr lvl="2"/>
            <a:r>
              <a:rPr lang="en-US" sz="2800" dirty="0"/>
              <a:t>The adoption of values to live by</a:t>
            </a:r>
          </a:p>
          <a:p>
            <a:pPr lvl="2"/>
            <a:endParaRPr lang="en-US" sz="2800" dirty="0"/>
          </a:p>
          <a:p>
            <a:pPr lvl="2"/>
            <a:r>
              <a:rPr lang="en-US" sz="2800" dirty="0"/>
              <a:t>Development of a satisfying sexual identity</a:t>
            </a:r>
          </a:p>
        </p:txBody>
      </p:sp>
    </p:spTree>
    <p:extLst>
      <p:ext uri="{BB962C8B-B14F-4D97-AF65-F5344CB8AC3E}">
        <p14:creationId xmlns:p14="http://schemas.microsoft.com/office/powerpoint/2010/main" val="11445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82D6A-7036-47ED-AE5E-E299D0DA4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Erik Erikson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64DD66C-7052-42C5-A4EA-2E4F29B15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3300" y="1854942"/>
            <a:ext cx="4409593" cy="370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82D6A-7036-47ED-AE5E-E299D0DA4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Erik Erikson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F8BD45-6F3E-45A5-A83B-04ECF46BD4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5757" y="1825625"/>
            <a:ext cx="652048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0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6220C-AB64-46C4-B1C5-17DF32455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Identity Status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106B4-A54E-4B14-95EC-E6EC02120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Identity status involves crisis and commitment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this case “crisis” can be defined as a time of consideration or questioning – a “period of active engagement with an aspect of identity” (p. 474)</a:t>
            </a:r>
          </a:p>
          <a:p>
            <a:r>
              <a:rPr lang="en-US" dirty="0"/>
              <a:t>Commitment = “a personal investment in an occupation or ideology (system of beliefs)” (p. 474)</a:t>
            </a:r>
          </a:p>
        </p:txBody>
      </p:sp>
    </p:spTree>
    <p:extLst>
      <p:ext uri="{BB962C8B-B14F-4D97-AF65-F5344CB8AC3E}">
        <p14:creationId xmlns:p14="http://schemas.microsoft.com/office/powerpoint/2010/main" val="2889416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29566-F895-4797-B735-039997723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Identity Status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50676-13DF-4AAB-AAFC-C6EFF41AA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Identity achievement</a:t>
            </a:r>
          </a:p>
          <a:p>
            <a:r>
              <a:rPr lang="en-US" sz="4400" dirty="0"/>
              <a:t>Identity foreclosure</a:t>
            </a:r>
          </a:p>
          <a:p>
            <a:r>
              <a:rPr lang="en-US" sz="4400" dirty="0"/>
              <a:t>Identity moratorium</a:t>
            </a:r>
          </a:p>
          <a:p>
            <a:r>
              <a:rPr lang="en-US" sz="4400" dirty="0"/>
              <a:t>Identity diffusion</a:t>
            </a:r>
          </a:p>
        </p:txBody>
      </p:sp>
    </p:spTree>
    <p:extLst>
      <p:ext uri="{BB962C8B-B14F-4D97-AF65-F5344CB8AC3E}">
        <p14:creationId xmlns:p14="http://schemas.microsoft.com/office/powerpoint/2010/main" val="596703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011" y="842733"/>
            <a:ext cx="6804202" cy="515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84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373</Words>
  <Application>Microsoft Office PowerPoint</Application>
  <PresentationFormat>Widescreen</PresentationFormat>
  <Paragraphs>57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Psychosocial Development in Adolescence</vt:lpstr>
      <vt:lpstr>Identity </vt:lpstr>
      <vt:lpstr>Identity vs Role Confusion  (or Identity vs. Identity Confusion) </vt:lpstr>
      <vt:lpstr>Identity vs. Role Confusion</vt:lpstr>
      <vt:lpstr>Erik Erikson</vt:lpstr>
      <vt:lpstr>Erik Erikson</vt:lpstr>
      <vt:lpstr>Identity Status </vt:lpstr>
      <vt:lpstr>Four Identity Status </vt:lpstr>
      <vt:lpstr>PowerPoint Presentation</vt:lpstr>
      <vt:lpstr>Achievement </vt:lpstr>
      <vt:lpstr>Foreclosure</vt:lpstr>
      <vt:lpstr>Moratorium </vt:lpstr>
      <vt:lpstr>Diffuse</vt:lpstr>
      <vt:lpstr>Sexuality</vt:lpstr>
      <vt:lpstr>How do teens get information about sex?</vt:lpstr>
      <vt:lpstr>Sexual Behavior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Psychosocial Development in Adolescence</dc:title>
  <dc:creator>Kelly Russell</dc:creator>
  <cp:lastModifiedBy>Russell, Kelly A.</cp:lastModifiedBy>
  <cp:revision>9</cp:revision>
  <dcterms:created xsi:type="dcterms:W3CDTF">2019-11-13T15:38:48Z</dcterms:created>
  <dcterms:modified xsi:type="dcterms:W3CDTF">2020-11-09T18:09:26Z</dcterms:modified>
</cp:coreProperties>
</file>