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308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6" r:id="rId14"/>
    <p:sldId id="307" r:id="rId15"/>
    <p:sldId id="305" r:id="rId16"/>
    <p:sldId id="29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74" autoAdjust="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11/9/2020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11/9/2020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Free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" name="Free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" name="Free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0" name="Gro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9" name="Free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59" name="Free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0" name="Free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61" name="Gro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1" name="Gro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7" name="Gro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9" name="Gro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" name="Free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6" name="Free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7" name="Gro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Free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6" name="Gro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1" name="Gro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11/9/2020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11/9/2020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9" name="Gro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1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3" name="Gro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7" name="Gro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0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3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6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9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1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2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3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4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5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6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7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8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9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0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1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2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3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4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6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7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8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9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0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2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3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4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5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6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7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8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9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1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2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3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4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5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6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7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8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9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0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1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2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3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4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5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6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7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9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0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2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3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4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5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6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0" name="Gro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Free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9" name="Gro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10" name="Free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311" name="Gro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Free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o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Free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7" name="Free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5" name="Free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7" name="Free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0" name="Gro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Free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3" name="Free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Free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Free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grpSp>
        <p:nvGrpSpPr>
          <p:cNvPr id="422" name="Gro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1" name="Gro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3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4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5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6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7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8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9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40" name="Gro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11/9/2020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Free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0" name="Gro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Free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1" name="Gro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Planning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Lesson Planning Handbook – Peter </a:t>
            </a:r>
            <a:r>
              <a:rPr lang="en-US" dirty="0" err="1" smtClean="0"/>
              <a:t>Brunn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Work Time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Students work independently</a:t>
            </a:r>
          </a:p>
          <a:p>
            <a:r>
              <a:rPr lang="en-US" sz="2400" dirty="0" smtClean="0"/>
              <a:t>The teacher establishes predictable structures for handling common interruptions</a:t>
            </a:r>
          </a:p>
          <a:p>
            <a:r>
              <a:rPr lang="en-US" sz="2400" dirty="0" smtClean="0"/>
              <a:t>The teacher is actively conferring with students</a:t>
            </a:r>
          </a:p>
          <a:p>
            <a:r>
              <a:rPr lang="en-US" sz="2400" dirty="0" smtClean="0"/>
              <a:t>The room is organized to maximize student independence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439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572" y="1485900"/>
            <a:ext cx="9134856" cy="224634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Academic debriefing</a:t>
            </a:r>
          </a:p>
          <a:p>
            <a:r>
              <a:rPr lang="en-US" sz="2400" dirty="0" smtClean="0"/>
              <a:t>Social debriefing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50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Planning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Establish the lessons purpose (academic and social)</a:t>
            </a:r>
          </a:p>
          <a:p>
            <a:r>
              <a:rPr lang="en-US" dirty="0" smtClean="0"/>
              <a:t>Step 2: Create a plan for introducing the lesson</a:t>
            </a:r>
          </a:p>
          <a:p>
            <a:r>
              <a:rPr lang="en-US" dirty="0" smtClean="0"/>
              <a:t>Step 3: Make decisions regarding now you will facilitate the lesson</a:t>
            </a:r>
          </a:p>
          <a:p>
            <a:r>
              <a:rPr lang="en-US" dirty="0" smtClean="0"/>
              <a:t>Step 4: Decide how students will share and reflect on their work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Step 5: Review and revise your teaching plan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Teacher reflection about the lesson</a:t>
            </a:r>
          </a:p>
        </p:txBody>
      </p:sp>
    </p:spTree>
    <p:extLst>
      <p:ext uri="{BB962C8B-B14F-4D97-AF65-F5344CB8AC3E}">
        <p14:creationId xmlns:p14="http://schemas.microsoft.com/office/powerpoint/2010/main" val="22429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a Successful Lesson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Teachers plan lesson with their students in mind (not just the content).</a:t>
            </a:r>
          </a:p>
          <a:p>
            <a:pPr lvl="0"/>
            <a:r>
              <a:rPr lang="en-US" dirty="0"/>
              <a:t>Teachers use a predictable lesson structure that allows students to grow academically and </a:t>
            </a:r>
            <a:r>
              <a:rPr lang="en-US" dirty="0" smtClean="0"/>
              <a:t>socially.</a:t>
            </a:r>
            <a:endParaRPr lang="en-US" dirty="0"/>
          </a:p>
          <a:p>
            <a:pPr lvl="0"/>
            <a:r>
              <a:rPr lang="en-US" dirty="0"/>
              <a:t>Teachers make listening to students’ thinking the heart of their lessons.</a:t>
            </a:r>
          </a:p>
          <a:p>
            <a:pPr lvl="0"/>
            <a:r>
              <a:rPr lang="en-US" dirty="0"/>
              <a:t>Teachers keep the body of their lesson focused on open ended topics.</a:t>
            </a:r>
          </a:p>
          <a:p>
            <a:pPr lvl="0"/>
            <a:r>
              <a:rPr lang="en-US" dirty="0"/>
              <a:t>Teachers never lose track of their lesson’s objective.</a:t>
            </a:r>
          </a:p>
          <a:p>
            <a:pPr lvl="0"/>
            <a:r>
              <a:rPr lang="en-US" dirty="0"/>
              <a:t>Teacher uses facilitation techniques to probe students’ thinking.</a:t>
            </a:r>
          </a:p>
          <a:p>
            <a:pPr lvl="0"/>
            <a:r>
              <a:rPr lang="en-US" dirty="0"/>
              <a:t>Teachers listen and invite students to do most of the talking.</a:t>
            </a:r>
          </a:p>
          <a:p>
            <a:pPr lvl="0"/>
            <a:r>
              <a:rPr lang="en-US" dirty="0"/>
              <a:t>Teachers set up students to work independently.</a:t>
            </a:r>
          </a:p>
          <a:p>
            <a:pPr lvl="0"/>
            <a:r>
              <a:rPr lang="en-US" dirty="0"/>
              <a:t>Teachers help student develop the social skills for successful peer interaction.</a:t>
            </a:r>
          </a:p>
          <a:p>
            <a:pPr lvl="0"/>
            <a:r>
              <a:rPr lang="en-US" dirty="0"/>
              <a:t>Teachers work to create a sense of community.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6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265" y="821093"/>
            <a:ext cx="3396343" cy="509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2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265" y="821093"/>
            <a:ext cx="3396343" cy="50945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1559" y="989045"/>
            <a:ext cx="189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Preparation for work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Curved Right Arrow 13"/>
          <p:cNvSpPr/>
          <p:nvPr/>
        </p:nvSpPr>
        <p:spPr>
          <a:xfrm>
            <a:off x="2125046" y="1784239"/>
            <a:ext cx="835090" cy="5960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5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265" y="821093"/>
            <a:ext cx="3396343" cy="50945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1559" y="989045"/>
            <a:ext cx="189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Preparation for work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9510" y="3368350"/>
            <a:ext cx="1726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Whole class teaching time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Curved Right Arrow 13"/>
          <p:cNvSpPr/>
          <p:nvPr/>
        </p:nvSpPr>
        <p:spPr>
          <a:xfrm>
            <a:off x="2125046" y="1784239"/>
            <a:ext cx="835090" cy="5960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Right Arrow 15"/>
          <p:cNvSpPr/>
          <p:nvPr/>
        </p:nvSpPr>
        <p:spPr>
          <a:xfrm>
            <a:off x="2324099" y="4735822"/>
            <a:ext cx="835090" cy="72467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0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265" y="821093"/>
            <a:ext cx="3396343" cy="50945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1559" y="989045"/>
            <a:ext cx="189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Preparation for work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9510" y="3368350"/>
            <a:ext cx="1726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Whole class teaching time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67869" y="1120247"/>
            <a:ext cx="3069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Independent work time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8217159" y="2082246"/>
            <a:ext cx="863082" cy="57907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urved Right Arrow 13"/>
          <p:cNvSpPr/>
          <p:nvPr/>
        </p:nvSpPr>
        <p:spPr>
          <a:xfrm>
            <a:off x="2125046" y="1784239"/>
            <a:ext cx="835090" cy="5960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Right Arrow 15"/>
          <p:cNvSpPr/>
          <p:nvPr/>
        </p:nvSpPr>
        <p:spPr>
          <a:xfrm>
            <a:off x="2324099" y="4735822"/>
            <a:ext cx="835090" cy="72467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265" y="821093"/>
            <a:ext cx="3396343" cy="50945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1559" y="989045"/>
            <a:ext cx="1894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Preparation for work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9510" y="3368350"/>
            <a:ext cx="1726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Whole class teaching time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67869" y="1120247"/>
            <a:ext cx="3069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Independent work time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7200" y="3691515"/>
            <a:ext cx="3051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Lesson Reflection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urved Left Arrow 10"/>
          <p:cNvSpPr/>
          <p:nvPr/>
        </p:nvSpPr>
        <p:spPr>
          <a:xfrm>
            <a:off x="8217159" y="4273993"/>
            <a:ext cx="863082" cy="57907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8217159" y="2082246"/>
            <a:ext cx="863082" cy="57907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urved Right Arrow 13"/>
          <p:cNvSpPr/>
          <p:nvPr/>
        </p:nvSpPr>
        <p:spPr>
          <a:xfrm>
            <a:off x="2125046" y="1784239"/>
            <a:ext cx="835090" cy="5960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Right Arrow 15"/>
          <p:cNvSpPr/>
          <p:nvPr/>
        </p:nvSpPr>
        <p:spPr>
          <a:xfrm>
            <a:off x="2324099" y="4735822"/>
            <a:ext cx="835090" cy="72467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59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Introduce the day’s objective</a:t>
            </a:r>
          </a:p>
          <a:p>
            <a:r>
              <a:rPr lang="en-US" sz="2400" dirty="0" smtClean="0"/>
              <a:t>Connect between new content and prior teaching</a:t>
            </a:r>
          </a:p>
          <a:p>
            <a:r>
              <a:rPr lang="en-US" sz="2400" dirty="0" smtClean="0"/>
              <a:t>Instruct or review necessary skills</a:t>
            </a:r>
          </a:p>
          <a:p>
            <a:r>
              <a:rPr lang="en-US" sz="2400" dirty="0" smtClean="0"/>
              <a:t>Construct or review background knowledge</a:t>
            </a:r>
          </a:p>
          <a:p>
            <a:r>
              <a:rPr lang="en-US" sz="2400" dirty="0" smtClean="0"/>
              <a:t>Prepare for working together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102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Whole-class Teaching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Direct teaching time</a:t>
            </a:r>
          </a:p>
          <a:p>
            <a:r>
              <a:rPr lang="en-US" sz="2400" dirty="0" smtClean="0"/>
              <a:t>Student try-outs</a:t>
            </a:r>
          </a:p>
          <a:p>
            <a:r>
              <a:rPr lang="en-US" sz="2400" dirty="0" smtClean="0"/>
              <a:t>Reflection and segue to independent or small group work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53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ll fun education presentation (widescreen).potx" id="{13F266B3-3667-4715-838E-2D35384A824B}" vid="{5EC2A2B6-6A5B-436A-9EF3-6607D16C2EDB}"/>
    </a:ext>
  </a:extLst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F5AFAE-B80F-42D3-94B4-729362BC1BCB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40262f94-9f35-4ac3-9a90-690165a166b7"/>
    <ds:schemaRef ds:uri="http://purl.org/dc/terms/"/>
    <ds:schemaRef ds:uri="a4f35948-e619-41b3-aa29-22878b09cfd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Fall fun education presentation (widescreen)</Template>
  <TotalTime>146</TotalTime>
  <Words>312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Cambria</vt:lpstr>
      <vt:lpstr>Back to School 16x9</vt:lpstr>
      <vt:lpstr>Lesson Planning</vt:lpstr>
      <vt:lpstr>Qualities of a Successful Lesson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Preparation for Work</vt:lpstr>
      <vt:lpstr>Whole-class Teaching Time</vt:lpstr>
      <vt:lpstr>Independent Work Time </vt:lpstr>
      <vt:lpstr>Lesson Reflection</vt:lpstr>
      <vt:lpstr>Lesson Planning Process</vt:lpstr>
      <vt:lpstr>Add a Slide Title - 3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Planning</dc:title>
  <dc:creator>Russell, Kelly A.</dc:creator>
  <cp:lastModifiedBy>Russell, Kelly A.</cp:lastModifiedBy>
  <cp:revision>8</cp:revision>
  <dcterms:created xsi:type="dcterms:W3CDTF">2017-11-06T19:11:17Z</dcterms:created>
  <dcterms:modified xsi:type="dcterms:W3CDTF">2020-11-10T00:17:35Z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