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2"/>
  </p:notesMasterIdLst>
  <p:handoutMasterIdLst>
    <p:handoutMasterId r:id="rId23"/>
  </p:handoutMasterIdLst>
  <p:sldIdLst>
    <p:sldId id="403" r:id="rId2"/>
    <p:sldId id="402" r:id="rId3"/>
    <p:sldId id="404" r:id="rId4"/>
    <p:sldId id="405" r:id="rId5"/>
    <p:sldId id="262" r:id="rId6"/>
    <p:sldId id="401" r:id="rId7"/>
    <p:sldId id="406" r:id="rId8"/>
    <p:sldId id="267" r:id="rId9"/>
    <p:sldId id="334" r:id="rId10"/>
    <p:sldId id="359" r:id="rId11"/>
    <p:sldId id="384" r:id="rId12"/>
    <p:sldId id="385" r:id="rId13"/>
    <p:sldId id="388" r:id="rId14"/>
    <p:sldId id="389" r:id="rId15"/>
    <p:sldId id="390" r:id="rId16"/>
    <p:sldId id="391" r:id="rId17"/>
    <p:sldId id="268" r:id="rId18"/>
    <p:sldId id="398" r:id="rId19"/>
    <p:sldId id="392" r:id="rId20"/>
    <p:sldId id="407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4660"/>
  </p:normalViewPr>
  <p:slideViewPr>
    <p:cSldViewPr>
      <p:cViewPr varScale="1">
        <p:scale>
          <a:sx n="86" d="100"/>
          <a:sy n="86" d="100"/>
        </p:scale>
        <p:origin x="128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5C6C994-2188-4D1A-B3EB-1048BB16E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45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A49F88A-70E8-4EC8-B397-8D11C5C0C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39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68BAC-39B0-45F4-A15C-45E8B904723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4757-0945-4E54-BBB1-C96CF62FB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383EF-D189-44AA-AD34-BD66CBC8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68E2-BE92-4844-8927-96042441F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D96D-E2BC-4140-83D9-027F470A1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EDF51-98CA-4CEC-9049-EABEE9577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3204C-B7C9-4E0F-8021-B9C4F3CF7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B177-E61D-458E-BEA9-B18136819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F8B1-0353-44A9-9354-9EDFFF8F9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7BF81-AC83-4781-854D-317D4A0A4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7B8FE-E8A5-460F-91E1-A5512DE7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97870-15A9-49DD-A36A-AEB2D6173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A66F936-3502-4E1A-8C05-C1C4E792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77EAC-99A2-47D4-A151-9D73C963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 Presentation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B0BA7-357F-4932-9DED-6DDC41EEF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1) talk about how recording and changing behaviors is going</a:t>
            </a:r>
          </a:p>
          <a:p>
            <a:pPr lvl="1"/>
            <a:r>
              <a:rPr lang="en-US" sz="2000" dirty="0"/>
              <a:t>Are you having problems?  If so, brainstorm ways to solve them</a:t>
            </a:r>
          </a:p>
          <a:p>
            <a:r>
              <a:rPr lang="en-US" sz="2400" dirty="0"/>
              <a:t>2) talk about tomorrow’s presentation; make sure you will:</a:t>
            </a:r>
          </a:p>
          <a:p>
            <a:pPr lvl="1"/>
            <a:r>
              <a:rPr lang="en-US" sz="2000" dirty="0"/>
              <a:t>keep it to 30 min or less</a:t>
            </a:r>
          </a:p>
          <a:p>
            <a:pPr lvl="1"/>
            <a:r>
              <a:rPr lang="en-US" sz="2000" dirty="0"/>
              <a:t>Have everyone talk for about 5 min</a:t>
            </a:r>
          </a:p>
          <a:p>
            <a:pPr lvl="1"/>
            <a:r>
              <a:rPr lang="en-US" sz="2000" dirty="0"/>
              <a:t>Have a 5 point quiz at end</a:t>
            </a:r>
          </a:p>
          <a:p>
            <a:pPr lvl="1"/>
            <a:r>
              <a:rPr lang="en-US" sz="2000" dirty="0"/>
              <a:t>Feel free to use video clips and activities </a:t>
            </a:r>
          </a:p>
          <a:p>
            <a:pPr lvl="1"/>
            <a:r>
              <a:rPr lang="en-US" sz="2000" dirty="0"/>
              <a:t>Please keep 6 feet apart</a:t>
            </a:r>
          </a:p>
        </p:txBody>
      </p:sp>
    </p:spTree>
    <p:extLst>
      <p:ext uri="{BB962C8B-B14F-4D97-AF65-F5344CB8AC3E}">
        <p14:creationId xmlns:p14="http://schemas.microsoft.com/office/powerpoint/2010/main" val="106747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But what if the nurses can’t eliminate all attention when Mrs. Williams complains? What if there is a legitimate problem?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Their attention to complaints should be minimal.</a:t>
            </a:r>
          </a:p>
          <a:p>
            <a:r>
              <a:rPr lang="en-US" sz="2800" dirty="0"/>
              <a:t>Their attention to her positive talk should be enthusiastic and extended in duration.</a:t>
            </a:r>
          </a:p>
          <a:p>
            <a:endParaRPr lang="en-US" sz="28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710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DRA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Do you want to increase the rate of a desirable bx?</a:t>
            </a:r>
          </a:p>
          <a:p>
            <a:r>
              <a:rPr lang="en-US" sz="2400" dirty="0"/>
              <a:t>Is the bx already occurring at least occasionally?</a:t>
            </a:r>
          </a:p>
          <a:p>
            <a:r>
              <a:rPr lang="en-US" sz="2400" dirty="0"/>
              <a:t>Do you have access to a reinforcer that can be delivered after the desirable bx?</a:t>
            </a:r>
          </a:p>
          <a:p>
            <a:r>
              <a:rPr lang="en-US" sz="2400" dirty="0"/>
              <a:t>At first, use continuous reinforcement for the desirable  bx.  Over time, when bx is occurring consistently and undesirable bx is not occurring often, start reinforcing intermittently.</a:t>
            </a:r>
          </a:p>
          <a:p>
            <a:r>
              <a:rPr lang="en-US" sz="2400" dirty="0"/>
              <a:t>Encourage generalization by differential reinforcement of target bx in as many situations as possible, by as many different people as possible.</a:t>
            </a:r>
          </a:p>
          <a:p>
            <a:endParaRPr lang="en-US" sz="2400" dirty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86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Talk to a neighbor and discuss another situation where you could use DRA and discuss how you would do this.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bx would you reinforce?</a:t>
            </a:r>
          </a:p>
          <a:p>
            <a:r>
              <a:rPr lang="en-US" sz="2800" dirty="0"/>
              <a:t>What would the reinforcement be?</a:t>
            </a:r>
          </a:p>
          <a:p>
            <a:r>
              <a:rPr lang="en-US" sz="2800" dirty="0"/>
              <a:t>What bx would you extinguish?</a:t>
            </a:r>
          </a:p>
          <a:p>
            <a:r>
              <a:rPr lang="en-US" sz="2800" dirty="0"/>
              <a:t>How would you encourage generalization?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210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Sometimes, children engage in bxs that allow them to escape from an unpleasant task.  How would you handle this? (304)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Provide a reinforcer for desired bx.</a:t>
            </a:r>
          </a:p>
          <a:p>
            <a:r>
              <a:rPr lang="en-US" sz="2800" dirty="0"/>
              <a:t>Maybe lower criteria for reinforcement at first.</a:t>
            </a:r>
          </a:p>
          <a:p>
            <a:r>
              <a:rPr lang="en-US" sz="2800" dirty="0"/>
              <a:t>Do not allow child to escape unpleasant task.</a:t>
            </a:r>
          </a:p>
          <a:p>
            <a:r>
              <a:rPr lang="en-US" sz="2800" dirty="0"/>
              <a:t>Then switch to intermittent reinforcement and program for generalization.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104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are some variations of DRA?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DRI.  I = incompatible bx</a:t>
            </a:r>
          </a:p>
          <a:p>
            <a:pPr lvl="1"/>
            <a:r>
              <a:rPr lang="en-US" sz="2400" dirty="0"/>
              <a:t>A bx that is physically incompatible with problem bx</a:t>
            </a:r>
          </a:p>
          <a:p>
            <a:r>
              <a:rPr lang="en-US" sz="2800" dirty="0"/>
              <a:t>DRC.  C = communication</a:t>
            </a:r>
          </a:p>
          <a:p>
            <a:pPr lvl="1"/>
            <a:r>
              <a:rPr lang="en-US" sz="2400" dirty="0"/>
              <a:t>Individual could ask for attention, could ask for a break from the task, could ask for help with the task.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6360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Differential Reinforcement of Other bx</a:t>
            </a:r>
            <a:br>
              <a:rPr lang="en-US" sz="3200" dirty="0"/>
            </a:br>
            <a:r>
              <a:rPr lang="en-US" sz="3200" dirty="0"/>
              <a:t>DRO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reinforcer is contingent on the absence of the problem bx.  The reinforcer is delivered after an interval of time in which the problem bx does not occur.  </a:t>
            </a:r>
          </a:p>
          <a:p>
            <a:r>
              <a:rPr lang="en-US" sz="2800" dirty="0"/>
              <a:t>Example of thumb sucking at naptime p. 309</a:t>
            </a:r>
          </a:p>
          <a:p>
            <a:r>
              <a:rPr lang="en-US" sz="2800" dirty="0"/>
              <a:t>Another way to think of this is Differential Reinforcement of Zero rate of bx</a:t>
            </a:r>
          </a:p>
          <a:p>
            <a:r>
              <a:rPr lang="en-US" sz="2800" dirty="0"/>
              <a:t>As the frequency of the problem bx decreases, the DRO intervals can be lengthened gradually.</a:t>
            </a:r>
            <a:endParaRPr lang="en-US" sz="2400" dirty="0"/>
          </a:p>
          <a:p>
            <a:pPr lvl="1"/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3118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ffectLst/>
              </a:rPr>
              <a:t>Discuss a situation when you might use DRO and how you would implement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is the problem bx?</a:t>
            </a:r>
          </a:p>
          <a:p>
            <a:r>
              <a:rPr lang="en-US" sz="2800" dirty="0"/>
              <a:t>What is the reinforcement for that bx?</a:t>
            </a:r>
          </a:p>
          <a:p>
            <a:r>
              <a:rPr lang="en-US" sz="2800" dirty="0"/>
              <a:t>What reinforcer will you use for DRO?</a:t>
            </a:r>
          </a:p>
          <a:p>
            <a:r>
              <a:rPr lang="en-US" sz="2800" dirty="0"/>
              <a:t>What is the initial DRO time interval?</a:t>
            </a:r>
          </a:p>
          <a:p>
            <a:r>
              <a:rPr lang="en-US" sz="2800" dirty="0"/>
              <a:t>Can you eliminate the reinforcer for the problem bx so he/she is only reinforced after periods without that bx?</a:t>
            </a: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7067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Differential Reinforcement for Low Rates of Responding (DRL)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A reinforcer is delivered contingent on a lower rate of responding during a period of time.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This procedure would be used when you still want the bx to occur occasionally (or you can tolerate that)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Example of child who raises his hand multiple times an hour p. 317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Example of slowing down eating p. 321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2 Ways to program DRL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Reinforcement is delivered if fewer than a specified number of responses occur in a period of time.  This is called full-session DRL. (can only raise hand 3 times per class period)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In spaced-responding DRL, there must be a specified amount of time between responses for the reinforcer to be delivered. (can only raise hand once every 15 min)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What if bx occurs more than criterion? 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/>
              <a:t>The behavior is not reinforced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/>
              <a:t>The interval is re-set.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208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74FF363-6ADF-427C-A634-6B20637D85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Can you think of an example of when you might want to use DRL?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A44001F-D063-4636-891A-A3ABBEE151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This is appropriate if the goal is to decrease the rate of a bx but not to eliminate the bx completely.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What is the difference between DRO and DRL?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729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EDF1A-F34D-4102-9A3D-AE218273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First, we need to talk about Extinction (</a:t>
            </a:r>
            <a:r>
              <a:rPr lang="en-US" dirty="0" err="1"/>
              <a:t>ch.</a:t>
            </a:r>
            <a:r>
              <a:rPr lang="en-US" dirty="0"/>
              <a:t> 5)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9D534-5078-41FE-BF92-8858639AB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Extinction –</a:t>
            </a:r>
          </a:p>
          <a:p>
            <a:pPr lvl="1"/>
            <a:r>
              <a:rPr lang="en-US" dirty="0"/>
              <a:t>A bx that has previously been reinforced no longer results in the reinforcing consequences.  Therefore, the bx stops occurring in the future. </a:t>
            </a:r>
          </a:p>
          <a:p>
            <a:pPr lvl="1"/>
            <a:r>
              <a:rPr lang="en-US" sz="2800" dirty="0"/>
              <a:t>Examples of Soda Machine and baby crying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10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A05D-C176-4F17-B6E6-2CD96E22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Reinforcement of High Rates of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EFCC2-D6DC-44C8-B1D9-CCC2C4252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DRH</a:t>
            </a:r>
          </a:p>
          <a:p>
            <a:r>
              <a:rPr lang="en-US" dirty="0"/>
              <a:t>This is used to increase a desired bx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153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3C311-9DAD-45C5-B740-1C5E33196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Extinction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B3C50-F7AE-457F-ABD6-992CF1434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Extinction burst</a:t>
            </a:r>
          </a:p>
          <a:p>
            <a:pPr lvl="1"/>
            <a:r>
              <a:rPr lang="en-US" sz="2400" dirty="0"/>
              <a:t>Increase in frequency, duration, or intensity of the unreinforced bx</a:t>
            </a:r>
          </a:p>
          <a:p>
            <a:r>
              <a:rPr lang="en-US" sz="2800" dirty="0"/>
              <a:t>Emotional bx</a:t>
            </a:r>
          </a:p>
          <a:p>
            <a:r>
              <a:rPr lang="en-US" sz="2800" dirty="0"/>
              <a:t>Spontaneous Recovery</a:t>
            </a:r>
          </a:p>
          <a:p>
            <a:pPr lvl="1"/>
            <a:r>
              <a:rPr lang="en-US" sz="2400" dirty="0"/>
              <a:t>Natural tendency for the bx to occur again in situations that are similar to those in which it occurred and was reinforced before extinction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78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2270D-7841-4B3D-95F0-4AD01ED4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Isn’t Extinction the Favorite Method to Stop Bx?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A3762-0967-4CE5-A169-E2C4CA0C5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Extinction burst</a:t>
            </a:r>
          </a:p>
          <a:p>
            <a:r>
              <a:rPr lang="en-US" dirty="0"/>
              <a:t>Even one reinforcement for the bx can start the whole process over again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Once a bx has stopped, it is said to be “extinguished”</a:t>
            </a:r>
          </a:p>
        </p:txBody>
      </p:sp>
    </p:spTree>
    <p:extLst>
      <p:ext uri="{BB962C8B-B14F-4D97-AF65-F5344CB8AC3E}">
        <p14:creationId xmlns:p14="http://schemas.microsoft.com/office/powerpoint/2010/main" val="211329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Differential Reinforcement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Chapter 15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6673B-3147-4E46-83C6-50F94D7E7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Reinforcement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779FA-B3AE-47C8-A4E1-2EDBBAFD8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are procedures that involve applying both reinforcement and extinction to increase a desirable target bx or decrease undesirable bxs.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07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8C2B9-6AEA-4171-93F8-4DF72A3EB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Types of Differential Reinforcement Procedures: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F6D54-0F75-4113-BC00-FCC42C0CA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Differential Reinforcement of Alternative Behavior (DRA)</a:t>
            </a:r>
          </a:p>
          <a:p>
            <a:r>
              <a:rPr lang="en-US" dirty="0"/>
              <a:t>Differential Reinforcement of Other Behavior (DRO)</a:t>
            </a:r>
          </a:p>
          <a:p>
            <a:r>
              <a:rPr lang="en-US" dirty="0"/>
              <a:t>Differential Reinforcement of Low Rates of Behavior (DRL)</a:t>
            </a:r>
          </a:p>
          <a:p>
            <a:r>
              <a:rPr lang="en-US" dirty="0"/>
              <a:t>Differential Reinforcement of High Rates of Behavior (DRH)</a:t>
            </a:r>
          </a:p>
        </p:txBody>
      </p:sp>
    </p:spTree>
    <p:extLst>
      <p:ext uri="{BB962C8B-B14F-4D97-AF65-F5344CB8AC3E}">
        <p14:creationId xmlns:p14="http://schemas.microsoft.com/office/powerpoint/2010/main" val="320392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637D42B1-4443-4FCA-B857-86AFD633C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Differential Reinforcement of Alternative Bx (DRA)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A564E76-A830-4E87-80CD-AA4D90354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Desirable bx is reinforced; undesirable bx is extinguished.</a:t>
            </a:r>
          </a:p>
          <a:p>
            <a:pPr eaLnBrk="1" hangingPunct="1">
              <a:defRPr/>
            </a:pPr>
            <a:r>
              <a:rPr lang="en-US" dirty="0"/>
              <a:t>Example of Mrs. Williams who constantly complained to staff of nursing home.</a:t>
            </a:r>
          </a:p>
          <a:p>
            <a:pPr eaLnBrk="1" hangingPunct="1">
              <a:defRPr/>
            </a:pPr>
            <a:r>
              <a:rPr lang="en-US" dirty="0"/>
              <a:t>Mrs. Williams was complaining b/c that bx had been unintentionally reinforced by the staff.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change Mrs. Williams bx: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Whenever the staff saw Mrs. Williams, they would say something positive to her immediately.</a:t>
            </a:r>
          </a:p>
          <a:p>
            <a:r>
              <a:rPr lang="en-US" sz="2400" dirty="0"/>
              <a:t>Whenever Mrs. Williams said something positive, the staff would smile at her and listen to her (stop what they were doing).</a:t>
            </a:r>
          </a:p>
          <a:p>
            <a:r>
              <a:rPr lang="en-US" sz="2400" dirty="0"/>
              <a:t>Whenever Mrs. Williams started to complain, the nurse would become too busy to listen or leave the room.</a:t>
            </a:r>
          </a:p>
          <a:p>
            <a:r>
              <a:rPr lang="en-US" sz="2400" dirty="0"/>
              <a:t>All the nurses had to consistently apply this program.</a:t>
            </a:r>
          </a:p>
          <a:p>
            <a:r>
              <a:rPr lang="en-US" sz="2400" dirty="0"/>
              <a:t>The undesirable bx was decreased through extinction.  This would make desirable bx more likely, and that could be reinforced.</a:t>
            </a:r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1597"/>
      </p:ext>
    </p:extLst>
  </p:cSld>
  <p:clrMapOvr>
    <a:masterClrMapping/>
  </p:clrMapOvr>
</p:sld>
</file>

<file path=ppt/theme/theme1.xml><?xml version="1.0" encoding="utf-8"?>
<a:theme xmlns:a="http://schemas.openxmlformats.org/drawingml/2006/main" name="Textured">
  <a:themeElements>
    <a:clrScheme name="Textured 4">
      <a:dk1>
        <a:srgbClr val="004E4C"/>
      </a:dk1>
      <a:lt1>
        <a:srgbClr val="FFFFFF"/>
      </a:lt1>
      <a:dk2>
        <a:srgbClr val="006666"/>
      </a:dk2>
      <a:lt2>
        <a:srgbClr val="FFFFCC"/>
      </a:lt2>
      <a:accent1>
        <a:srgbClr val="FFCC00"/>
      </a:accent1>
      <a:accent2>
        <a:srgbClr val="00B0AC"/>
      </a:accent2>
      <a:accent3>
        <a:srgbClr val="AAB8B8"/>
      </a:accent3>
      <a:accent4>
        <a:srgbClr val="DADADA"/>
      </a:accent4>
      <a:accent5>
        <a:srgbClr val="FFE2AA"/>
      </a:accent5>
      <a:accent6>
        <a:srgbClr val="009F9B"/>
      </a:accent6>
      <a:hlink>
        <a:srgbClr val="BA7C3E"/>
      </a:hlink>
      <a:folHlink>
        <a:srgbClr val="724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7504</TotalTime>
  <Words>1089</Words>
  <Application>Microsoft Office PowerPoint</Application>
  <PresentationFormat>On-screen Show (4:3)</PresentationFormat>
  <Paragraphs>99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Tahoma</vt:lpstr>
      <vt:lpstr>Wingdings</vt:lpstr>
      <vt:lpstr>Textured</vt:lpstr>
      <vt:lpstr>Get in Presentation Groups</vt:lpstr>
      <vt:lpstr>First, we need to talk about Extinction (ch. 5) </vt:lpstr>
      <vt:lpstr>Characteristics of Extinction</vt:lpstr>
      <vt:lpstr>Why Isn’t Extinction the Favorite Method to Stop Bx?</vt:lpstr>
      <vt:lpstr>Differential Reinforcement</vt:lpstr>
      <vt:lpstr>Differential Reinforcement</vt:lpstr>
      <vt:lpstr>4 Types of Differential Reinforcement Procedures:</vt:lpstr>
      <vt:lpstr>Differential Reinforcement of Alternative Bx (DRA)</vt:lpstr>
      <vt:lpstr>How to change Mrs. Williams bx:</vt:lpstr>
      <vt:lpstr>But what if the nurses can’t eliminate all attention when Mrs. Williams complains? What if there is a legitimate problem?</vt:lpstr>
      <vt:lpstr>When to use DRA</vt:lpstr>
      <vt:lpstr>Talk to a neighbor and discuss another situation where you could use DRA and discuss how you would do this.</vt:lpstr>
      <vt:lpstr>Sometimes, children engage in bxs that allow them to escape from an unpleasant task.  How would you handle this? (304)</vt:lpstr>
      <vt:lpstr>What are some variations of DRA?</vt:lpstr>
      <vt:lpstr>Differential Reinforcement of Other bx DRO</vt:lpstr>
      <vt:lpstr>Discuss a situation when you might use DRO and how you would implement it?</vt:lpstr>
      <vt:lpstr>Differential Reinforcement for Low Rates of Responding (DRL)</vt:lpstr>
      <vt:lpstr>2 Ways to program DRL</vt:lpstr>
      <vt:lpstr>Can you think of an example of when you might want to use DRL?</vt:lpstr>
      <vt:lpstr>Differential Reinforcement of High Rates of Behavior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Positive Reinforcement</dc:title>
  <dc:creator>06DX022</dc:creator>
  <cp:lastModifiedBy>Lynne Trench</cp:lastModifiedBy>
  <cp:revision>295</cp:revision>
  <dcterms:created xsi:type="dcterms:W3CDTF">2006-09-12T04:45:00Z</dcterms:created>
  <dcterms:modified xsi:type="dcterms:W3CDTF">2021-01-18T16:52:04Z</dcterms:modified>
</cp:coreProperties>
</file>