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66" r:id="rId2"/>
    <p:sldId id="259" r:id="rId3"/>
    <p:sldId id="269" r:id="rId4"/>
    <p:sldId id="273" r:id="rId5"/>
    <p:sldId id="276" r:id="rId6"/>
    <p:sldId id="302" r:id="rId7"/>
    <p:sldId id="285" r:id="rId8"/>
    <p:sldId id="279" r:id="rId9"/>
    <p:sldId id="299" r:id="rId10"/>
    <p:sldId id="295" r:id="rId11"/>
    <p:sldId id="287" r:id="rId12"/>
    <p:sldId id="298" r:id="rId13"/>
    <p:sldId id="304" r:id="rId14"/>
    <p:sldId id="307" r:id="rId15"/>
    <p:sldId id="306" r:id="rId16"/>
    <p:sldId id="311" r:id="rId17"/>
    <p:sldId id="296" r:id="rId18"/>
    <p:sldId id="303" r:id="rId19"/>
    <p:sldId id="270" r:id="rId20"/>
    <p:sldId id="305" r:id="rId21"/>
    <p:sldId id="308" r:id="rId22"/>
    <p:sldId id="309" r:id="rId23"/>
    <p:sldId id="310" r:id="rId24"/>
    <p:sldId id="280" r:id="rId25"/>
    <p:sldId id="294" r:id="rId26"/>
    <p:sldId id="26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2A8F"/>
    <a:srgbClr val="57247C"/>
    <a:srgbClr val="48077C"/>
    <a:srgbClr val="B3A2C7"/>
    <a:srgbClr val="2251FF"/>
    <a:srgbClr val="420773"/>
    <a:srgbClr val="F07D27"/>
    <a:srgbClr val="9265DB"/>
    <a:srgbClr val="41677B"/>
    <a:srgbClr val="6CA7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468" autoAdjust="0"/>
    <p:restoredTop sz="91633" autoAdjust="0"/>
  </p:normalViewPr>
  <p:slideViewPr>
    <p:cSldViewPr snapToGrid="0">
      <p:cViewPr varScale="1">
        <p:scale>
          <a:sx n="125" d="100"/>
          <a:sy n="125" d="100"/>
        </p:scale>
        <p:origin x="168" y="744"/>
      </p:cViewPr>
      <p:guideLst>
        <p:guide orient="horz" pos="2160"/>
        <p:guide pos="3840"/>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C3D0E8-D9B7-D64F-9893-16C8BB9A1BC8}" type="datetimeFigureOut">
              <a:rPr lang="en-US" smtClean="0"/>
              <a:t>1/14/21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17DA97-CD86-EE48-A091-C0FAC975D5BD}" type="slidenum">
              <a:rPr lang="en-US" smtClean="0"/>
              <a:t>‹#›</a:t>
            </a:fld>
            <a:endParaRPr lang="en-US"/>
          </a:p>
        </p:txBody>
      </p:sp>
    </p:spTree>
    <p:extLst>
      <p:ext uri="{BB962C8B-B14F-4D97-AF65-F5344CB8AC3E}">
        <p14:creationId xmlns:p14="http://schemas.microsoft.com/office/powerpoint/2010/main" val="301058571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297476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40A8349-7310-4F4F-8F91-00C4F858475B}" type="datetimeFigureOut">
              <a:rPr lang="en-US" smtClean="0"/>
              <a:t>1/14/21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6100C73D-EEE2-4A4E-A8D3-DE0E4E35982D}" type="slidenum">
              <a:rPr lang="en-US" smtClean="0"/>
              <a:t>‹#›</a:t>
            </a:fld>
            <a:endParaRPr lang="en-US"/>
          </a:p>
        </p:txBody>
      </p:sp>
    </p:spTree>
    <p:extLst>
      <p:ext uri="{BB962C8B-B14F-4D97-AF65-F5344CB8AC3E}">
        <p14:creationId xmlns:p14="http://schemas.microsoft.com/office/powerpoint/2010/main" val="2419672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40A8349-7310-4F4F-8F91-00C4F858475B}" type="datetimeFigureOut">
              <a:rPr lang="en-US" smtClean="0"/>
              <a:t>1/14/21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6100C73D-EEE2-4A4E-A8D3-DE0E4E35982D}" type="slidenum">
              <a:rPr lang="en-US" smtClean="0"/>
              <a:t>‹#›</a:t>
            </a:fld>
            <a:endParaRPr lang="en-US"/>
          </a:p>
        </p:txBody>
      </p:sp>
    </p:spTree>
    <p:extLst>
      <p:ext uri="{BB962C8B-B14F-4D97-AF65-F5344CB8AC3E}">
        <p14:creationId xmlns:p14="http://schemas.microsoft.com/office/powerpoint/2010/main" val="3427377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3956" y="600819"/>
            <a:ext cx="10411968" cy="571500"/>
          </a:xfrm>
        </p:spPr>
        <p:txBody>
          <a:bodyPr/>
          <a:lstStyle>
            <a:lvl1pPr>
              <a:defRPr b="1"/>
            </a:lvl1pPr>
          </a:lstStyle>
          <a:p>
            <a:r>
              <a:rPr lang="en-US" dirty="0"/>
              <a:t>Click to edit Master title style</a:t>
            </a:r>
          </a:p>
        </p:txBody>
      </p:sp>
      <p:sp>
        <p:nvSpPr>
          <p:cNvPr id="3" name="Content Placeholder 2"/>
          <p:cNvSpPr>
            <a:spLocks noGrp="1"/>
          </p:cNvSpPr>
          <p:nvPr>
            <p:ph idx="1"/>
          </p:nvPr>
        </p:nvSpPr>
        <p:spPr>
          <a:xfrm>
            <a:off x="152399" y="1838324"/>
            <a:ext cx="11820525" cy="473025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5143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40A8349-7310-4F4F-8F91-00C4F858475B}" type="datetimeFigureOut">
              <a:rPr lang="en-US" smtClean="0"/>
              <a:t>1/14/21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6100C73D-EEE2-4A4E-A8D3-DE0E4E35982D}" type="slidenum">
              <a:rPr lang="en-US" smtClean="0"/>
              <a:t>‹#›</a:t>
            </a:fld>
            <a:endParaRPr lang="en-US"/>
          </a:p>
        </p:txBody>
      </p:sp>
    </p:spTree>
    <p:extLst>
      <p:ext uri="{BB962C8B-B14F-4D97-AF65-F5344CB8AC3E}">
        <p14:creationId xmlns:p14="http://schemas.microsoft.com/office/powerpoint/2010/main" val="3990326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082" y="572303"/>
            <a:ext cx="10392918" cy="544468"/>
          </a:xfrm>
        </p:spPr>
        <p:txBody>
          <a:bodyPr/>
          <a:lstStyle>
            <a:lvl1pPr>
              <a:defRPr b="1"/>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4902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F40A8349-7310-4F4F-8F91-00C4F858475B}" type="datetimeFigureOut">
              <a:rPr lang="en-US" smtClean="0"/>
              <a:t>1/14/21</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6100C73D-EEE2-4A4E-A8D3-DE0E4E35982D}" type="slidenum">
              <a:rPr lang="en-US" smtClean="0"/>
              <a:t>‹#›</a:t>
            </a:fld>
            <a:endParaRPr lang="en-US"/>
          </a:p>
        </p:txBody>
      </p:sp>
    </p:spTree>
    <p:extLst>
      <p:ext uri="{BB962C8B-B14F-4D97-AF65-F5344CB8AC3E}">
        <p14:creationId xmlns:p14="http://schemas.microsoft.com/office/powerpoint/2010/main" val="1225401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39247" y="609298"/>
            <a:ext cx="10392918" cy="544468"/>
          </a:xfrm>
        </p:spPr>
        <p:txBody>
          <a:bodyPr/>
          <a:lstStyle/>
          <a:p>
            <a:r>
              <a:rPr lang="en-US" dirty="0"/>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F40A8349-7310-4F4F-8F91-00C4F858475B}" type="datetimeFigureOut">
              <a:rPr lang="en-US" smtClean="0"/>
              <a:t>1/14/21</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6100C73D-EEE2-4A4E-A8D3-DE0E4E35982D}" type="slidenum">
              <a:rPr lang="en-US" smtClean="0"/>
              <a:t>‹#›</a:t>
            </a:fld>
            <a:endParaRPr lang="en-US"/>
          </a:p>
        </p:txBody>
      </p:sp>
    </p:spTree>
    <p:extLst>
      <p:ext uri="{BB962C8B-B14F-4D97-AF65-F5344CB8AC3E}">
        <p14:creationId xmlns:p14="http://schemas.microsoft.com/office/powerpoint/2010/main" val="2230092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F40A8349-7310-4F4F-8F91-00C4F858475B}" type="datetimeFigureOut">
              <a:rPr lang="en-US" smtClean="0"/>
              <a:t>1/14/21</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6100C73D-EEE2-4A4E-A8D3-DE0E4E35982D}" type="slidenum">
              <a:rPr lang="en-US" smtClean="0"/>
              <a:t>‹#›</a:t>
            </a:fld>
            <a:endParaRPr lang="en-US"/>
          </a:p>
        </p:txBody>
      </p:sp>
    </p:spTree>
    <p:extLst>
      <p:ext uri="{BB962C8B-B14F-4D97-AF65-F5344CB8AC3E}">
        <p14:creationId xmlns:p14="http://schemas.microsoft.com/office/powerpoint/2010/main" val="1628806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40A8349-7310-4F4F-8F91-00C4F858475B}" type="datetimeFigureOut">
              <a:rPr lang="en-US" smtClean="0"/>
              <a:t>1/14/21</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6100C73D-EEE2-4A4E-A8D3-DE0E4E35982D}" type="slidenum">
              <a:rPr lang="en-US" smtClean="0"/>
              <a:t>‹#›</a:t>
            </a:fld>
            <a:endParaRPr lang="en-US"/>
          </a:p>
        </p:txBody>
      </p:sp>
    </p:spTree>
    <p:extLst>
      <p:ext uri="{BB962C8B-B14F-4D97-AF65-F5344CB8AC3E}">
        <p14:creationId xmlns:p14="http://schemas.microsoft.com/office/powerpoint/2010/main" val="4042415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40A8349-7310-4F4F-8F91-00C4F858475B}" type="datetimeFigureOut">
              <a:rPr lang="en-US" smtClean="0"/>
              <a:t>1/14/21</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6100C73D-EEE2-4A4E-A8D3-DE0E4E35982D}" type="slidenum">
              <a:rPr lang="en-US" smtClean="0"/>
              <a:t>‹#›</a:t>
            </a:fld>
            <a:endParaRPr lang="en-US"/>
          </a:p>
        </p:txBody>
      </p:sp>
    </p:spTree>
    <p:extLst>
      <p:ext uri="{BB962C8B-B14F-4D97-AF65-F5344CB8AC3E}">
        <p14:creationId xmlns:p14="http://schemas.microsoft.com/office/powerpoint/2010/main" val="1080438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60066"/>
        </a:solidFill>
        <a:effectLst/>
      </p:bgPr>
    </p:bg>
    <p:spTree>
      <p:nvGrpSpPr>
        <p:cNvPr id="1" name=""/>
        <p:cNvGrpSpPr/>
        <p:nvPr/>
      </p:nvGrpSpPr>
      <p:grpSpPr>
        <a:xfrm>
          <a:off x="0" y="0"/>
          <a:ext cx="0" cy="0"/>
          <a:chOff x="0" y="0"/>
          <a:chExt cx="0" cy="0"/>
        </a:xfrm>
      </p:grpSpPr>
      <p:sp>
        <p:nvSpPr>
          <p:cNvPr id="7" name="Rectangle 6"/>
          <p:cNvSpPr/>
          <p:nvPr userDrawn="1"/>
        </p:nvSpPr>
        <p:spPr>
          <a:xfrm>
            <a:off x="0" y="495566"/>
            <a:ext cx="12192000" cy="608303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61926" y="653362"/>
            <a:ext cx="10392918" cy="544468"/>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61926" y="1900093"/>
            <a:ext cx="11801474" cy="459401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40396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image" Target="../media/image35.tiff"/><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1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tiff"/><Relationship Id="rId1" Type="http://schemas.openxmlformats.org/officeDocument/2006/relationships/slideLayout" Target="../slideLayouts/slideLayout2.xml"/><Relationship Id="rId4" Type="http://schemas.openxmlformats.org/officeDocument/2006/relationships/image" Target="../media/image44.tiff"/></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tiff"/><Relationship Id="rId1" Type="http://schemas.openxmlformats.org/officeDocument/2006/relationships/slideLayout" Target="../slideLayouts/slideLayout2.xml"/><Relationship Id="rId5" Type="http://schemas.openxmlformats.org/officeDocument/2006/relationships/image" Target="../media/image48.tiff"/><Relationship Id="rId4" Type="http://schemas.openxmlformats.org/officeDocument/2006/relationships/image" Target="../media/image47.jpeg"/></Relationships>
</file>

<file path=ppt/slides/_rels/slide16.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image" Target="../media/image49.tiff"/><Relationship Id="rId1" Type="http://schemas.openxmlformats.org/officeDocument/2006/relationships/slideLayout" Target="../slideLayouts/slideLayout2.xml"/><Relationship Id="rId5" Type="http://schemas.openxmlformats.org/officeDocument/2006/relationships/image" Target="../media/image52.tiff"/><Relationship Id="rId4" Type="http://schemas.openxmlformats.org/officeDocument/2006/relationships/image" Target="../media/image51.jpeg"/></Relationships>
</file>

<file path=ppt/slides/_rels/slide1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tiff"/><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1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60.tiff"/><Relationship Id="rId5" Type="http://schemas.openxmlformats.org/officeDocument/2006/relationships/image" Target="../media/image59.tiff"/><Relationship Id="rId4" Type="http://schemas.openxmlformats.org/officeDocument/2006/relationships/image" Target="../media/image58.tiff"/></Relationships>
</file>

<file path=ppt/slides/_rels/slide1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tiff"/><Relationship Id="rId4" Type="http://schemas.openxmlformats.org/officeDocument/2006/relationships/image" Target="../media/image3.tiff"/></Relationships>
</file>

<file path=ppt/slides/_rels/slide20.xml.rels><?xml version="1.0" encoding="UTF-8" standalone="yes"?>
<Relationships xmlns="http://schemas.openxmlformats.org/package/2006/relationships"><Relationship Id="rId2" Type="http://schemas.openxmlformats.org/officeDocument/2006/relationships/image" Target="../media/image62.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8.emf"/></Relationships>
</file>

<file path=ppt/slides/_rels/slide24.xml.rels><?xml version="1.0" encoding="UTF-8" standalone="yes"?>
<Relationships xmlns="http://schemas.openxmlformats.org/package/2006/relationships"><Relationship Id="rId8" Type="http://schemas.openxmlformats.org/officeDocument/2006/relationships/image" Target="../media/image75.emf"/><Relationship Id="rId3" Type="http://schemas.openxmlformats.org/officeDocument/2006/relationships/image" Target="../media/image70.jpeg"/><Relationship Id="rId7" Type="http://schemas.openxmlformats.org/officeDocument/2006/relationships/image" Target="../media/image74.emf"/><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png"/></Relationships>
</file>

<file path=ppt/slides/_rels/slide25.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12.gif"/><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64.png"/><Relationship Id="rId5" Type="http://schemas.openxmlformats.org/officeDocument/2006/relationships/image" Target="../media/image14.png"/><Relationship Id="rId10" Type="http://schemas.openxmlformats.org/officeDocument/2006/relationships/image" Target="../media/image78.emf"/><Relationship Id="rId4" Type="http://schemas.openxmlformats.org/officeDocument/2006/relationships/image" Target="../media/image13.png"/><Relationship Id="rId9" Type="http://schemas.openxmlformats.org/officeDocument/2006/relationships/image" Target="../media/image7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tiff"/><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tiff"/><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gif"/><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tiff"/><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 Id="rId4" Type="http://schemas.openxmlformats.org/officeDocument/2006/relationships/image" Target="../media/image3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57648" y="2568053"/>
            <a:ext cx="10907886" cy="1528104"/>
          </a:xfrm>
          <a:effectLst>
            <a:outerShdw blurRad="50800" dist="38100" dir="2700000" algn="tl" rotWithShape="0">
              <a:prstClr val="black">
                <a:alpha val="40000"/>
              </a:prstClr>
            </a:outerShdw>
          </a:effectLst>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a:ln w="11430"/>
                <a:solidFill>
                  <a:srgbClr val="660066"/>
                </a:solidFill>
                <a:effectLst>
                  <a:outerShdw blurRad="76200" dist="50800" dir="5400000" algn="tl" rotWithShape="0">
                    <a:srgbClr val="000000">
                      <a:alpha val="65000"/>
                    </a:srgbClr>
                  </a:outerShdw>
                </a:effectLst>
              </a:rPr>
              <a:t>National Security in the Indo-Pacific Theater</a:t>
            </a:r>
          </a:p>
        </p:txBody>
      </p:sp>
      <p:sp>
        <p:nvSpPr>
          <p:cNvPr id="5" name="Subtitle 4"/>
          <p:cNvSpPr>
            <a:spLocks noGrp="1"/>
          </p:cNvSpPr>
          <p:nvPr>
            <p:ph type="subTitle" idx="1"/>
          </p:nvPr>
        </p:nvSpPr>
        <p:spPr>
          <a:xfrm>
            <a:off x="1524000" y="4486558"/>
            <a:ext cx="9144000" cy="1655762"/>
          </a:xfrm>
          <a:effectLst>
            <a:glow rad="139700">
              <a:schemeClr val="accent5">
                <a:satMod val="175000"/>
                <a:alpha val="40000"/>
              </a:schemeClr>
            </a:glow>
            <a:outerShdw blurRad="50800" dist="38100" dir="2700000" algn="tl" rotWithShape="0">
              <a:prstClr val="black">
                <a:alpha val="40000"/>
              </a:prstClr>
            </a:outerShdw>
            <a:reflection blurRad="6350" stA="50000" endA="295" endPos="92000" dist="101600" dir="5400000" sy="-100000" algn="bl" rotWithShape="0"/>
          </a:effectLst>
          <a:scene3d>
            <a:camera prst="obliqueBottomLeft"/>
            <a:lightRig rig="threePt" dir="t"/>
          </a:scene3d>
          <a:sp3d>
            <a:bevelT/>
          </a:sp3d>
        </p:spPr>
        <p:txBody>
          <a:bodyPr/>
          <a:lstStyle/>
          <a:p>
            <a:r>
              <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Mr. James Reilly</a:t>
            </a:r>
          </a:p>
        </p:txBody>
      </p:sp>
    </p:spTree>
    <p:extLst>
      <p:ext uri="{BB962C8B-B14F-4D97-AF65-F5344CB8AC3E}">
        <p14:creationId xmlns:p14="http://schemas.microsoft.com/office/powerpoint/2010/main" val="33900610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AF66995-8743-C640-ABC7-FFC8A0775A21}"/>
              </a:ext>
            </a:extLst>
          </p:cNvPr>
          <p:cNvPicPr>
            <a:picLocks noChangeAspect="1"/>
          </p:cNvPicPr>
          <p:nvPr/>
        </p:nvPicPr>
        <p:blipFill>
          <a:blip r:embed="rId2">
            <a:alphaModFix amt="55000"/>
            <a:extLst>
              <a:ext uri="{BEBA8EAE-BF5A-486C-A8C5-ECC9F3942E4B}">
                <a14:imgProps xmlns:a14="http://schemas.microsoft.com/office/drawing/2010/main">
                  <a14:imgLayer r:embed="rId3">
                    <a14:imgEffect>
                      <a14:artisticBlur/>
                    </a14:imgEffect>
                  </a14:imgLayer>
                </a14:imgProps>
              </a:ext>
            </a:extLst>
          </a:blip>
          <a:stretch>
            <a:fillRect/>
          </a:stretch>
        </p:blipFill>
        <p:spPr>
          <a:xfrm>
            <a:off x="-27548" y="686923"/>
            <a:ext cx="12192000" cy="5484153"/>
          </a:xfrm>
          <a:prstGeom prst="rect">
            <a:avLst/>
          </a:prstGeom>
          <a:effectLst>
            <a:softEdge rad="317500"/>
          </a:effectLst>
        </p:spPr>
      </p:pic>
      <p:sp>
        <p:nvSpPr>
          <p:cNvPr id="3" name="Title 2"/>
          <p:cNvSpPr>
            <a:spLocks noGrp="1"/>
          </p:cNvSpPr>
          <p:nvPr>
            <p:ph type="title"/>
          </p:nvPr>
        </p:nvSpPr>
        <p:spPr>
          <a:xfrm>
            <a:off x="55318" y="545799"/>
            <a:ext cx="10392918" cy="544468"/>
          </a:xfrm>
        </p:spPr>
        <p:txBody>
          <a:bodyPr>
            <a:noAutofit/>
          </a:bodyPr>
          <a:lstStyle/>
          <a:p>
            <a:r>
              <a:rPr lang="en-US" sz="3600" dirty="0"/>
              <a:t>US and China Bi-Lateral Relationship</a:t>
            </a:r>
          </a:p>
        </p:txBody>
      </p:sp>
      <p:sp>
        <p:nvSpPr>
          <p:cNvPr id="4" name="Content Placeholder 3"/>
          <p:cNvSpPr>
            <a:spLocks noGrp="1"/>
          </p:cNvSpPr>
          <p:nvPr>
            <p:ph sz="half" idx="1"/>
          </p:nvPr>
        </p:nvSpPr>
        <p:spPr>
          <a:xfrm>
            <a:off x="6760341" y="2406222"/>
            <a:ext cx="5181600" cy="3151297"/>
          </a:xfrm>
        </p:spPr>
        <p:txBody>
          <a:bodyPr>
            <a:normAutofit fontScale="92500" lnSpcReduction="10000"/>
          </a:bodyPr>
          <a:lstStyle/>
          <a:p>
            <a:r>
              <a:rPr lang="en-US" sz="2600" b="1" dirty="0"/>
              <a:t>Implicit Understanding</a:t>
            </a:r>
          </a:p>
          <a:p>
            <a:pPr lvl="1"/>
            <a:r>
              <a:rPr lang="en-US" sz="1800" dirty="0"/>
              <a:t>Minimize near-term disputes around areas of conflict, such as trade, Taiwan, and human rights</a:t>
            </a:r>
          </a:p>
          <a:p>
            <a:pPr lvl="1"/>
            <a:r>
              <a:rPr lang="en-US" sz="1800" dirty="0"/>
              <a:t>Work to advance cooperation over the longer term</a:t>
            </a:r>
          </a:p>
          <a:p>
            <a:pPr lvl="1"/>
            <a:r>
              <a:rPr lang="en-US" sz="1800" dirty="0"/>
              <a:t>Operate within a paradigm of engagement</a:t>
            </a:r>
          </a:p>
          <a:p>
            <a:pPr lvl="2"/>
            <a:r>
              <a:rPr lang="en-US" sz="1600" dirty="0"/>
              <a:t>US help China develop the domestic norms and institutions</a:t>
            </a:r>
          </a:p>
          <a:p>
            <a:pPr lvl="2"/>
            <a:r>
              <a:rPr lang="en-US" sz="1600" dirty="0"/>
              <a:t>Enable China to be a positive contributor to the current international system</a:t>
            </a:r>
          </a:p>
          <a:p>
            <a:pPr lvl="1"/>
            <a:r>
              <a:rPr lang="en-US" sz="1800" dirty="0"/>
              <a:t>Manage enduring frictions and advance cooperation</a:t>
            </a:r>
          </a:p>
          <a:p>
            <a:pPr lvl="1"/>
            <a:endParaRPr lang="en-US" sz="1800" dirty="0"/>
          </a:p>
          <a:p>
            <a:endParaRPr lang="en-US" sz="2000" dirty="0"/>
          </a:p>
        </p:txBody>
      </p:sp>
      <p:sp>
        <p:nvSpPr>
          <p:cNvPr id="8" name="Content Placeholder 7">
            <a:extLst>
              <a:ext uri="{FF2B5EF4-FFF2-40B4-BE49-F238E27FC236}">
                <a16:creationId xmlns:a16="http://schemas.microsoft.com/office/drawing/2014/main" id="{538F2352-5B58-C64D-8FA3-9F453C8976F0}"/>
              </a:ext>
            </a:extLst>
          </p:cNvPr>
          <p:cNvSpPr>
            <a:spLocks noGrp="1"/>
          </p:cNvSpPr>
          <p:nvPr>
            <p:ph sz="half" idx="2"/>
          </p:nvPr>
        </p:nvSpPr>
        <p:spPr>
          <a:xfrm>
            <a:off x="336078" y="1580597"/>
            <a:ext cx="5181600" cy="4731604"/>
          </a:xfrm>
        </p:spPr>
        <p:txBody>
          <a:bodyPr>
            <a:normAutofit fontScale="92500" lnSpcReduction="10000"/>
          </a:bodyPr>
          <a:lstStyle/>
          <a:p>
            <a:r>
              <a:rPr lang="en-US" sz="2600" b="1" dirty="0"/>
              <a:t>Communiques</a:t>
            </a:r>
          </a:p>
          <a:p>
            <a:pPr lvl="1"/>
            <a:r>
              <a:rPr lang="en-US" sz="1700" dirty="0"/>
              <a:t>Shanghai, 1972 – US acknowledges there is but one China and that Taiwan is a part of China…</a:t>
            </a:r>
          </a:p>
          <a:p>
            <a:pPr lvl="1"/>
            <a:r>
              <a:rPr lang="en-US" sz="1700" dirty="0"/>
              <a:t>January 1, 1979 – Establishes diplomatic relations and neither should seek hegemony in the Asia-Pacific Region…</a:t>
            </a:r>
          </a:p>
          <a:p>
            <a:pPr lvl="1"/>
            <a:r>
              <a:rPr lang="en-US" sz="1700" dirty="0"/>
              <a:t>August 17, 1982 – US has no intention on infringing on Chinese sovereignty and territorial integrity or pursuing a policy of ‘Two Chinas’ or ‘One China, One Taiwan’….</a:t>
            </a:r>
          </a:p>
          <a:p>
            <a:r>
              <a:rPr lang="en-US" sz="2600" b="1" dirty="0"/>
              <a:t>Taiwan Relations Act</a:t>
            </a:r>
          </a:p>
          <a:p>
            <a:pPr lvl="1"/>
            <a:r>
              <a:rPr lang="en-US" sz="1600" dirty="0"/>
              <a:t>Diplomatic relations rests on PRC peaceful means with Taiwan</a:t>
            </a:r>
          </a:p>
          <a:p>
            <a:pPr lvl="1"/>
            <a:r>
              <a:rPr lang="en-US" sz="1600" dirty="0"/>
              <a:t>Any effort to use force against Taiwan is a threat to the security of the region</a:t>
            </a:r>
          </a:p>
          <a:p>
            <a:pPr lvl="1"/>
            <a:r>
              <a:rPr lang="en-US" sz="1600" dirty="0"/>
              <a:t>US will provide Taiwan with arms of a defensive character</a:t>
            </a:r>
          </a:p>
          <a:p>
            <a:pPr lvl="1"/>
            <a:r>
              <a:rPr lang="en-US" sz="1600" dirty="0"/>
              <a:t>Maintain the capacity of the US to resist any use of PRC force or coercion with Taiwan</a:t>
            </a:r>
          </a:p>
        </p:txBody>
      </p:sp>
      <p:sp>
        <p:nvSpPr>
          <p:cNvPr id="2" name="Right Brace 1">
            <a:extLst>
              <a:ext uri="{FF2B5EF4-FFF2-40B4-BE49-F238E27FC236}">
                <a16:creationId xmlns:a16="http://schemas.microsoft.com/office/drawing/2014/main" id="{562DD2E6-FE59-6041-98D0-771879CAE0B5}"/>
              </a:ext>
            </a:extLst>
          </p:cNvPr>
          <p:cNvSpPr/>
          <p:nvPr/>
        </p:nvSpPr>
        <p:spPr>
          <a:xfrm>
            <a:off x="5178000" y="1580597"/>
            <a:ext cx="1621972" cy="4439203"/>
          </a:xfrm>
          <a:prstGeom prst="rightBrace">
            <a:avLst>
              <a:gd name="adj1" fmla="val 8333"/>
              <a:gd name="adj2" fmla="val 49182"/>
            </a:avLst>
          </a:pr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840405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786" y="546633"/>
            <a:ext cx="10411968" cy="571500"/>
          </a:xfrm>
        </p:spPr>
        <p:txBody>
          <a:bodyPr>
            <a:noAutofit/>
          </a:bodyPr>
          <a:lstStyle/>
          <a:p>
            <a:r>
              <a:rPr lang="en-US" sz="3600" dirty="0"/>
              <a:t>China’s Strategic Perspective</a:t>
            </a:r>
          </a:p>
        </p:txBody>
      </p:sp>
      <p:sp>
        <p:nvSpPr>
          <p:cNvPr id="4" name="Content Placeholder 3"/>
          <p:cNvSpPr>
            <a:spLocks noGrp="1"/>
          </p:cNvSpPr>
          <p:nvPr>
            <p:ph idx="1"/>
          </p:nvPr>
        </p:nvSpPr>
        <p:spPr>
          <a:xfrm>
            <a:off x="152398" y="1269364"/>
            <a:ext cx="4638758" cy="4730255"/>
          </a:xfrm>
        </p:spPr>
        <p:txBody>
          <a:bodyPr>
            <a:normAutofit fontScale="92500" lnSpcReduction="10000"/>
          </a:bodyPr>
          <a:lstStyle/>
          <a:p>
            <a:r>
              <a:rPr lang="en-US" b="1" dirty="0"/>
              <a:t>Goal: Regional Hegemony; economic global influencer</a:t>
            </a:r>
          </a:p>
          <a:p>
            <a:r>
              <a:rPr lang="en-US" b="1" dirty="0"/>
              <a:t>Strategy</a:t>
            </a:r>
          </a:p>
          <a:p>
            <a:pPr lvl="1"/>
            <a:r>
              <a:rPr lang="en-US" dirty="0"/>
              <a:t>Use economic inducements and penalties, influence operations, implied military threats</a:t>
            </a:r>
          </a:p>
          <a:p>
            <a:pPr lvl="1"/>
            <a:r>
              <a:rPr lang="en-US" dirty="0"/>
              <a:t>Mount a rapid military modernization program</a:t>
            </a:r>
          </a:p>
          <a:p>
            <a:pPr lvl="1"/>
            <a:r>
              <a:rPr lang="en-US" dirty="0"/>
              <a:t>Militarize South China Sea</a:t>
            </a:r>
          </a:p>
          <a:p>
            <a:pPr lvl="1"/>
            <a:r>
              <a:rPr lang="en-US" dirty="0"/>
              <a:t>Crackdown internally on dissent</a:t>
            </a:r>
          </a:p>
          <a:p>
            <a:pPr lvl="1"/>
            <a:r>
              <a:rPr lang="en-US" dirty="0"/>
              <a:t>Major uptick in political interference</a:t>
            </a:r>
          </a:p>
          <a:p>
            <a:pPr lvl="1"/>
            <a:r>
              <a:rPr lang="en-US" dirty="0"/>
              <a:t>Tactical alliance with Russia</a:t>
            </a:r>
          </a:p>
          <a:p>
            <a:r>
              <a:rPr lang="en-US" b="1" dirty="0"/>
              <a:t>Belt and Road Initiative</a:t>
            </a:r>
          </a:p>
          <a:p>
            <a:endParaRPr lang="en-US" dirty="0"/>
          </a:p>
        </p:txBody>
      </p:sp>
      <p:sp>
        <p:nvSpPr>
          <p:cNvPr id="26" name="Rectangle 25"/>
          <p:cNvSpPr/>
          <p:nvPr/>
        </p:nvSpPr>
        <p:spPr>
          <a:xfrm>
            <a:off x="7058949" y="1980654"/>
            <a:ext cx="2194991" cy="544251"/>
          </a:xfrm>
          <a:prstGeom prst="rect">
            <a:avLst/>
          </a:prstGeom>
          <a:solidFill>
            <a:schemeClr val="bg1">
              <a:lumMod val="50000"/>
            </a:schemeClr>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Great Wall of Sand</a:t>
            </a:r>
          </a:p>
        </p:txBody>
      </p:sp>
      <p:sp>
        <p:nvSpPr>
          <p:cNvPr id="6" name="TextBox 5">
            <a:extLst>
              <a:ext uri="{FF2B5EF4-FFF2-40B4-BE49-F238E27FC236}">
                <a16:creationId xmlns:a16="http://schemas.microsoft.com/office/drawing/2014/main" id="{73957FAB-39B4-314F-97C8-5AA0E24A45E3}"/>
              </a:ext>
            </a:extLst>
          </p:cNvPr>
          <p:cNvSpPr txBox="1"/>
          <p:nvPr/>
        </p:nvSpPr>
        <p:spPr>
          <a:xfrm>
            <a:off x="3840123" y="5647796"/>
            <a:ext cx="7261347" cy="923330"/>
          </a:xfrm>
          <a:prstGeom prst="rect">
            <a:avLst/>
          </a:prstGeom>
          <a:noFill/>
        </p:spPr>
        <p:txBody>
          <a:bodyPr wrap="none" rtlCol="0">
            <a:spAutoFit/>
          </a:bodyPr>
          <a:lstStyle/>
          <a:p>
            <a:pPr algn="ctr"/>
            <a:r>
              <a:rPr lang="en-US" b="1" dirty="0">
                <a:solidFill>
                  <a:srgbClr val="2251FF"/>
                </a:solidFill>
              </a:rPr>
              <a:t>China sees control of the SCS as the US strategist saw control </a:t>
            </a:r>
          </a:p>
          <a:p>
            <a:pPr algn="ctr"/>
            <a:r>
              <a:rPr lang="en-US" b="1" dirty="0">
                <a:solidFill>
                  <a:srgbClr val="2251FF"/>
                </a:solidFill>
              </a:rPr>
              <a:t>of the Caribbean in the 19</a:t>
            </a:r>
            <a:r>
              <a:rPr lang="en-US" b="1" baseline="30000" dirty="0">
                <a:solidFill>
                  <a:srgbClr val="2251FF"/>
                </a:solidFill>
              </a:rPr>
              <a:t>th</a:t>
            </a:r>
            <a:r>
              <a:rPr lang="en-US" b="1" dirty="0">
                <a:solidFill>
                  <a:srgbClr val="2251FF"/>
                </a:solidFill>
              </a:rPr>
              <a:t>/early 20</a:t>
            </a:r>
            <a:r>
              <a:rPr lang="en-US" b="1" baseline="30000" dirty="0">
                <a:solidFill>
                  <a:srgbClr val="2251FF"/>
                </a:solidFill>
              </a:rPr>
              <a:t>th</a:t>
            </a:r>
            <a:r>
              <a:rPr lang="en-US" b="1" dirty="0">
                <a:solidFill>
                  <a:srgbClr val="2251FF"/>
                </a:solidFill>
              </a:rPr>
              <a:t> Century – Blue Water extension of</a:t>
            </a:r>
            <a:br>
              <a:rPr lang="en-US" b="1" dirty="0">
                <a:solidFill>
                  <a:srgbClr val="2251FF"/>
                </a:solidFill>
              </a:rPr>
            </a:br>
            <a:r>
              <a:rPr lang="en-US" b="1" dirty="0">
                <a:solidFill>
                  <a:srgbClr val="2251FF"/>
                </a:solidFill>
              </a:rPr>
              <a:t>the Land Mass…and Taiwan is emotional….</a:t>
            </a:r>
          </a:p>
        </p:txBody>
      </p:sp>
      <p:pic>
        <p:nvPicPr>
          <p:cNvPr id="8" name="Picture 7" descr="A picture containing holding, racket, black, man&#10;&#10;Description automatically generated">
            <a:extLst>
              <a:ext uri="{FF2B5EF4-FFF2-40B4-BE49-F238E27FC236}">
                <a16:creationId xmlns:a16="http://schemas.microsoft.com/office/drawing/2014/main" id="{3A1361B6-1BE7-BA4F-8983-9A2E1815877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01426" y="1943754"/>
            <a:ext cx="6500044" cy="3666431"/>
          </a:xfrm>
          <a:prstGeom prst="rect">
            <a:avLst/>
          </a:prstGeom>
          <a:scene3d>
            <a:camera prst="orthographicFront"/>
            <a:lightRig rig="threePt" dir="t"/>
          </a:scene3d>
          <a:sp3d>
            <a:bevelT/>
          </a:sp3d>
        </p:spPr>
      </p:pic>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61172" y="3752193"/>
            <a:ext cx="2130827" cy="1903539"/>
          </a:xfrm>
          <a:prstGeom prst="rect">
            <a:avLst/>
          </a:prstGeom>
          <a:effectLst>
            <a:glow rad="546100">
              <a:schemeClr val="accent1">
                <a:alpha val="40000"/>
              </a:schemeClr>
            </a:glow>
          </a:effectLst>
          <a:scene3d>
            <a:camera prst="orthographicFront"/>
            <a:lightRig rig="threePt" dir="t"/>
          </a:scene3d>
          <a:sp3d>
            <a:bevelT/>
          </a:sp3d>
        </p:spPr>
      </p:pic>
      <p:sp>
        <p:nvSpPr>
          <p:cNvPr id="27" name="Rectangle 26"/>
          <p:cNvSpPr/>
          <p:nvPr/>
        </p:nvSpPr>
        <p:spPr>
          <a:xfrm>
            <a:off x="10539518" y="5190007"/>
            <a:ext cx="1429093" cy="394718"/>
          </a:xfrm>
          <a:prstGeom prst="rect">
            <a:avLst/>
          </a:prstGeom>
          <a:solidFill>
            <a:schemeClr val="bg1">
              <a:lumMod val="50000"/>
            </a:schemeClr>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t>World Court Decision</a:t>
            </a:r>
          </a:p>
        </p:txBody>
      </p:sp>
      <p:pic>
        <p:nvPicPr>
          <p:cNvPr id="17" name="Picture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01803" y="625646"/>
            <a:ext cx="2889344" cy="2179325"/>
          </a:xfrm>
          <a:prstGeom prst="rect">
            <a:avLst/>
          </a:prstGeom>
          <a:effectLst>
            <a:glow rad="546100">
              <a:schemeClr val="accent1">
                <a:alpha val="40000"/>
              </a:schemeClr>
            </a:glow>
          </a:effectLst>
          <a:scene3d>
            <a:camera prst="orthographicFront"/>
            <a:lightRig rig="threePt" dir="t"/>
          </a:scene3d>
          <a:sp3d>
            <a:bevelT/>
          </a:sp3d>
        </p:spPr>
      </p:pic>
    </p:spTree>
    <p:extLst>
      <p:ext uri="{BB962C8B-B14F-4D97-AF65-F5344CB8AC3E}">
        <p14:creationId xmlns:p14="http://schemas.microsoft.com/office/powerpoint/2010/main" val="1499429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634" y="544499"/>
            <a:ext cx="10411968" cy="571500"/>
          </a:xfrm>
        </p:spPr>
        <p:txBody>
          <a:bodyPr>
            <a:noAutofit/>
          </a:bodyPr>
          <a:lstStyle/>
          <a:p>
            <a:r>
              <a:rPr lang="en-US" sz="3600" dirty="0"/>
              <a:t>Belt and Road Initiative</a:t>
            </a:r>
          </a:p>
        </p:txBody>
      </p:sp>
      <p:sp>
        <p:nvSpPr>
          <p:cNvPr id="4" name="Content Placeholder 3"/>
          <p:cNvSpPr>
            <a:spLocks noGrp="1"/>
          </p:cNvSpPr>
          <p:nvPr>
            <p:ph idx="1"/>
          </p:nvPr>
        </p:nvSpPr>
        <p:spPr>
          <a:xfrm>
            <a:off x="152398" y="1269364"/>
            <a:ext cx="4876801" cy="4730255"/>
          </a:xfrm>
        </p:spPr>
        <p:txBody>
          <a:bodyPr>
            <a:normAutofit fontScale="92500" lnSpcReduction="10000"/>
          </a:bodyPr>
          <a:lstStyle/>
          <a:p>
            <a:r>
              <a:rPr lang="en-US" dirty="0"/>
              <a:t>President Xi Jinping’s grand foreign policy design to increase China’s influence</a:t>
            </a:r>
          </a:p>
          <a:p>
            <a:r>
              <a:rPr lang="en-US" dirty="0"/>
              <a:t>Connect participating countries’ infrastructure</a:t>
            </a:r>
          </a:p>
          <a:p>
            <a:pPr lvl="1"/>
            <a:r>
              <a:rPr lang="en-US" dirty="0"/>
              <a:t>Encourage to open their markets to China and facilitate trade</a:t>
            </a:r>
          </a:p>
          <a:p>
            <a:pPr lvl="1"/>
            <a:r>
              <a:rPr lang="en-US" dirty="0"/>
              <a:t>Link their financial markets to China’s</a:t>
            </a:r>
          </a:p>
          <a:p>
            <a:pPr lvl="1"/>
            <a:r>
              <a:rPr lang="en-US" dirty="0"/>
              <a:t>Strengthen societal relations</a:t>
            </a:r>
          </a:p>
          <a:p>
            <a:pPr lvl="1"/>
            <a:r>
              <a:rPr lang="en-US" dirty="0"/>
              <a:t>Align their overall economic development policies with China</a:t>
            </a:r>
          </a:p>
          <a:p>
            <a:r>
              <a:rPr lang="en-US" dirty="0"/>
              <a:t>Increasing security component</a:t>
            </a:r>
          </a:p>
          <a:p>
            <a:endParaRPr lang="en-US" dirty="0"/>
          </a:p>
        </p:txBody>
      </p:sp>
      <p:pic>
        <p:nvPicPr>
          <p:cNvPr id="5" name="Picture 4">
            <a:extLst>
              <a:ext uri="{FF2B5EF4-FFF2-40B4-BE49-F238E27FC236}">
                <a16:creationId xmlns:a16="http://schemas.microsoft.com/office/drawing/2014/main" id="{9B61F320-9BAA-3F4D-A277-039EA5964FA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62550" y="2003208"/>
            <a:ext cx="3580526" cy="2532355"/>
          </a:xfrm>
          <a:prstGeom prst="rect">
            <a:avLst/>
          </a:prstGeom>
          <a:effectLst>
            <a:glow rad="317500">
              <a:schemeClr val="tx1">
                <a:alpha val="40000"/>
              </a:schemeClr>
            </a:glow>
          </a:effectLst>
          <a:scene3d>
            <a:camera prst="orthographicFront"/>
            <a:lightRig rig="threePt" dir="t"/>
          </a:scene3d>
          <a:sp3d>
            <a:bevelT/>
          </a:sp3d>
        </p:spPr>
      </p:pic>
      <p:pic>
        <p:nvPicPr>
          <p:cNvPr id="6" name="Picture 5">
            <a:extLst>
              <a:ext uri="{FF2B5EF4-FFF2-40B4-BE49-F238E27FC236}">
                <a16:creationId xmlns:a16="http://schemas.microsoft.com/office/drawing/2014/main" id="{E0F7BE33-BDC1-6E42-8BEC-E0E307D7BDD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98354" y="2950015"/>
            <a:ext cx="3225275" cy="2418957"/>
          </a:xfrm>
          <a:prstGeom prst="rect">
            <a:avLst/>
          </a:prstGeom>
          <a:effectLst>
            <a:glow rad="317500">
              <a:schemeClr val="tx1">
                <a:alpha val="40000"/>
              </a:schemeClr>
            </a:glow>
          </a:effectLst>
          <a:scene3d>
            <a:camera prst="orthographicFront"/>
            <a:lightRig rig="threePt" dir="t"/>
          </a:scene3d>
          <a:sp3d>
            <a:bevelT/>
          </a:sp3d>
        </p:spPr>
      </p:pic>
      <p:pic>
        <p:nvPicPr>
          <p:cNvPr id="7" name="Picture 6">
            <a:extLst>
              <a:ext uri="{FF2B5EF4-FFF2-40B4-BE49-F238E27FC236}">
                <a16:creationId xmlns:a16="http://schemas.microsoft.com/office/drawing/2014/main" id="{1FA13CFA-8CF8-D049-A87E-DD4B3E56357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89971" y="3749650"/>
            <a:ext cx="3150020" cy="1999671"/>
          </a:xfrm>
          <a:prstGeom prst="rect">
            <a:avLst/>
          </a:prstGeom>
          <a:effectLst>
            <a:glow rad="317500">
              <a:schemeClr val="tx1">
                <a:alpha val="40000"/>
              </a:schemeClr>
            </a:glow>
          </a:effectLst>
          <a:scene3d>
            <a:camera prst="orthographicFront"/>
            <a:lightRig rig="threePt" dir="t"/>
          </a:scene3d>
          <a:sp3d>
            <a:bevelT/>
          </a:sp3d>
        </p:spPr>
      </p:pic>
      <p:sp>
        <p:nvSpPr>
          <p:cNvPr id="2" name="TextBox 1">
            <a:extLst>
              <a:ext uri="{FF2B5EF4-FFF2-40B4-BE49-F238E27FC236}">
                <a16:creationId xmlns:a16="http://schemas.microsoft.com/office/drawing/2014/main" id="{7D427980-5A50-774B-A180-59A016F9541F}"/>
              </a:ext>
            </a:extLst>
          </p:cNvPr>
          <p:cNvSpPr txBox="1"/>
          <p:nvPr/>
        </p:nvSpPr>
        <p:spPr>
          <a:xfrm>
            <a:off x="4833816" y="5880100"/>
            <a:ext cx="7145098" cy="523220"/>
          </a:xfrm>
          <a:prstGeom prst="rect">
            <a:avLst/>
          </a:prstGeom>
          <a:noFill/>
        </p:spPr>
        <p:txBody>
          <a:bodyPr wrap="none" rtlCol="0">
            <a:spAutoFit/>
          </a:bodyPr>
          <a:lstStyle/>
          <a:p>
            <a:r>
              <a:rPr lang="en-US" sz="2800" b="1" dirty="0">
                <a:solidFill>
                  <a:srgbClr val="2251FF"/>
                </a:solidFill>
              </a:rPr>
              <a:t>Debt Trap Diplomacy?....Predatory Economics?</a:t>
            </a:r>
          </a:p>
        </p:txBody>
      </p:sp>
      <p:sp>
        <p:nvSpPr>
          <p:cNvPr id="8" name="TextBox 7">
            <a:extLst>
              <a:ext uri="{FF2B5EF4-FFF2-40B4-BE49-F238E27FC236}">
                <a16:creationId xmlns:a16="http://schemas.microsoft.com/office/drawing/2014/main" id="{3B25BEBD-8AD0-0347-AAC8-68946DAC46EE}"/>
              </a:ext>
            </a:extLst>
          </p:cNvPr>
          <p:cNvSpPr txBox="1"/>
          <p:nvPr/>
        </p:nvSpPr>
        <p:spPr>
          <a:xfrm>
            <a:off x="6762550" y="617898"/>
            <a:ext cx="5216364" cy="1477328"/>
          </a:xfrm>
          <a:prstGeom prst="rect">
            <a:avLst/>
          </a:prstGeom>
          <a:noFill/>
        </p:spPr>
        <p:txBody>
          <a:bodyPr wrap="none" rtlCol="0">
            <a:spAutoFit/>
          </a:bodyPr>
          <a:lstStyle/>
          <a:p>
            <a:pPr algn="ctr"/>
            <a:r>
              <a:rPr lang="en-US" b="1" dirty="0"/>
              <a:t>“The Single Concept first divides </a:t>
            </a:r>
          </a:p>
          <a:p>
            <a:pPr algn="ctr"/>
            <a:r>
              <a:rPr lang="en-US" b="1" dirty="0"/>
              <a:t>into two - land and sea - then in several - the </a:t>
            </a:r>
          </a:p>
          <a:p>
            <a:pPr algn="ctr"/>
            <a:r>
              <a:rPr lang="en-US" b="1" dirty="0"/>
              <a:t>corridors and countries - then in </a:t>
            </a:r>
          </a:p>
          <a:p>
            <a:pPr algn="ctr"/>
            <a:r>
              <a:rPr lang="en-US" b="1" dirty="0"/>
              <a:t>many - the specific projects and privileged locations”</a:t>
            </a:r>
          </a:p>
          <a:p>
            <a:pPr algn="r"/>
            <a:r>
              <a:rPr lang="en-US" b="1" dirty="0"/>
              <a:t>Taoist Logic </a:t>
            </a:r>
          </a:p>
        </p:txBody>
      </p:sp>
    </p:spTree>
    <p:extLst>
      <p:ext uri="{BB962C8B-B14F-4D97-AF65-F5344CB8AC3E}">
        <p14:creationId xmlns:p14="http://schemas.microsoft.com/office/powerpoint/2010/main" val="1774126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634" y="544499"/>
            <a:ext cx="10411968" cy="571500"/>
          </a:xfrm>
        </p:spPr>
        <p:txBody>
          <a:bodyPr>
            <a:noAutofit/>
          </a:bodyPr>
          <a:lstStyle/>
          <a:p>
            <a:r>
              <a:rPr lang="en-US" sz="3600" dirty="0"/>
              <a:t>Hong Kong</a:t>
            </a:r>
          </a:p>
        </p:txBody>
      </p:sp>
      <p:sp>
        <p:nvSpPr>
          <p:cNvPr id="4" name="Content Placeholder 3"/>
          <p:cNvSpPr>
            <a:spLocks noGrp="1"/>
          </p:cNvSpPr>
          <p:nvPr>
            <p:ph idx="1"/>
          </p:nvPr>
        </p:nvSpPr>
        <p:spPr>
          <a:xfrm>
            <a:off x="152398" y="1281732"/>
            <a:ext cx="6447121" cy="4730255"/>
          </a:xfrm>
        </p:spPr>
        <p:txBody>
          <a:bodyPr>
            <a:normAutofit fontScale="92500"/>
          </a:bodyPr>
          <a:lstStyle/>
          <a:p>
            <a:r>
              <a:rPr lang="en-US" dirty="0"/>
              <a:t>Global center of finance and commerce predicated on open society, rule of law, respect for fundamental rights and freedoms</a:t>
            </a:r>
          </a:p>
          <a:p>
            <a:r>
              <a:rPr lang="en-US" dirty="0"/>
              <a:t>US-Hong Kong Policy Act of 1992</a:t>
            </a:r>
          </a:p>
          <a:p>
            <a:pPr lvl="1"/>
            <a:r>
              <a:rPr lang="en-US" dirty="0"/>
              <a:t>Preserve Hong Kong autonomy</a:t>
            </a:r>
          </a:p>
          <a:p>
            <a:pPr lvl="1"/>
            <a:r>
              <a:rPr lang="en-US" dirty="0"/>
              <a:t>Cornerstone of our policy with Hong Kong</a:t>
            </a:r>
          </a:p>
          <a:p>
            <a:r>
              <a:rPr lang="en-US" dirty="0"/>
              <a:t>Sino-British Joint Declaration of 1997</a:t>
            </a:r>
          </a:p>
          <a:p>
            <a:pPr lvl="1"/>
            <a:r>
              <a:rPr lang="en-US" dirty="0"/>
              <a:t>Hong Kong would maintain a high degree of autonomy</a:t>
            </a:r>
          </a:p>
          <a:p>
            <a:pPr lvl="1"/>
            <a:r>
              <a:rPr lang="en-US" dirty="0"/>
              <a:t>Maintain its liberal traditions as reflected in the Hong Kong Basic Law</a:t>
            </a:r>
          </a:p>
          <a:p>
            <a:r>
              <a:rPr lang="en-US" dirty="0"/>
              <a:t> Beijing’s “One Country, Two Systems” </a:t>
            </a:r>
          </a:p>
          <a:p>
            <a:endParaRPr lang="en-US" dirty="0"/>
          </a:p>
        </p:txBody>
      </p:sp>
      <p:pic>
        <p:nvPicPr>
          <p:cNvPr id="2" name="Picture 1">
            <a:extLst>
              <a:ext uri="{FF2B5EF4-FFF2-40B4-BE49-F238E27FC236}">
                <a16:creationId xmlns:a16="http://schemas.microsoft.com/office/drawing/2014/main" id="{B96D9AB0-4646-1E45-B8EF-7673A0168A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58644" y="2574757"/>
            <a:ext cx="5237748" cy="3928311"/>
          </a:xfrm>
          <a:prstGeom prst="rect">
            <a:avLst/>
          </a:prstGeom>
          <a:scene3d>
            <a:camera prst="orthographicFront"/>
            <a:lightRig rig="threePt" dir="t"/>
          </a:scene3d>
          <a:sp3d>
            <a:bevelT/>
          </a:sp3d>
        </p:spPr>
      </p:pic>
      <p:pic>
        <p:nvPicPr>
          <p:cNvPr id="5" name="Picture 4">
            <a:extLst>
              <a:ext uri="{FF2B5EF4-FFF2-40B4-BE49-F238E27FC236}">
                <a16:creationId xmlns:a16="http://schemas.microsoft.com/office/drawing/2014/main" id="{BCB9B9A3-9ECA-6D49-A762-2AB7F10E19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99519" y="1281732"/>
            <a:ext cx="2299882" cy="1527659"/>
          </a:xfrm>
          <a:prstGeom prst="rect">
            <a:avLst/>
          </a:prstGeom>
          <a:scene3d>
            <a:camera prst="orthographicFront"/>
            <a:lightRig rig="threePt" dir="t"/>
          </a:scene3d>
          <a:sp3d>
            <a:bevelT/>
          </a:sp3d>
        </p:spPr>
      </p:pic>
      <p:pic>
        <p:nvPicPr>
          <p:cNvPr id="6" name="Picture 5">
            <a:extLst>
              <a:ext uri="{FF2B5EF4-FFF2-40B4-BE49-F238E27FC236}">
                <a16:creationId xmlns:a16="http://schemas.microsoft.com/office/drawing/2014/main" id="{F5B85FDE-FB11-5D4D-A471-4129E82917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52264" y="663515"/>
            <a:ext cx="2727963" cy="1527659"/>
          </a:xfrm>
          <a:prstGeom prst="rect">
            <a:avLst/>
          </a:prstGeom>
          <a:scene3d>
            <a:camera prst="orthographicFront"/>
            <a:lightRig rig="threePt" dir="t"/>
          </a:scene3d>
          <a:sp3d>
            <a:bevelT/>
          </a:sp3d>
        </p:spPr>
      </p:pic>
      <p:pic>
        <p:nvPicPr>
          <p:cNvPr id="7" name="Picture 6">
            <a:extLst>
              <a:ext uri="{FF2B5EF4-FFF2-40B4-BE49-F238E27FC236}">
                <a16:creationId xmlns:a16="http://schemas.microsoft.com/office/drawing/2014/main" id="{D2580DA1-9E9C-FD46-9474-3E56F32165B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27734" y="1991039"/>
            <a:ext cx="2247944" cy="1493160"/>
          </a:xfrm>
          <a:prstGeom prst="rect">
            <a:avLst/>
          </a:prstGeom>
          <a:scene3d>
            <a:camera prst="orthographicFront"/>
            <a:lightRig rig="threePt" dir="t"/>
          </a:scene3d>
          <a:sp3d>
            <a:bevelT/>
          </a:sp3d>
        </p:spPr>
      </p:pic>
    </p:spTree>
    <p:extLst>
      <p:ext uri="{BB962C8B-B14F-4D97-AF65-F5344CB8AC3E}">
        <p14:creationId xmlns:p14="http://schemas.microsoft.com/office/powerpoint/2010/main" val="26600495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634" y="544499"/>
            <a:ext cx="10411968" cy="571500"/>
          </a:xfrm>
        </p:spPr>
        <p:txBody>
          <a:bodyPr>
            <a:noAutofit/>
          </a:bodyPr>
          <a:lstStyle/>
          <a:p>
            <a:r>
              <a:rPr lang="en-US" sz="3600" dirty="0"/>
              <a:t>Taiwan</a:t>
            </a:r>
          </a:p>
        </p:txBody>
      </p:sp>
      <p:sp>
        <p:nvSpPr>
          <p:cNvPr id="4" name="Content Placeholder 3"/>
          <p:cNvSpPr>
            <a:spLocks noGrp="1"/>
          </p:cNvSpPr>
          <p:nvPr>
            <p:ph idx="1"/>
          </p:nvPr>
        </p:nvSpPr>
        <p:spPr>
          <a:xfrm>
            <a:off x="152398" y="1281732"/>
            <a:ext cx="7522566" cy="5179029"/>
          </a:xfrm>
        </p:spPr>
        <p:txBody>
          <a:bodyPr>
            <a:normAutofit lnSpcReduction="10000"/>
          </a:bodyPr>
          <a:lstStyle/>
          <a:p>
            <a:r>
              <a:rPr lang="en-US" dirty="0"/>
              <a:t>Democratically-governed island of 23 million people</a:t>
            </a:r>
          </a:p>
          <a:p>
            <a:r>
              <a:rPr lang="en-US" dirty="0"/>
              <a:t>2020 Elections</a:t>
            </a:r>
          </a:p>
          <a:p>
            <a:pPr lvl="1"/>
            <a:r>
              <a:rPr lang="en-US" dirty="0"/>
              <a:t>President Tsai Ing-wen re-elected with a landslide victory (China’s increasing encroachment)</a:t>
            </a:r>
          </a:p>
          <a:p>
            <a:pPr lvl="1"/>
            <a:r>
              <a:rPr lang="en-US" dirty="0"/>
              <a:t>China going after 14 nations that recognize Taiwan</a:t>
            </a:r>
          </a:p>
          <a:p>
            <a:r>
              <a:rPr lang="en-US" dirty="0"/>
              <a:t>Taiwan, China, and the US “One China” Policy</a:t>
            </a:r>
          </a:p>
          <a:p>
            <a:pPr marL="742950" lvl="1" indent="-285750"/>
            <a:r>
              <a:rPr lang="en-US" sz="2600" dirty="0"/>
              <a:t>China – reserves the right to use force or coercion</a:t>
            </a:r>
          </a:p>
          <a:p>
            <a:pPr marL="742950" lvl="1" indent="-285750"/>
            <a:r>
              <a:rPr lang="en-US" sz="2600" dirty="0"/>
              <a:t>US – Taiwan Travel Act 2018</a:t>
            </a:r>
          </a:p>
          <a:p>
            <a:pPr marL="1200150" lvl="2" indent="-285750"/>
            <a:r>
              <a:rPr lang="en-US" sz="1900" dirty="0"/>
              <a:t>High Level Official travel</a:t>
            </a:r>
          </a:p>
          <a:p>
            <a:pPr marL="742950" lvl="1" indent="-285750"/>
            <a:r>
              <a:rPr lang="en-US" sz="2600" dirty="0"/>
              <a:t>Continued Defense sales</a:t>
            </a:r>
          </a:p>
          <a:p>
            <a:pPr marL="742950" lvl="1" indent="-285750"/>
            <a:r>
              <a:rPr lang="en-US" sz="2600" dirty="0"/>
              <a:t>Taiwan – not accept “one country, two systems”</a:t>
            </a:r>
          </a:p>
          <a:p>
            <a:pPr marL="0" indent="0">
              <a:buNone/>
            </a:pPr>
            <a:endParaRPr lang="en-US" dirty="0"/>
          </a:p>
        </p:txBody>
      </p:sp>
      <p:pic>
        <p:nvPicPr>
          <p:cNvPr id="5" name="Picture 4">
            <a:extLst>
              <a:ext uri="{FF2B5EF4-FFF2-40B4-BE49-F238E27FC236}">
                <a16:creationId xmlns:a16="http://schemas.microsoft.com/office/drawing/2014/main" id="{C423549D-873E-CE47-B926-F3A76DC1502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61512" y="1868778"/>
            <a:ext cx="4169505" cy="4598368"/>
          </a:xfrm>
          <a:prstGeom prst="rect">
            <a:avLst/>
          </a:prstGeom>
          <a:scene3d>
            <a:camera prst="orthographicFront"/>
            <a:lightRig rig="threePt" dir="t"/>
          </a:scene3d>
          <a:sp3d>
            <a:bevelT/>
          </a:sp3d>
        </p:spPr>
      </p:pic>
      <p:pic>
        <p:nvPicPr>
          <p:cNvPr id="2" name="Picture 1">
            <a:extLst>
              <a:ext uri="{FF2B5EF4-FFF2-40B4-BE49-F238E27FC236}">
                <a16:creationId xmlns:a16="http://schemas.microsoft.com/office/drawing/2014/main" id="{9567C53F-4162-7649-B65B-2EE4CEDE24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33806" y="617661"/>
            <a:ext cx="2875591" cy="1915188"/>
          </a:xfrm>
          <a:prstGeom prst="rect">
            <a:avLst/>
          </a:prstGeom>
          <a:scene3d>
            <a:camera prst="perspectiveLeft"/>
            <a:lightRig rig="threePt" dir="t"/>
          </a:scene3d>
          <a:sp3d>
            <a:bevelT/>
          </a:sp3d>
        </p:spPr>
      </p:pic>
      <p:pic>
        <p:nvPicPr>
          <p:cNvPr id="6" name="Picture 5">
            <a:extLst>
              <a:ext uri="{FF2B5EF4-FFF2-40B4-BE49-F238E27FC236}">
                <a16:creationId xmlns:a16="http://schemas.microsoft.com/office/drawing/2014/main" id="{A27E6074-542D-5841-9BE0-EB2F6B0FD5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61512" y="5305061"/>
            <a:ext cx="1739900" cy="1155700"/>
          </a:xfrm>
          <a:prstGeom prst="rect">
            <a:avLst/>
          </a:prstGeom>
          <a:scene3d>
            <a:camera prst="orthographicFront"/>
            <a:lightRig rig="threePt" dir="t"/>
          </a:scene3d>
          <a:sp3d>
            <a:bevelT/>
          </a:sp3d>
        </p:spPr>
      </p:pic>
    </p:spTree>
    <p:extLst>
      <p:ext uri="{BB962C8B-B14F-4D97-AF65-F5344CB8AC3E}">
        <p14:creationId xmlns:p14="http://schemas.microsoft.com/office/powerpoint/2010/main" val="41479029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383" y="562087"/>
            <a:ext cx="10411968" cy="571500"/>
          </a:xfrm>
        </p:spPr>
        <p:txBody>
          <a:bodyPr>
            <a:normAutofit fontScale="90000"/>
          </a:bodyPr>
          <a:lstStyle/>
          <a:p>
            <a:r>
              <a:rPr lang="en-US" dirty="0"/>
              <a:t>South China Sea</a:t>
            </a:r>
          </a:p>
        </p:txBody>
      </p:sp>
      <p:sp>
        <p:nvSpPr>
          <p:cNvPr id="6" name="Content Placeholder 5"/>
          <p:cNvSpPr>
            <a:spLocks noGrp="1"/>
          </p:cNvSpPr>
          <p:nvPr>
            <p:ph idx="1"/>
          </p:nvPr>
        </p:nvSpPr>
        <p:spPr>
          <a:xfrm>
            <a:off x="152399" y="1237820"/>
            <a:ext cx="6447120" cy="5251000"/>
          </a:xfrm>
        </p:spPr>
        <p:txBody>
          <a:bodyPr>
            <a:normAutofit fontScale="92500"/>
          </a:bodyPr>
          <a:lstStyle/>
          <a:p>
            <a:r>
              <a:rPr lang="en-US" sz="2400" dirty="0"/>
              <a:t>Concern if China gets control (2035 – PRC Centennial</a:t>
            </a:r>
          </a:p>
          <a:p>
            <a:pPr lvl="1"/>
            <a:r>
              <a:rPr lang="en-US" sz="2000" dirty="0"/>
              <a:t>Determine the distribution of all resources within the nine-dash area</a:t>
            </a:r>
          </a:p>
          <a:p>
            <a:pPr lvl="1"/>
            <a:r>
              <a:rPr lang="en-US" sz="2000" dirty="0"/>
              <a:t>Secure shipping lanes, supply chains, and logistics hubs</a:t>
            </a:r>
          </a:p>
          <a:p>
            <a:pPr lvl="1"/>
            <a:r>
              <a:rPr lang="en-US" sz="2000" dirty="0"/>
              <a:t>Control regional communications and achieve information dominance</a:t>
            </a:r>
          </a:p>
          <a:p>
            <a:pPr lvl="1"/>
            <a:r>
              <a:rPr lang="en-US" sz="2000" dirty="0"/>
              <a:t>Become the rule-maker and legally transform international waters into internal seas</a:t>
            </a:r>
          </a:p>
          <a:p>
            <a:pPr lvl="1"/>
            <a:r>
              <a:rPr lang="en-US" sz="2000" dirty="0"/>
              <a:t>Hasten the U.S. military withdrawal from the region</a:t>
            </a:r>
          </a:p>
          <a:p>
            <a:r>
              <a:rPr lang="en-US" sz="2400" dirty="0"/>
              <a:t>China employing “Gray War” – actions short of conflict</a:t>
            </a:r>
          </a:p>
          <a:p>
            <a:pPr lvl="1"/>
            <a:r>
              <a:rPr lang="en-US" sz="2000" dirty="0"/>
              <a:t>Does not recognize World Court Ruling</a:t>
            </a:r>
          </a:p>
          <a:p>
            <a:pPr lvl="1"/>
            <a:r>
              <a:rPr lang="en-US" sz="2000" dirty="0"/>
              <a:t>Hard Policy – Fortified Islands</a:t>
            </a:r>
          </a:p>
          <a:p>
            <a:pPr lvl="1"/>
            <a:r>
              <a:rPr lang="en-US" sz="2000" dirty="0"/>
              <a:t>Maritime Militia</a:t>
            </a:r>
          </a:p>
          <a:p>
            <a:pPr lvl="1"/>
            <a:r>
              <a:rPr lang="en-US" sz="2000" dirty="0"/>
              <a:t>Air Defense Identification Zone</a:t>
            </a:r>
          </a:p>
          <a:p>
            <a:pPr lvl="1"/>
            <a:r>
              <a:rPr lang="en-US" sz="2000" dirty="0"/>
              <a:t>ASEAN Code of Conduct</a:t>
            </a:r>
          </a:p>
          <a:p>
            <a:pPr lvl="1"/>
            <a:endParaRPr lang="en-US" sz="2000" dirty="0"/>
          </a:p>
          <a:p>
            <a:pPr lvl="1"/>
            <a:endParaRPr lang="en-US" sz="2000" dirty="0"/>
          </a:p>
        </p:txBody>
      </p:sp>
      <p:pic>
        <p:nvPicPr>
          <p:cNvPr id="2" name="Picture 1">
            <a:extLst>
              <a:ext uri="{FF2B5EF4-FFF2-40B4-BE49-F238E27FC236}">
                <a16:creationId xmlns:a16="http://schemas.microsoft.com/office/drawing/2014/main" id="{470E8C93-ADFC-4F44-8957-BA9E7E73317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49158" y="562087"/>
            <a:ext cx="4990443" cy="4953014"/>
          </a:xfrm>
          <a:prstGeom prst="rect">
            <a:avLst/>
          </a:prstGeom>
          <a:scene3d>
            <a:camera prst="perspectiveLeft"/>
            <a:lightRig rig="threePt" dir="t"/>
          </a:scene3d>
          <a:sp3d>
            <a:bevelT/>
          </a:sp3d>
        </p:spPr>
      </p:pic>
      <p:pic>
        <p:nvPicPr>
          <p:cNvPr id="4" name="Picture 3">
            <a:extLst>
              <a:ext uri="{FF2B5EF4-FFF2-40B4-BE49-F238E27FC236}">
                <a16:creationId xmlns:a16="http://schemas.microsoft.com/office/drawing/2014/main" id="{3F951DAD-C6EF-A745-9A98-35A7767B5A6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685931" y="5081666"/>
            <a:ext cx="3003915" cy="1407154"/>
          </a:xfrm>
          <a:prstGeom prst="rect">
            <a:avLst/>
          </a:prstGeom>
          <a:scene3d>
            <a:camera prst="perspectiveLeft"/>
            <a:lightRig rig="threePt" dir="t"/>
          </a:scene3d>
          <a:sp3d>
            <a:bevelT/>
          </a:sp3d>
        </p:spPr>
      </p:pic>
      <p:pic>
        <p:nvPicPr>
          <p:cNvPr id="8" name="Picture 7">
            <a:extLst>
              <a:ext uri="{FF2B5EF4-FFF2-40B4-BE49-F238E27FC236}">
                <a16:creationId xmlns:a16="http://schemas.microsoft.com/office/drawing/2014/main" id="{F74CB74B-47BA-894A-8DFD-A5C86A7761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87899" y="1278094"/>
            <a:ext cx="2101009" cy="1573063"/>
          </a:xfrm>
          <a:prstGeom prst="rect">
            <a:avLst/>
          </a:prstGeom>
          <a:scene3d>
            <a:camera prst="perspectiveLeft"/>
            <a:lightRig rig="threePt" dir="t"/>
          </a:scene3d>
          <a:sp3d>
            <a:bevelT/>
          </a:sp3d>
        </p:spPr>
      </p:pic>
      <p:pic>
        <p:nvPicPr>
          <p:cNvPr id="9" name="Picture 8">
            <a:extLst>
              <a:ext uri="{FF2B5EF4-FFF2-40B4-BE49-F238E27FC236}">
                <a16:creationId xmlns:a16="http://schemas.microsoft.com/office/drawing/2014/main" id="{57D55B08-66EE-8049-B7BA-667BDD2B172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70707" y="4352613"/>
            <a:ext cx="2083798" cy="2083798"/>
          </a:xfrm>
          <a:prstGeom prst="rect">
            <a:avLst/>
          </a:prstGeom>
          <a:scene3d>
            <a:camera prst="perspectiveLeft"/>
            <a:lightRig rig="threePt" dir="t"/>
          </a:scene3d>
          <a:sp3d>
            <a:bevelT/>
          </a:sp3d>
        </p:spPr>
      </p:pic>
    </p:spTree>
    <p:extLst>
      <p:ext uri="{BB962C8B-B14F-4D97-AF65-F5344CB8AC3E}">
        <p14:creationId xmlns:p14="http://schemas.microsoft.com/office/powerpoint/2010/main" val="3287684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383" y="562087"/>
            <a:ext cx="10411968" cy="571500"/>
          </a:xfrm>
        </p:spPr>
        <p:txBody>
          <a:bodyPr>
            <a:normAutofit fontScale="90000"/>
          </a:bodyPr>
          <a:lstStyle/>
          <a:p>
            <a:r>
              <a:rPr lang="en-US" dirty="0"/>
              <a:t>Regional Reactions to China Strategy</a:t>
            </a:r>
          </a:p>
        </p:txBody>
      </p:sp>
      <p:sp>
        <p:nvSpPr>
          <p:cNvPr id="6" name="Content Placeholder 5"/>
          <p:cNvSpPr>
            <a:spLocks noGrp="1"/>
          </p:cNvSpPr>
          <p:nvPr>
            <p:ph idx="1"/>
          </p:nvPr>
        </p:nvSpPr>
        <p:spPr>
          <a:xfrm>
            <a:off x="152399" y="1237820"/>
            <a:ext cx="6447120" cy="5251000"/>
          </a:xfrm>
        </p:spPr>
        <p:txBody>
          <a:bodyPr>
            <a:normAutofit lnSpcReduction="10000"/>
          </a:bodyPr>
          <a:lstStyle/>
          <a:p>
            <a:r>
              <a:rPr lang="en-US" sz="2400" dirty="0"/>
              <a:t>South China Sea</a:t>
            </a:r>
          </a:p>
          <a:p>
            <a:pPr lvl="1"/>
            <a:r>
              <a:rPr lang="en-US" sz="2000" dirty="0"/>
              <a:t>China’s actions have caused much alarm</a:t>
            </a:r>
          </a:p>
          <a:p>
            <a:pPr lvl="1"/>
            <a:r>
              <a:rPr lang="en-US" sz="2000" dirty="0"/>
              <a:t>ASEAN operates on a consensus building decision making principle</a:t>
            </a:r>
          </a:p>
          <a:p>
            <a:pPr lvl="1"/>
            <a:r>
              <a:rPr lang="en-US" sz="2000" dirty="0"/>
              <a:t>China leans on individual ASEAN members</a:t>
            </a:r>
          </a:p>
          <a:p>
            <a:pPr lvl="1"/>
            <a:r>
              <a:rPr lang="en-US" sz="2000" dirty="0"/>
              <a:t>Code of Conduct for South China Sea</a:t>
            </a:r>
          </a:p>
          <a:p>
            <a:pPr lvl="2"/>
            <a:r>
              <a:rPr lang="en-US" sz="1800" dirty="0"/>
              <a:t>China proposal - Any military exercise in the region has to be agreed to by all members of ASEAN</a:t>
            </a:r>
          </a:p>
          <a:p>
            <a:r>
              <a:rPr lang="en-US" sz="2400" dirty="0"/>
              <a:t>Belt and Road Initiative</a:t>
            </a:r>
          </a:p>
          <a:p>
            <a:pPr lvl="1"/>
            <a:r>
              <a:rPr lang="en-US" sz="2000" dirty="0"/>
              <a:t>There is unease and pushback across the region concerning China’s economic influence</a:t>
            </a:r>
          </a:p>
          <a:p>
            <a:pPr lvl="1"/>
            <a:r>
              <a:rPr lang="en-US" sz="2000" dirty="0"/>
              <a:t>Cambodia – </a:t>
            </a:r>
            <a:r>
              <a:rPr lang="en-US" sz="2000" dirty="0" err="1"/>
              <a:t>capitulationist</a:t>
            </a:r>
            <a:endParaRPr lang="en-US" sz="2000" dirty="0"/>
          </a:p>
          <a:p>
            <a:pPr lvl="1"/>
            <a:r>
              <a:rPr lang="en-US" sz="2000" dirty="0"/>
              <a:t>Indonesia – outlier</a:t>
            </a:r>
          </a:p>
          <a:p>
            <a:pPr lvl="1"/>
            <a:r>
              <a:rPr lang="en-US" sz="2000" dirty="0"/>
              <a:t>Laos and Myanmar – chafers</a:t>
            </a:r>
          </a:p>
          <a:p>
            <a:pPr lvl="1"/>
            <a:r>
              <a:rPr lang="en-US" sz="2000" dirty="0"/>
              <a:t>Malaysia and Thailand – aligned </a:t>
            </a:r>
            <a:r>
              <a:rPr lang="en-US" sz="2000" dirty="0" err="1"/>
              <a:t>accomodationists</a:t>
            </a:r>
            <a:endParaRPr lang="en-US" sz="2000" dirty="0"/>
          </a:p>
          <a:p>
            <a:pPr lvl="1"/>
            <a:r>
              <a:rPr lang="en-US" sz="2000" dirty="0"/>
              <a:t>Brunei and Philippines – tilters</a:t>
            </a:r>
          </a:p>
          <a:p>
            <a:pPr lvl="1"/>
            <a:r>
              <a:rPr lang="en-US" sz="2000" dirty="0"/>
              <a:t>Singapore and Vietnam – balanced hedgers</a:t>
            </a:r>
          </a:p>
          <a:p>
            <a:pPr lvl="1"/>
            <a:endParaRPr lang="en-US" sz="2000" dirty="0"/>
          </a:p>
          <a:p>
            <a:pPr lvl="1"/>
            <a:endParaRPr lang="en-US" sz="2000" dirty="0"/>
          </a:p>
        </p:txBody>
      </p:sp>
      <p:pic>
        <p:nvPicPr>
          <p:cNvPr id="5" name="Picture 4">
            <a:extLst>
              <a:ext uri="{FF2B5EF4-FFF2-40B4-BE49-F238E27FC236}">
                <a16:creationId xmlns:a16="http://schemas.microsoft.com/office/drawing/2014/main" id="{4498EC65-C2FF-F847-B02A-9033E4A8D87A}"/>
              </a:ext>
            </a:extLst>
          </p:cNvPr>
          <p:cNvPicPr>
            <a:picLocks noChangeAspect="1"/>
          </p:cNvPicPr>
          <p:nvPr/>
        </p:nvPicPr>
        <p:blipFill>
          <a:blip r:embed="rId2"/>
          <a:stretch>
            <a:fillRect/>
          </a:stretch>
        </p:blipFill>
        <p:spPr>
          <a:xfrm>
            <a:off x="6823892" y="1237820"/>
            <a:ext cx="5115736" cy="1890598"/>
          </a:xfrm>
          <a:prstGeom prst="rect">
            <a:avLst/>
          </a:prstGeom>
          <a:scene3d>
            <a:camera prst="orthographicFront"/>
            <a:lightRig rig="threePt" dir="t"/>
          </a:scene3d>
          <a:sp3d>
            <a:bevelT/>
          </a:sp3d>
        </p:spPr>
      </p:pic>
      <p:pic>
        <p:nvPicPr>
          <p:cNvPr id="7" name="Picture 6">
            <a:extLst>
              <a:ext uri="{FF2B5EF4-FFF2-40B4-BE49-F238E27FC236}">
                <a16:creationId xmlns:a16="http://schemas.microsoft.com/office/drawing/2014/main" id="{04A9B0A1-E38C-3243-ACCE-8F514952B7C2}"/>
              </a:ext>
            </a:extLst>
          </p:cNvPr>
          <p:cNvPicPr>
            <a:picLocks noChangeAspect="1"/>
          </p:cNvPicPr>
          <p:nvPr/>
        </p:nvPicPr>
        <p:blipFill>
          <a:blip r:embed="rId3"/>
          <a:stretch>
            <a:fillRect/>
          </a:stretch>
        </p:blipFill>
        <p:spPr>
          <a:xfrm>
            <a:off x="6199320" y="4218836"/>
            <a:ext cx="2525074" cy="2077077"/>
          </a:xfrm>
          <a:prstGeom prst="rect">
            <a:avLst/>
          </a:prstGeom>
          <a:scene3d>
            <a:camera prst="orthographicFront"/>
            <a:lightRig rig="threePt" dir="t"/>
          </a:scene3d>
          <a:sp3d>
            <a:bevelT/>
          </a:sp3d>
        </p:spPr>
      </p:pic>
      <p:pic>
        <p:nvPicPr>
          <p:cNvPr id="10" name="Picture 9">
            <a:extLst>
              <a:ext uri="{FF2B5EF4-FFF2-40B4-BE49-F238E27FC236}">
                <a16:creationId xmlns:a16="http://schemas.microsoft.com/office/drawing/2014/main" id="{695255E4-9429-E848-80CB-46E6406C534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81318" y="2651878"/>
            <a:ext cx="2400442" cy="1554243"/>
          </a:xfrm>
          <a:prstGeom prst="rect">
            <a:avLst/>
          </a:prstGeom>
          <a:scene3d>
            <a:camera prst="orthographicFront"/>
            <a:lightRig rig="threePt" dir="t"/>
          </a:scene3d>
          <a:sp3d>
            <a:bevelT/>
          </a:sp3d>
        </p:spPr>
      </p:pic>
      <p:pic>
        <p:nvPicPr>
          <p:cNvPr id="11" name="Picture 10">
            <a:extLst>
              <a:ext uri="{FF2B5EF4-FFF2-40B4-BE49-F238E27FC236}">
                <a16:creationId xmlns:a16="http://schemas.microsoft.com/office/drawing/2014/main" id="{27213F8E-9B7A-584C-BA2E-B648ED3E2D9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16099" y="3738894"/>
            <a:ext cx="3423502" cy="2764684"/>
          </a:xfrm>
          <a:prstGeom prst="rect">
            <a:avLst/>
          </a:prstGeom>
          <a:scene3d>
            <a:camera prst="orthographicFront"/>
            <a:lightRig rig="threePt" dir="t"/>
          </a:scene3d>
          <a:sp3d>
            <a:bevelT/>
          </a:sp3d>
        </p:spPr>
      </p:pic>
    </p:spTree>
    <p:extLst>
      <p:ext uri="{BB962C8B-B14F-4D97-AF65-F5344CB8AC3E}">
        <p14:creationId xmlns:p14="http://schemas.microsoft.com/office/powerpoint/2010/main" val="1872879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940" y="547811"/>
            <a:ext cx="10411968" cy="571500"/>
          </a:xfrm>
        </p:spPr>
        <p:txBody>
          <a:bodyPr>
            <a:noAutofit/>
          </a:bodyPr>
          <a:lstStyle/>
          <a:p>
            <a:r>
              <a:rPr lang="en-US" sz="3600" dirty="0"/>
              <a:t>“Revisionist” Power</a:t>
            </a:r>
          </a:p>
        </p:txBody>
      </p:sp>
      <p:sp>
        <p:nvSpPr>
          <p:cNvPr id="5" name="Content Placeholder 4">
            <a:extLst>
              <a:ext uri="{FF2B5EF4-FFF2-40B4-BE49-F238E27FC236}">
                <a16:creationId xmlns:a16="http://schemas.microsoft.com/office/drawing/2014/main" id="{BE363C42-0EE8-9140-A003-07EB9CDE175B}"/>
              </a:ext>
            </a:extLst>
          </p:cNvPr>
          <p:cNvSpPr>
            <a:spLocks noGrp="1"/>
          </p:cNvSpPr>
          <p:nvPr>
            <p:ph idx="1"/>
          </p:nvPr>
        </p:nvSpPr>
        <p:spPr>
          <a:xfrm>
            <a:off x="164992" y="1235425"/>
            <a:ext cx="7129261" cy="5248414"/>
          </a:xfrm>
        </p:spPr>
        <p:txBody>
          <a:bodyPr>
            <a:normAutofit/>
          </a:bodyPr>
          <a:lstStyle/>
          <a:p>
            <a:r>
              <a:rPr lang="en-US" b="1" dirty="0"/>
              <a:t>US assessment of China as a revisionist power</a:t>
            </a:r>
          </a:p>
          <a:p>
            <a:pPr lvl="1"/>
            <a:r>
              <a:rPr lang="en-US" dirty="0"/>
              <a:t>Beijing is taking advantage of global rules and norms as an emerging economy to reap a trade surplus with others; </a:t>
            </a:r>
          </a:p>
          <a:p>
            <a:pPr lvl="1"/>
            <a:r>
              <a:rPr lang="en-US" dirty="0"/>
              <a:t>Its unilateral measures to develop infrastructure around the Indo-Pacific overlook others’ interests; </a:t>
            </a:r>
          </a:p>
          <a:p>
            <a:pPr lvl="1"/>
            <a:r>
              <a:rPr lang="en-US" dirty="0"/>
              <a:t>It is expanding its maritime military outreach across the Indian Ocean Region (IOR); </a:t>
            </a:r>
          </a:p>
          <a:p>
            <a:pPr lvl="1"/>
            <a:r>
              <a:rPr lang="en-US" dirty="0"/>
              <a:t>And it is altering the global financial order through the promotion of alternative institutions such as the Asian Infrastructure Investment Bank (AIIB) and the New Development Bank (NDB) to existing Bretton Woods institutions.</a:t>
            </a:r>
          </a:p>
        </p:txBody>
      </p:sp>
      <p:sp>
        <p:nvSpPr>
          <p:cNvPr id="6" name="TextBox 5">
            <a:extLst>
              <a:ext uri="{FF2B5EF4-FFF2-40B4-BE49-F238E27FC236}">
                <a16:creationId xmlns:a16="http://schemas.microsoft.com/office/drawing/2014/main" id="{9C6882BC-ECE0-614D-9CC9-7E4A26980EE8}"/>
              </a:ext>
            </a:extLst>
          </p:cNvPr>
          <p:cNvSpPr txBox="1"/>
          <p:nvPr/>
        </p:nvSpPr>
        <p:spPr>
          <a:xfrm>
            <a:off x="6185070" y="680515"/>
            <a:ext cx="5841938" cy="1200329"/>
          </a:xfrm>
          <a:prstGeom prst="rect">
            <a:avLst/>
          </a:prstGeom>
          <a:noFill/>
        </p:spPr>
        <p:txBody>
          <a:bodyPr wrap="square" rtlCol="0">
            <a:spAutoFit/>
          </a:bodyPr>
          <a:lstStyle/>
          <a:p>
            <a:pPr algn="ctr"/>
            <a:r>
              <a:rPr lang="en-US" b="1" dirty="0">
                <a:solidFill>
                  <a:srgbClr val="2251FF"/>
                </a:solidFill>
              </a:rPr>
              <a:t>China is a “revisionist” power….. and is upsetting the post-Cold war geopolitical order in the Indo-Pacific region through “expansion of a state-driven economic model.”  National Security Strategy</a:t>
            </a:r>
          </a:p>
        </p:txBody>
      </p:sp>
      <p:pic>
        <p:nvPicPr>
          <p:cNvPr id="2" name="Picture 1">
            <a:extLst>
              <a:ext uri="{FF2B5EF4-FFF2-40B4-BE49-F238E27FC236}">
                <a16:creationId xmlns:a16="http://schemas.microsoft.com/office/drawing/2014/main" id="{2D511434-D446-F247-BC17-9D108740AF8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30980" y="2348742"/>
            <a:ext cx="3692141" cy="2278743"/>
          </a:xfrm>
          <a:prstGeom prst="rect">
            <a:avLst/>
          </a:prstGeom>
          <a:effectLst>
            <a:glow rad="850900">
              <a:schemeClr val="accent1">
                <a:alpha val="40000"/>
              </a:schemeClr>
            </a:glow>
          </a:effectLst>
          <a:scene3d>
            <a:camera prst="orthographicFront"/>
            <a:lightRig rig="threePt" dir="t"/>
          </a:scene3d>
          <a:sp3d>
            <a:bevelT/>
          </a:sp3d>
        </p:spPr>
      </p:pic>
      <p:pic>
        <p:nvPicPr>
          <p:cNvPr id="4" name="Picture 3">
            <a:extLst>
              <a:ext uri="{FF2B5EF4-FFF2-40B4-BE49-F238E27FC236}">
                <a16:creationId xmlns:a16="http://schemas.microsoft.com/office/drawing/2014/main" id="{2D61CF7D-B64D-A548-B4C1-69DE035014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94253" y="4215829"/>
            <a:ext cx="3128846" cy="1759107"/>
          </a:xfrm>
          <a:prstGeom prst="rect">
            <a:avLst/>
          </a:prstGeom>
          <a:effectLst>
            <a:glow rad="850900">
              <a:schemeClr val="accent1">
                <a:alpha val="40000"/>
              </a:schemeClr>
            </a:glow>
          </a:effectLst>
          <a:scene3d>
            <a:camera prst="orthographicFront"/>
            <a:lightRig rig="threePt" dir="t"/>
          </a:scene3d>
          <a:sp3d>
            <a:bevelT/>
          </a:sp3d>
        </p:spPr>
      </p:pic>
      <p:pic>
        <p:nvPicPr>
          <p:cNvPr id="7" name="Picture 6">
            <a:extLst>
              <a:ext uri="{FF2B5EF4-FFF2-40B4-BE49-F238E27FC236}">
                <a16:creationId xmlns:a16="http://schemas.microsoft.com/office/drawing/2014/main" id="{0C748D7F-77BF-A149-8A91-23134F75BA2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02121" y="4845539"/>
            <a:ext cx="2921000" cy="1638300"/>
          </a:xfrm>
          <a:prstGeom prst="rect">
            <a:avLst/>
          </a:prstGeom>
          <a:effectLst>
            <a:glow rad="838200">
              <a:schemeClr val="accent1">
                <a:alpha val="40000"/>
              </a:schemeClr>
            </a:glow>
          </a:effectLst>
          <a:scene3d>
            <a:camera prst="orthographicFront"/>
            <a:lightRig rig="threePt" dir="t"/>
          </a:scene3d>
          <a:sp3d>
            <a:bevelT/>
          </a:sp3d>
        </p:spPr>
      </p:pic>
    </p:spTree>
    <p:extLst>
      <p:ext uri="{BB962C8B-B14F-4D97-AF65-F5344CB8AC3E}">
        <p14:creationId xmlns:p14="http://schemas.microsoft.com/office/powerpoint/2010/main" val="398985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382" y="547806"/>
            <a:ext cx="10411968" cy="571500"/>
          </a:xfrm>
        </p:spPr>
        <p:txBody>
          <a:bodyPr>
            <a:normAutofit fontScale="90000"/>
          </a:bodyPr>
          <a:lstStyle/>
          <a:p>
            <a:r>
              <a:rPr lang="en-US" dirty="0"/>
              <a:t>Indo-Pacific Theater Strategy</a:t>
            </a:r>
          </a:p>
        </p:txBody>
      </p:sp>
      <p:sp>
        <p:nvSpPr>
          <p:cNvPr id="10" name="Content Placeholder 9"/>
          <p:cNvSpPr>
            <a:spLocks noGrp="1"/>
          </p:cNvSpPr>
          <p:nvPr>
            <p:ph idx="1"/>
          </p:nvPr>
        </p:nvSpPr>
        <p:spPr>
          <a:xfrm>
            <a:off x="152398" y="1289684"/>
            <a:ext cx="6248401" cy="4730255"/>
          </a:xfrm>
        </p:spPr>
        <p:txBody>
          <a:bodyPr>
            <a:normAutofit/>
          </a:bodyPr>
          <a:lstStyle/>
          <a:p>
            <a:r>
              <a:rPr lang="en-US" dirty="0"/>
              <a:t>National Security Strategy (Indo-Pacific)</a:t>
            </a:r>
          </a:p>
          <a:p>
            <a:r>
              <a:rPr lang="en-US" dirty="0"/>
              <a:t>DoD Indo-Pacific Strategy</a:t>
            </a:r>
          </a:p>
          <a:p>
            <a:pPr lvl="1"/>
            <a:r>
              <a:rPr lang="en-US" dirty="0"/>
              <a:t>Preparedness</a:t>
            </a:r>
          </a:p>
          <a:p>
            <a:pPr lvl="1"/>
            <a:r>
              <a:rPr lang="en-US" dirty="0"/>
              <a:t>Partnerships</a:t>
            </a:r>
          </a:p>
          <a:p>
            <a:pPr lvl="1"/>
            <a:r>
              <a:rPr lang="en-US" dirty="0"/>
              <a:t>Promotion of Networked Region</a:t>
            </a:r>
          </a:p>
          <a:p>
            <a:r>
              <a:rPr lang="en-US" dirty="0"/>
              <a:t>Free and Open Indo-Pacific Region</a:t>
            </a:r>
          </a:p>
        </p:txBody>
      </p:sp>
      <p:pic>
        <p:nvPicPr>
          <p:cNvPr id="4" name="Picture 3">
            <a:extLst>
              <a:ext uri="{FF2B5EF4-FFF2-40B4-BE49-F238E27FC236}">
                <a16:creationId xmlns:a16="http://schemas.microsoft.com/office/drawing/2014/main" id="{C8BA80CE-4017-524A-BD6F-449C12EA814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0243" y="4098471"/>
            <a:ext cx="6161828" cy="2223340"/>
          </a:xfrm>
          <a:prstGeom prst="rect">
            <a:avLst/>
          </a:prstGeom>
          <a:scene3d>
            <a:camera prst="orthographicFront"/>
            <a:lightRig rig="threePt" dir="t"/>
          </a:scene3d>
          <a:sp3d>
            <a:bevelT/>
          </a:sp3d>
        </p:spPr>
      </p:pic>
      <p:pic>
        <p:nvPicPr>
          <p:cNvPr id="5" name="Picture 4">
            <a:extLst>
              <a:ext uri="{FF2B5EF4-FFF2-40B4-BE49-F238E27FC236}">
                <a16:creationId xmlns:a16="http://schemas.microsoft.com/office/drawing/2014/main" id="{466A1EF2-AEBB-164C-AD43-5F65B9CDD9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88511" y="605917"/>
            <a:ext cx="5551091" cy="2002971"/>
          </a:xfrm>
          <a:prstGeom prst="rect">
            <a:avLst/>
          </a:prstGeom>
          <a:scene3d>
            <a:camera prst="orthographicFront"/>
            <a:lightRig rig="threePt" dir="t"/>
          </a:scene3d>
          <a:sp3d>
            <a:bevelT/>
          </a:sp3d>
        </p:spPr>
      </p:pic>
      <p:pic>
        <p:nvPicPr>
          <p:cNvPr id="6" name="Picture 5">
            <a:extLst>
              <a:ext uri="{FF2B5EF4-FFF2-40B4-BE49-F238E27FC236}">
                <a16:creationId xmlns:a16="http://schemas.microsoft.com/office/drawing/2014/main" id="{7992087A-5AB7-DF4A-AEE0-AC213804A68A}"/>
              </a:ext>
            </a:extLst>
          </p:cNvPr>
          <p:cNvPicPr>
            <a:picLocks noChangeAspect="1"/>
          </p:cNvPicPr>
          <p:nvPr/>
        </p:nvPicPr>
        <p:blipFill>
          <a:blip r:embed="rId4"/>
          <a:stretch>
            <a:fillRect/>
          </a:stretch>
        </p:blipFill>
        <p:spPr>
          <a:xfrm>
            <a:off x="5596915" y="2565803"/>
            <a:ext cx="3350986" cy="1924553"/>
          </a:xfrm>
          <a:prstGeom prst="rect">
            <a:avLst/>
          </a:prstGeom>
          <a:scene3d>
            <a:camera prst="orthographicFront"/>
            <a:lightRig rig="threePt" dir="t"/>
          </a:scene3d>
          <a:sp3d>
            <a:bevelT/>
          </a:sp3d>
        </p:spPr>
      </p:pic>
      <p:pic>
        <p:nvPicPr>
          <p:cNvPr id="7" name="Picture 6">
            <a:extLst>
              <a:ext uri="{FF2B5EF4-FFF2-40B4-BE49-F238E27FC236}">
                <a16:creationId xmlns:a16="http://schemas.microsoft.com/office/drawing/2014/main" id="{97022715-DFAD-9241-AAE5-86D8BBAEE041}"/>
              </a:ext>
            </a:extLst>
          </p:cNvPr>
          <p:cNvPicPr>
            <a:picLocks noChangeAspect="1"/>
          </p:cNvPicPr>
          <p:nvPr/>
        </p:nvPicPr>
        <p:blipFill>
          <a:blip r:embed="rId5"/>
          <a:stretch>
            <a:fillRect/>
          </a:stretch>
        </p:blipFill>
        <p:spPr>
          <a:xfrm>
            <a:off x="6042683" y="4749395"/>
            <a:ext cx="2905218" cy="1637841"/>
          </a:xfrm>
          <a:prstGeom prst="rect">
            <a:avLst/>
          </a:prstGeom>
          <a:scene3d>
            <a:camera prst="orthographicFront"/>
            <a:lightRig rig="threePt" dir="t"/>
          </a:scene3d>
          <a:sp3d>
            <a:bevelT/>
          </a:sp3d>
        </p:spPr>
      </p:pic>
      <p:pic>
        <p:nvPicPr>
          <p:cNvPr id="15" name="Picture 14">
            <a:extLst>
              <a:ext uri="{FF2B5EF4-FFF2-40B4-BE49-F238E27FC236}">
                <a16:creationId xmlns:a16="http://schemas.microsoft.com/office/drawing/2014/main" id="{A3200F12-2B4C-344F-855B-52FD8900BAED}"/>
              </a:ext>
            </a:extLst>
          </p:cNvPr>
          <p:cNvPicPr>
            <a:picLocks noChangeAspect="1"/>
          </p:cNvPicPr>
          <p:nvPr/>
        </p:nvPicPr>
        <p:blipFill>
          <a:blip r:embed="rId6"/>
          <a:stretch>
            <a:fillRect/>
          </a:stretch>
        </p:blipFill>
        <p:spPr>
          <a:xfrm>
            <a:off x="8182428" y="3282197"/>
            <a:ext cx="3699329" cy="2502487"/>
          </a:xfrm>
          <a:prstGeom prst="rect">
            <a:avLst/>
          </a:prstGeom>
          <a:scene3d>
            <a:camera prst="orthographicFront"/>
            <a:lightRig rig="threePt" dir="t"/>
          </a:scene3d>
          <a:sp3d>
            <a:bevelT/>
          </a:sp3d>
        </p:spPr>
      </p:pic>
    </p:spTree>
    <p:extLst>
      <p:ext uri="{BB962C8B-B14F-4D97-AF65-F5344CB8AC3E}">
        <p14:creationId xmlns:p14="http://schemas.microsoft.com/office/powerpoint/2010/main" val="404847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7334" y="541068"/>
            <a:ext cx="10411968" cy="571500"/>
          </a:xfrm>
        </p:spPr>
        <p:txBody>
          <a:bodyPr>
            <a:normAutofit fontScale="90000"/>
          </a:bodyPr>
          <a:lstStyle/>
          <a:p>
            <a:r>
              <a:rPr lang="en-US" dirty="0"/>
              <a:t>National Security Strategy (Indo-Pacific)</a:t>
            </a:r>
          </a:p>
        </p:txBody>
      </p:sp>
      <p:sp>
        <p:nvSpPr>
          <p:cNvPr id="2" name="Content Placeholder 1"/>
          <p:cNvSpPr>
            <a:spLocks noGrp="1"/>
          </p:cNvSpPr>
          <p:nvPr>
            <p:ph idx="1"/>
          </p:nvPr>
        </p:nvSpPr>
        <p:spPr>
          <a:xfrm>
            <a:off x="4334932" y="1685924"/>
            <a:ext cx="7857068" cy="4730255"/>
          </a:xfrm>
        </p:spPr>
        <p:txBody>
          <a:bodyPr>
            <a:normAutofit fontScale="77500" lnSpcReduction="20000"/>
          </a:bodyPr>
          <a:lstStyle/>
          <a:p>
            <a:r>
              <a:rPr lang="en-US" b="1" dirty="0"/>
              <a:t>Political</a:t>
            </a:r>
          </a:p>
          <a:p>
            <a:pPr lvl="1"/>
            <a:r>
              <a:rPr lang="en-US" dirty="0"/>
              <a:t>Redouble commitment to established alliances and partnerships</a:t>
            </a:r>
          </a:p>
          <a:p>
            <a:pPr lvl="1"/>
            <a:r>
              <a:rPr lang="en-US" dirty="0"/>
              <a:t>Reinforce commitment to freedom of the seas</a:t>
            </a:r>
          </a:p>
          <a:p>
            <a:pPr lvl="1"/>
            <a:r>
              <a:rPr lang="en-US" dirty="0"/>
              <a:t>Peaceful resolution of territorial and maritime disputes</a:t>
            </a:r>
          </a:p>
          <a:p>
            <a:pPr lvl="1"/>
            <a:r>
              <a:rPr lang="en-US" dirty="0"/>
              <a:t>Denuclearization of the Korean Peninsula</a:t>
            </a:r>
          </a:p>
          <a:p>
            <a:r>
              <a:rPr lang="en-US" b="1" dirty="0"/>
              <a:t>Economic</a:t>
            </a:r>
          </a:p>
          <a:p>
            <a:pPr lvl="1"/>
            <a:r>
              <a:rPr lang="en-US" dirty="0"/>
              <a:t>Encourage regional cooperation</a:t>
            </a:r>
          </a:p>
          <a:p>
            <a:pPr lvl="1"/>
            <a:r>
              <a:rPr lang="en-US" dirty="0"/>
              <a:t>Pursue bilateral trade agreements; fair and reciprocal</a:t>
            </a:r>
          </a:p>
          <a:p>
            <a:pPr lvl="1"/>
            <a:r>
              <a:rPr lang="en-US" dirty="0"/>
              <a:t>Build network for free markets</a:t>
            </a:r>
          </a:p>
          <a:p>
            <a:r>
              <a:rPr lang="en-US" b="1" dirty="0"/>
              <a:t>Military and Security</a:t>
            </a:r>
          </a:p>
          <a:p>
            <a:pPr lvl="1"/>
            <a:r>
              <a:rPr lang="en-US" dirty="0"/>
              <a:t>Maintain forward presence to deter and defeat</a:t>
            </a:r>
          </a:p>
          <a:p>
            <a:pPr lvl="1"/>
            <a:r>
              <a:rPr lang="en-US" dirty="0"/>
              <a:t>Strengthen long-standing military relationships; defense network</a:t>
            </a:r>
          </a:p>
          <a:p>
            <a:pPr lvl="1"/>
            <a:r>
              <a:rPr lang="en-US" dirty="0"/>
              <a:t>Improve law enforcement, defense, intelligence cooperation to address growing terrorist threat</a:t>
            </a:r>
          </a:p>
          <a:p>
            <a:pPr lvl="1"/>
            <a:r>
              <a:rPr lang="en-US" dirty="0"/>
              <a:t>Maintain strong ties with Taiwan (‘One China’ policy and Taiwan Relations Act)</a:t>
            </a:r>
          </a:p>
          <a:p>
            <a:pPr lvl="1"/>
            <a:r>
              <a:rPr lang="en-US" dirty="0"/>
              <a:t>Expand Security and Defense cooperation with India</a:t>
            </a:r>
          </a:p>
          <a:p>
            <a:pPr lvl="1"/>
            <a:endParaRPr lang="en-US" dirty="0"/>
          </a:p>
        </p:txBody>
      </p:sp>
      <p:pic>
        <p:nvPicPr>
          <p:cNvPr id="16" name="Picture 1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8501" y="1672543"/>
            <a:ext cx="3670291" cy="4747442"/>
          </a:xfrm>
          <a:prstGeom prst="rect">
            <a:avLst/>
          </a:prstGeom>
          <a:ln>
            <a:solidFill>
              <a:srgbClr val="000000"/>
            </a:solidFill>
          </a:ln>
          <a:effectLst>
            <a:glow rad="914400">
              <a:schemeClr val="tx1">
                <a:alpha val="13000"/>
              </a:schemeClr>
            </a:glow>
          </a:effectLst>
          <a:scene3d>
            <a:camera prst="perspectiveRight"/>
            <a:lightRig rig="threePt" dir="t"/>
          </a:scene3d>
          <a:sp3d>
            <a:bevelT prst="angle"/>
          </a:sp3d>
        </p:spPr>
      </p:pic>
    </p:spTree>
    <p:extLst>
      <p:ext uri="{BB962C8B-B14F-4D97-AF65-F5344CB8AC3E}">
        <p14:creationId xmlns:p14="http://schemas.microsoft.com/office/powerpoint/2010/main" val="3278751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31" y="557795"/>
            <a:ext cx="10411968" cy="571500"/>
          </a:xfrm>
        </p:spPr>
        <p:txBody>
          <a:bodyPr>
            <a:normAutofit fontScale="90000"/>
          </a:bodyPr>
          <a:lstStyle/>
          <a:p>
            <a:r>
              <a:rPr lang="en-US" dirty="0"/>
              <a:t>Purpose</a:t>
            </a:r>
          </a:p>
        </p:txBody>
      </p:sp>
      <p:sp>
        <p:nvSpPr>
          <p:cNvPr id="10" name="Content Placeholder 9"/>
          <p:cNvSpPr>
            <a:spLocks noGrp="1"/>
          </p:cNvSpPr>
          <p:nvPr>
            <p:ph idx="1"/>
          </p:nvPr>
        </p:nvSpPr>
        <p:spPr>
          <a:xfrm>
            <a:off x="185106" y="1338836"/>
            <a:ext cx="6113930" cy="2171444"/>
          </a:xfrm>
        </p:spPr>
        <p:txBody>
          <a:bodyPr>
            <a:normAutofit fontScale="92500" lnSpcReduction="20000"/>
          </a:bodyPr>
          <a:lstStyle/>
          <a:p>
            <a:r>
              <a:rPr lang="en-US" dirty="0"/>
              <a:t>Once over the Region Overview</a:t>
            </a:r>
          </a:p>
          <a:p>
            <a:r>
              <a:rPr lang="en-US" dirty="0"/>
              <a:t>Identify Indo-Pacific Theater Strategic and National Strategic challenges</a:t>
            </a:r>
          </a:p>
          <a:p>
            <a:r>
              <a:rPr lang="en-US" dirty="0"/>
              <a:t>Provide an overview of the United States National Security Strategy in the Indo-Pacific Theater</a:t>
            </a:r>
          </a:p>
        </p:txBody>
      </p:sp>
      <p:sp>
        <p:nvSpPr>
          <p:cNvPr id="2" name="TextBox 1">
            <a:extLst>
              <a:ext uri="{FF2B5EF4-FFF2-40B4-BE49-F238E27FC236}">
                <a16:creationId xmlns:a16="http://schemas.microsoft.com/office/drawing/2014/main" id="{5FA1985E-E8F8-6A45-B169-B8FD1998C8AD}"/>
              </a:ext>
            </a:extLst>
          </p:cNvPr>
          <p:cNvSpPr txBox="1"/>
          <p:nvPr/>
        </p:nvSpPr>
        <p:spPr>
          <a:xfrm>
            <a:off x="4977341" y="4826675"/>
            <a:ext cx="6834699" cy="1754326"/>
          </a:xfrm>
          <a:prstGeom prst="rect">
            <a:avLst/>
          </a:prstGeom>
          <a:noFill/>
        </p:spPr>
        <p:txBody>
          <a:bodyPr wrap="square" rtlCol="0">
            <a:spAutoFit/>
          </a:bodyPr>
          <a:lstStyle/>
          <a:p>
            <a:r>
              <a:rPr lang="en-US" b="1" dirty="0">
                <a:solidFill>
                  <a:srgbClr val="2251FF"/>
                </a:solidFill>
              </a:rPr>
              <a:t>“The United States is an enduring Pacific power. That will not change, and we could not leave the region even if we wanted to – our historical, structural, economic, and institutional ties to the Indo-Pacific are indelible.”</a:t>
            </a:r>
          </a:p>
          <a:p>
            <a:r>
              <a:rPr lang="en-US" b="1" dirty="0">
                <a:solidFill>
                  <a:srgbClr val="2251FF"/>
                </a:solidFill>
              </a:rPr>
              <a:t>				</a:t>
            </a:r>
            <a:r>
              <a:rPr lang="en-US" b="1" dirty="0" err="1">
                <a:solidFill>
                  <a:srgbClr val="2251FF"/>
                </a:solidFill>
              </a:rPr>
              <a:t>Adm</a:t>
            </a:r>
            <a:r>
              <a:rPr lang="en-US" b="1" dirty="0">
                <a:solidFill>
                  <a:srgbClr val="2251FF"/>
                </a:solidFill>
              </a:rPr>
              <a:t> Phil Davidson</a:t>
            </a:r>
          </a:p>
          <a:p>
            <a:r>
              <a:rPr lang="en-US" b="1" dirty="0">
                <a:solidFill>
                  <a:srgbClr val="2251FF"/>
                </a:solidFill>
              </a:rPr>
              <a:t>				Commander, USINDOPACOM</a:t>
            </a:r>
          </a:p>
        </p:txBody>
      </p:sp>
      <p:pic>
        <p:nvPicPr>
          <p:cNvPr id="13" name="Picture 12">
            <a:extLst>
              <a:ext uri="{FF2B5EF4-FFF2-40B4-BE49-F238E27FC236}">
                <a16:creationId xmlns:a16="http://schemas.microsoft.com/office/drawing/2014/main" id="{788D97D5-4E7F-3F44-82F1-89B1DFBFDA0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3131" y="4009768"/>
            <a:ext cx="2830203" cy="2014334"/>
          </a:xfrm>
          <a:prstGeom prst="rect">
            <a:avLst/>
          </a:prstGeom>
          <a:scene3d>
            <a:camera prst="orthographicFront"/>
            <a:lightRig rig="threePt" dir="t"/>
          </a:scene3d>
          <a:sp3d>
            <a:bevelT prst="angle"/>
          </a:sp3d>
        </p:spPr>
      </p:pic>
      <p:pic>
        <p:nvPicPr>
          <p:cNvPr id="14" name="Picture 13">
            <a:extLst>
              <a:ext uri="{FF2B5EF4-FFF2-40B4-BE49-F238E27FC236}">
                <a16:creationId xmlns:a16="http://schemas.microsoft.com/office/drawing/2014/main" id="{661D1777-FA50-7948-93CF-8D4025B4966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38959" y="4925024"/>
            <a:ext cx="2880201" cy="1596466"/>
          </a:xfrm>
          <a:prstGeom prst="rect">
            <a:avLst/>
          </a:prstGeom>
          <a:scene3d>
            <a:camera prst="orthographicFront"/>
            <a:lightRig rig="threePt" dir="t"/>
          </a:scene3d>
          <a:sp3d>
            <a:bevelT/>
          </a:sp3d>
        </p:spPr>
      </p:pic>
      <p:pic>
        <p:nvPicPr>
          <p:cNvPr id="15" name="Picture 14">
            <a:extLst>
              <a:ext uri="{FF2B5EF4-FFF2-40B4-BE49-F238E27FC236}">
                <a16:creationId xmlns:a16="http://schemas.microsoft.com/office/drawing/2014/main" id="{C10B4E1F-FE2F-0B4E-BE8E-508B971E004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53943" y="789717"/>
            <a:ext cx="4758097" cy="3943974"/>
          </a:xfrm>
          <a:prstGeom prst="rect">
            <a:avLst/>
          </a:prstGeom>
          <a:scene3d>
            <a:camera prst="orthographicFront"/>
            <a:lightRig rig="threePt" dir="t"/>
          </a:scene3d>
          <a:sp3d>
            <a:bevelT/>
          </a:sp3d>
        </p:spPr>
      </p:pic>
      <p:pic>
        <p:nvPicPr>
          <p:cNvPr id="4" name="Picture 3">
            <a:extLst>
              <a:ext uri="{FF2B5EF4-FFF2-40B4-BE49-F238E27FC236}">
                <a16:creationId xmlns:a16="http://schemas.microsoft.com/office/drawing/2014/main" id="{7A850700-D879-A84B-9A85-964E3EB75C72}"/>
              </a:ext>
            </a:extLst>
          </p:cNvPr>
          <p:cNvPicPr>
            <a:picLocks noChangeAspect="1"/>
          </p:cNvPicPr>
          <p:nvPr/>
        </p:nvPicPr>
        <p:blipFill>
          <a:blip r:embed="rId5"/>
          <a:stretch>
            <a:fillRect/>
          </a:stretch>
        </p:blipFill>
        <p:spPr>
          <a:xfrm>
            <a:off x="8563758" y="2812340"/>
            <a:ext cx="3584226" cy="2014335"/>
          </a:xfrm>
          <a:prstGeom prst="rect">
            <a:avLst/>
          </a:prstGeom>
        </p:spPr>
      </p:pic>
    </p:spTree>
    <p:extLst>
      <p:ext uri="{BB962C8B-B14F-4D97-AF65-F5344CB8AC3E}">
        <p14:creationId xmlns:p14="http://schemas.microsoft.com/office/powerpoint/2010/main" val="32498207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7334" y="541068"/>
            <a:ext cx="10411968" cy="571500"/>
          </a:xfrm>
        </p:spPr>
        <p:txBody>
          <a:bodyPr>
            <a:normAutofit fontScale="90000"/>
          </a:bodyPr>
          <a:lstStyle/>
          <a:p>
            <a:r>
              <a:rPr lang="en-US" dirty="0"/>
              <a:t>DoD Indo-Pacific Strategy Report</a:t>
            </a:r>
          </a:p>
        </p:txBody>
      </p:sp>
      <p:sp>
        <p:nvSpPr>
          <p:cNvPr id="2" name="Content Placeholder 1"/>
          <p:cNvSpPr>
            <a:spLocks noGrp="1"/>
          </p:cNvSpPr>
          <p:nvPr>
            <p:ph idx="1"/>
          </p:nvPr>
        </p:nvSpPr>
        <p:spPr>
          <a:xfrm>
            <a:off x="4334932" y="1685924"/>
            <a:ext cx="7857068" cy="4730255"/>
          </a:xfrm>
        </p:spPr>
        <p:txBody>
          <a:bodyPr>
            <a:normAutofit fontScale="92500" lnSpcReduction="20000"/>
          </a:bodyPr>
          <a:lstStyle/>
          <a:p>
            <a:r>
              <a:rPr lang="en-US" b="1" dirty="0"/>
              <a:t>Preparedness</a:t>
            </a:r>
          </a:p>
          <a:p>
            <a:pPr lvl="1"/>
            <a:r>
              <a:rPr lang="en-US" dirty="0"/>
              <a:t>Forward postured in the region</a:t>
            </a:r>
          </a:p>
          <a:p>
            <a:pPr lvl="1"/>
            <a:r>
              <a:rPr lang="en-US" dirty="0"/>
              <a:t>Peace through strength</a:t>
            </a:r>
          </a:p>
          <a:p>
            <a:pPr lvl="1"/>
            <a:r>
              <a:rPr lang="en-US" dirty="0"/>
              <a:t>Employing effective deterrence</a:t>
            </a:r>
          </a:p>
          <a:p>
            <a:pPr lvl="1"/>
            <a:r>
              <a:rPr lang="en-US" dirty="0"/>
              <a:t>Ensure lethality against high-end adversaries</a:t>
            </a:r>
          </a:p>
          <a:p>
            <a:r>
              <a:rPr lang="en-US" b="1" dirty="0"/>
              <a:t>Partnerships</a:t>
            </a:r>
          </a:p>
          <a:p>
            <a:pPr lvl="1"/>
            <a:r>
              <a:rPr lang="en-US" dirty="0"/>
              <a:t>Reinforce commitment to established alliances and partnerships</a:t>
            </a:r>
          </a:p>
          <a:p>
            <a:pPr lvl="1"/>
            <a:r>
              <a:rPr lang="en-US" dirty="0"/>
              <a:t>Expanding and deepening new relationships</a:t>
            </a:r>
          </a:p>
          <a:p>
            <a:r>
              <a:rPr lang="en-US" b="1" dirty="0"/>
              <a:t>Promotion of a Networked Region</a:t>
            </a:r>
          </a:p>
          <a:p>
            <a:pPr lvl="1"/>
            <a:r>
              <a:rPr lang="en-US" dirty="0"/>
              <a:t>Develop a networked security architecture</a:t>
            </a:r>
          </a:p>
          <a:p>
            <a:pPr lvl="1"/>
            <a:r>
              <a:rPr lang="en-US" dirty="0"/>
              <a:t>Cultivate intra-Asian security relationships</a:t>
            </a:r>
          </a:p>
          <a:p>
            <a:pPr lvl="1"/>
            <a:r>
              <a:rPr lang="en-US" dirty="0"/>
              <a:t>Deterring aggression, maintaining stability, enduring free access to common domains</a:t>
            </a:r>
          </a:p>
          <a:p>
            <a:pPr lvl="1"/>
            <a:endParaRPr lang="en-US" dirty="0"/>
          </a:p>
        </p:txBody>
      </p:sp>
      <p:pic>
        <p:nvPicPr>
          <p:cNvPr id="9" name="Picture 8">
            <a:extLst>
              <a:ext uri="{FF2B5EF4-FFF2-40B4-BE49-F238E27FC236}">
                <a16:creationId xmlns:a16="http://schemas.microsoft.com/office/drawing/2014/main" id="{659B98FF-B2C3-4944-9E6D-D987F3159EB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9332" y="1340265"/>
            <a:ext cx="3945600" cy="5034877"/>
          </a:xfrm>
          <a:prstGeom prst="rect">
            <a:avLst/>
          </a:prstGeom>
          <a:scene3d>
            <a:camera prst="perspectiveRight"/>
            <a:lightRig rig="threePt" dir="t"/>
          </a:scene3d>
          <a:sp3d>
            <a:bevelT prst="angle"/>
          </a:sp3d>
        </p:spPr>
      </p:pic>
    </p:spTree>
    <p:extLst>
      <p:ext uri="{BB962C8B-B14F-4D97-AF65-F5344CB8AC3E}">
        <p14:creationId xmlns:p14="http://schemas.microsoft.com/office/powerpoint/2010/main" val="19688722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382" y="547806"/>
            <a:ext cx="10411968" cy="571500"/>
          </a:xfrm>
        </p:spPr>
        <p:txBody>
          <a:bodyPr>
            <a:normAutofit fontScale="90000"/>
          </a:bodyPr>
          <a:lstStyle/>
          <a:p>
            <a:r>
              <a:rPr lang="en-US" dirty="0"/>
              <a:t>Preparedness</a:t>
            </a:r>
          </a:p>
        </p:txBody>
      </p:sp>
      <p:sp>
        <p:nvSpPr>
          <p:cNvPr id="10" name="Content Placeholder 9"/>
          <p:cNvSpPr>
            <a:spLocks noGrp="1"/>
          </p:cNvSpPr>
          <p:nvPr>
            <p:ph idx="1"/>
          </p:nvPr>
        </p:nvSpPr>
        <p:spPr>
          <a:xfrm>
            <a:off x="152399" y="1289684"/>
            <a:ext cx="5490820" cy="4730255"/>
          </a:xfrm>
        </p:spPr>
        <p:txBody>
          <a:bodyPr>
            <a:normAutofit lnSpcReduction="10000"/>
          </a:bodyPr>
          <a:lstStyle/>
          <a:p>
            <a:r>
              <a:rPr lang="en-US" dirty="0"/>
              <a:t>Employ resources to enhance the lethality, reliance, agility, and readiness of military forces</a:t>
            </a:r>
          </a:p>
          <a:p>
            <a:r>
              <a:rPr lang="en-US" dirty="0"/>
              <a:t>Counter </a:t>
            </a:r>
            <a:r>
              <a:rPr lang="en-US" i="1" dirty="0"/>
              <a:t>fait accompli </a:t>
            </a:r>
            <a:r>
              <a:rPr lang="en-US" dirty="0"/>
              <a:t>strategies</a:t>
            </a:r>
          </a:p>
          <a:p>
            <a:pPr lvl="1"/>
            <a:r>
              <a:rPr lang="en-US" dirty="0"/>
              <a:t>Competitors seek to achieve limited objectives and forestall a response through local military advantage</a:t>
            </a:r>
          </a:p>
          <a:p>
            <a:r>
              <a:rPr lang="en-US" dirty="0"/>
              <a:t>Forward Posture</a:t>
            </a:r>
          </a:p>
          <a:p>
            <a:pPr lvl="1"/>
            <a:r>
              <a:rPr lang="en-US" dirty="0"/>
              <a:t>370,000 Soldiers, Marines, Sailors, Airmen, DoD Civilians, and contractors</a:t>
            </a:r>
          </a:p>
          <a:p>
            <a:pPr lvl="2"/>
            <a:r>
              <a:rPr lang="en-US" dirty="0"/>
              <a:t>Japan and Republic of Korea</a:t>
            </a:r>
          </a:p>
          <a:p>
            <a:pPr lvl="2"/>
            <a:r>
              <a:rPr lang="en-US" dirty="0"/>
              <a:t>Guam</a:t>
            </a:r>
          </a:p>
        </p:txBody>
      </p:sp>
      <p:pic>
        <p:nvPicPr>
          <p:cNvPr id="4" name="Picture 3">
            <a:extLst>
              <a:ext uri="{FF2B5EF4-FFF2-40B4-BE49-F238E27FC236}">
                <a16:creationId xmlns:a16="http://schemas.microsoft.com/office/drawing/2014/main" id="{25BB3C33-1B85-9F49-8552-8E456AC40AA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24528" y="764474"/>
            <a:ext cx="7059726" cy="5653296"/>
          </a:xfrm>
          <a:prstGeom prst="rect">
            <a:avLst/>
          </a:prstGeom>
          <a:scene3d>
            <a:camera prst="perspectiveLeft"/>
            <a:lightRig rig="threePt" dir="t"/>
          </a:scene3d>
          <a:sp3d>
            <a:bevelT/>
          </a:sp3d>
        </p:spPr>
      </p:pic>
      <p:pic>
        <p:nvPicPr>
          <p:cNvPr id="5" name="Picture 4">
            <a:extLst>
              <a:ext uri="{FF2B5EF4-FFF2-40B4-BE49-F238E27FC236}">
                <a16:creationId xmlns:a16="http://schemas.microsoft.com/office/drawing/2014/main" id="{792C2D1B-931B-E949-9AC7-BC9D02D64D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24621" y="1432149"/>
            <a:ext cx="1814980" cy="1854173"/>
          </a:xfrm>
          <a:prstGeom prst="rect">
            <a:avLst/>
          </a:prstGeom>
        </p:spPr>
      </p:pic>
    </p:spTree>
    <p:extLst>
      <p:ext uri="{BB962C8B-B14F-4D97-AF65-F5344CB8AC3E}">
        <p14:creationId xmlns:p14="http://schemas.microsoft.com/office/powerpoint/2010/main" val="42008144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B15B27E-E0C8-AA46-9FAC-B49CB45A855B}"/>
              </a:ext>
            </a:extLst>
          </p:cNvPr>
          <p:cNvPicPr>
            <a:picLocks noChangeAspect="1"/>
          </p:cNvPicPr>
          <p:nvPr/>
        </p:nvPicPr>
        <p:blipFill rotWithShape="1">
          <a:blip r:embed="rId2" cstate="screen">
            <a:alphaModFix amt="38000"/>
            <a:extLst>
              <a:ext uri="{28A0092B-C50C-407E-A947-70E740481C1C}">
                <a14:useLocalDpi xmlns:a14="http://schemas.microsoft.com/office/drawing/2010/main"/>
              </a:ext>
            </a:extLst>
          </a:blip>
          <a:srcRect/>
          <a:stretch/>
        </p:blipFill>
        <p:spPr>
          <a:xfrm>
            <a:off x="5322177" y="761996"/>
            <a:ext cx="6812592" cy="5781432"/>
          </a:xfrm>
          <a:prstGeom prst="rect">
            <a:avLst/>
          </a:prstGeom>
          <a:effectLst>
            <a:glow rad="1143000">
              <a:schemeClr val="accent1">
                <a:alpha val="27000"/>
              </a:schemeClr>
            </a:glow>
          </a:effectLst>
          <a:scene3d>
            <a:camera prst="orthographicFront"/>
            <a:lightRig rig="threePt" dir="t"/>
          </a:scene3d>
          <a:sp3d>
            <a:bevelT prst="angle"/>
          </a:sp3d>
        </p:spPr>
      </p:pic>
      <p:sp>
        <p:nvSpPr>
          <p:cNvPr id="3" name="Title 2"/>
          <p:cNvSpPr>
            <a:spLocks noGrp="1"/>
          </p:cNvSpPr>
          <p:nvPr>
            <p:ph type="title"/>
          </p:nvPr>
        </p:nvSpPr>
        <p:spPr>
          <a:xfrm>
            <a:off x="46382" y="547806"/>
            <a:ext cx="10411968" cy="571500"/>
          </a:xfrm>
        </p:spPr>
        <p:txBody>
          <a:bodyPr>
            <a:normAutofit fontScale="90000"/>
          </a:bodyPr>
          <a:lstStyle/>
          <a:p>
            <a:r>
              <a:rPr lang="en-US" dirty="0"/>
              <a:t>Partnerships</a:t>
            </a:r>
          </a:p>
        </p:txBody>
      </p:sp>
      <p:sp>
        <p:nvSpPr>
          <p:cNvPr id="10" name="Content Placeholder 9"/>
          <p:cNvSpPr>
            <a:spLocks noGrp="1"/>
          </p:cNvSpPr>
          <p:nvPr>
            <p:ph idx="1"/>
          </p:nvPr>
        </p:nvSpPr>
        <p:spPr>
          <a:xfrm>
            <a:off x="152398" y="1289684"/>
            <a:ext cx="5089073" cy="5253744"/>
          </a:xfrm>
        </p:spPr>
        <p:txBody>
          <a:bodyPr>
            <a:normAutofit fontScale="92500" lnSpcReduction="10000"/>
          </a:bodyPr>
          <a:lstStyle/>
          <a:p>
            <a:r>
              <a:rPr lang="en-US" dirty="0"/>
              <a:t>Military Exercises</a:t>
            </a:r>
          </a:p>
          <a:p>
            <a:pPr lvl="1"/>
            <a:r>
              <a:rPr lang="en-US" dirty="0"/>
              <a:t>90 named military exercises in Indo-Pacific every year</a:t>
            </a:r>
          </a:p>
          <a:p>
            <a:r>
              <a:rPr lang="en-US" dirty="0"/>
              <a:t>Address common challenges</a:t>
            </a:r>
          </a:p>
          <a:p>
            <a:pPr lvl="1"/>
            <a:r>
              <a:rPr lang="en-US" dirty="0"/>
              <a:t>Maritime Security</a:t>
            </a:r>
          </a:p>
          <a:p>
            <a:pPr lvl="1"/>
            <a:r>
              <a:rPr lang="en-US" dirty="0"/>
              <a:t>Counter-Terrorism</a:t>
            </a:r>
          </a:p>
          <a:p>
            <a:pPr lvl="1"/>
            <a:r>
              <a:rPr lang="en-US" dirty="0"/>
              <a:t>Hybrid and Gray Warfare</a:t>
            </a:r>
          </a:p>
          <a:p>
            <a:pPr lvl="1"/>
            <a:r>
              <a:rPr lang="en-US" dirty="0"/>
              <a:t>Cyber Defense</a:t>
            </a:r>
          </a:p>
          <a:p>
            <a:pPr lvl="1"/>
            <a:r>
              <a:rPr lang="en-US" dirty="0"/>
              <a:t>Conventional/Unconventional Threats</a:t>
            </a:r>
          </a:p>
          <a:p>
            <a:pPr lvl="1"/>
            <a:r>
              <a:rPr lang="en-US" dirty="0"/>
              <a:t>Humanitarian Assistance/Disaster Response</a:t>
            </a:r>
          </a:p>
          <a:p>
            <a:r>
              <a:rPr lang="en-US" dirty="0"/>
              <a:t>Humanitarian Civic Action</a:t>
            </a:r>
          </a:p>
          <a:p>
            <a:pPr lvl="1"/>
            <a:r>
              <a:rPr lang="en-US" dirty="0"/>
              <a:t>Schools</a:t>
            </a:r>
          </a:p>
          <a:p>
            <a:pPr lvl="1"/>
            <a:r>
              <a:rPr lang="en-US" dirty="0"/>
              <a:t>Doctors/Dentists/Veterinarians</a:t>
            </a:r>
          </a:p>
        </p:txBody>
      </p:sp>
      <p:sp>
        <p:nvSpPr>
          <p:cNvPr id="2" name="TextBox 1">
            <a:extLst>
              <a:ext uri="{FF2B5EF4-FFF2-40B4-BE49-F238E27FC236}">
                <a16:creationId xmlns:a16="http://schemas.microsoft.com/office/drawing/2014/main" id="{D7C3C2CB-2EE3-DB4D-8F8F-CD6159EB8082}"/>
              </a:ext>
            </a:extLst>
          </p:cNvPr>
          <p:cNvSpPr txBox="1"/>
          <p:nvPr/>
        </p:nvSpPr>
        <p:spPr>
          <a:xfrm>
            <a:off x="5577338" y="800217"/>
            <a:ext cx="2966646" cy="1754326"/>
          </a:xfrm>
          <a:prstGeom prst="rect">
            <a:avLst/>
          </a:prstGeom>
          <a:noFill/>
        </p:spPr>
        <p:txBody>
          <a:bodyPr wrap="none" rtlCol="0">
            <a:spAutoFit/>
          </a:bodyPr>
          <a:lstStyle/>
          <a:p>
            <a:r>
              <a:rPr lang="en-US" b="1" dirty="0"/>
              <a:t>Modernizing Alliances</a:t>
            </a:r>
          </a:p>
          <a:p>
            <a:pPr marL="285750" indent="-285750">
              <a:buFont typeface="Arial" panose="020B0604020202020204" pitchFamily="34" charset="0"/>
              <a:buChar char="•"/>
            </a:pPr>
            <a:r>
              <a:rPr lang="en-US" dirty="0"/>
              <a:t>Japan</a:t>
            </a:r>
          </a:p>
          <a:p>
            <a:pPr marL="285750" indent="-285750">
              <a:buFont typeface="Arial" panose="020B0604020202020204" pitchFamily="34" charset="0"/>
              <a:buChar char="•"/>
            </a:pPr>
            <a:r>
              <a:rPr lang="en-US" dirty="0"/>
              <a:t>Republic of Korea</a:t>
            </a:r>
          </a:p>
          <a:p>
            <a:pPr marL="285750" indent="-285750">
              <a:buFont typeface="Arial" panose="020B0604020202020204" pitchFamily="34" charset="0"/>
              <a:buChar char="•"/>
            </a:pPr>
            <a:r>
              <a:rPr lang="en-US" dirty="0"/>
              <a:t>Australia</a:t>
            </a:r>
          </a:p>
          <a:p>
            <a:pPr marL="285750" indent="-285750">
              <a:buFont typeface="Arial" panose="020B0604020202020204" pitchFamily="34" charset="0"/>
              <a:buChar char="•"/>
            </a:pPr>
            <a:r>
              <a:rPr lang="en-US" dirty="0"/>
              <a:t>Republic of the Philippines</a:t>
            </a:r>
          </a:p>
          <a:p>
            <a:pPr marL="285750" indent="-285750">
              <a:buFont typeface="Arial" panose="020B0604020202020204" pitchFamily="34" charset="0"/>
              <a:buChar char="•"/>
            </a:pPr>
            <a:r>
              <a:rPr lang="en-US" dirty="0"/>
              <a:t>Thailand</a:t>
            </a:r>
          </a:p>
        </p:txBody>
      </p:sp>
      <p:sp>
        <p:nvSpPr>
          <p:cNvPr id="13" name="TextBox 12">
            <a:extLst>
              <a:ext uri="{FF2B5EF4-FFF2-40B4-BE49-F238E27FC236}">
                <a16:creationId xmlns:a16="http://schemas.microsoft.com/office/drawing/2014/main" id="{3BE6C879-25EE-9A41-B05D-D12F9E4BF736}"/>
              </a:ext>
            </a:extLst>
          </p:cNvPr>
          <p:cNvSpPr txBox="1"/>
          <p:nvPr/>
        </p:nvSpPr>
        <p:spPr>
          <a:xfrm>
            <a:off x="9365562" y="817124"/>
            <a:ext cx="2780056" cy="1477328"/>
          </a:xfrm>
          <a:prstGeom prst="rect">
            <a:avLst/>
          </a:prstGeom>
          <a:noFill/>
        </p:spPr>
        <p:txBody>
          <a:bodyPr wrap="none" rtlCol="0">
            <a:spAutoFit/>
          </a:bodyPr>
          <a:lstStyle/>
          <a:p>
            <a:r>
              <a:rPr lang="en-US" b="1" dirty="0"/>
              <a:t>Strengthening Partnerships</a:t>
            </a:r>
          </a:p>
          <a:p>
            <a:pPr marL="285750" indent="-285750">
              <a:buFont typeface="Arial" panose="020B0604020202020204" pitchFamily="34" charset="0"/>
              <a:buChar char="•"/>
            </a:pPr>
            <a:r>
              <a:rPr lang="en-US" dirty="0"/>
              <a:t>Singapore</a:t>
            </a:r>
          </a:p>
          <a:p>
            <a:pPr marL="285750" indent="-285750">
              <a:buFont typeface="Arial" panose="020B0604020202020204" pitchFamily="34" charset="0"/>
              <a:buChar char="•"/>
            </a:pPr>
            <a:r>
              <a:rPr lang="en-US" dirty="0"/>
              <a:t>Taiwan</a:t>
            </a:r>
          </a:p>
          <a:p>
            <a:pPr marL="285750" indent="-285750">
              <a:buFont typeface="Arial" panose="020B0604020202020204" pitchFamily="34" charset="0"/>
              <a:buChar char="•"/>
            </a:pPr>
            <a:r>
              <a:rPr lang="en-US" dirty="0"/>
              <a:t>New Zealand</a:t>
            </a:r>
          </a:p>
          <a:p>
            <a:pPr marL="285750" indent="-285750">
              <a:buFont typeface="Arial" panose="020B0604020202020204" pitchFamily="34" charset="0"/>
              <a:buChar char="•"/>
            </a:pPr>
            <a:r>
              <a:rPr lang="en-US" dirty="0"/>
              <a:t>Mongolia</a:t>
            </a:r>
          </a:p>
        </p:txBody>
      </p:sp>
      <p:sp>
        <p:nvSpPr>
          <p:cNvPr id="14" name="TextBox 13">
            <a:extLst>
              <a:ext uri="{FF2B5EF4-FFF2-40B4-BE49-F238E27FC236}">
                <a16:creationId xmlns:a16="http://schemas.microsoft.com/office/drawing/2014/main" id="{89B35E05-CB83-D647-8CC5-16C4A408B633}"/>
              </a:ext>
            </a:extLst>
          </p:cNvPr>
          <p:cNvSpPr txBox="1"/>
          <p:nvPr/>
        </p:nvSpPr>
        <p:spPr>
          <a:xfrm>
            <a:off x="5563599" y="2806953"/>
            <a:ext cx="3194657" cy="1754326"/>
          </a:xfrm>
          <a:prstGeom prst="rect">
            <a:avLst/>
          </a:prstGeom>
          <a:noFill/>
        </p:spPr>
        <p:txBody>
          <a:bodyPr wrap="none" rtlCol="0">
            <a:spAutoFit/>
          </a:bodyPr>
          <a:lstStyle/>
          <a:p>
            <a:r>
              <a:rPr lang="en-US" b="1" dirty="0"/>
              <a:t>Expanding Partnerships in Indo</a:t>
            </a:r>
          </a:p>
          <a:p>
            <a:pPr marL="285750" indent="-285750">
              <a:buFont typeface="Arial" panose="020B0604020202020204" pitchFamily="34" charset="0"/>
              <a:buChar char="•"/>
            </a:pPr>
            <a:r>
              <a:rPr lang="en-US" dirty="0"/>
              <a:t>India</a:t>
            </a:r>
          </a:p>
          <a:p>
            <a:pPr marL="285750" indent="-285750">
              <a:buFont typeface="Arial" panose="020B0604020202020204" pitchFamily="34" charset="0"/>
              <a:buChar char="•"/>
            </a:pPr>
            <a:r>
              <a:rPr lang="en-US" dirty="0"/>
              <a:t>Sri Lanka</a:t>
            </a:r>
          </a:p>
          <a:p>
            <a:pPr marL="285750" indent="-285750">
              <a:buFont typeface="Arial" panose="020B0604020202020204" pitchFamily="34" charset="0"/>
              <a:buChar char="•"/>
            </a:pPr>
            <a:r>
              <a:rPr lang="en-US" dirty="0"/>
              <a:t>The Maldives</a:t>
            </a:r>
          </a:p>
          <a:p>
            <a:pPr marL="285750" indent="-285750">
              <a:buFont typeface="Arial" panose="020B0604020202020204" pitchFamily="34" charset="0"/>
              <a:buChar char="•"/>
            </a:pPr>
            <a:r>
              <a:rPr lang="en-US" dirty="0"/>
              <a:t>Bangladesh</a:t>
            </a:r>
          </a:p>
          <a:p>
            <a:pPr marL="285750" indent="-285750">
              <a:buFont typeface="Arial" panose="020B0604020202020204" pitchFamily="34" charset="0"/>
              <a:buChar char="•"/>
            </a:pPr>
            <a:r>
              <a:rPr lang="en-US" dirty="0"/>
              <a:t>Nepal</a:t>
            </a:r>
          </a:p>
        </p:txBody>
      </p:sp>
      <p:sp>
        <p:nvSpPr>
          <p:cNvPr id="15" name="TextBox 14">
            <a:extLst>
              <a:ext uri="{FF2B5EF4-FFF2-40B4-BE49-F238E27FC236}">
                <a16:creationId xmlns:a16="http://schemas.microsoft.com/office/drawing/2014/main" id="{9B1A73F6-DB2F-F94D-B7DB-A6D4F8C7D683}"/>
              </a:ext>
            </a:extLst>
          </p:cNvPr>
          <p:cNvSpPr txBox="1"/>
          <p:nvPr/>
        </p:nvSpPr>
        <p:spPr>
          <a:xfrm>
            <a:off x="5573473" y="5066100"/>
            <a:ext cx="3068404" cy="1477328"/>
          </a:xfrm>
          <a:prstGeom prst="rect">
            <a:avLst/>
          </a:prstGeom>
          <a:noFill/>
        </p:spPr>
        <p:txBody>
          <a:bodyPr wrap="none" rtlCol="0">
            <a:spAutoFit/>
          </a:bodyPr>
          <a:lstStyle/>
          <a:p>
            <a:r>
              <a:rPr lang="en-US" b="1" dirty="0"/>
              <a:t>Expanding Partnerships in SEA</a:t>
            </a:r>
          </a:p>
          <a:p>
            <a:pPr marL="285750" indent="-285750">
              <a:buFont typeface="Arial" panose="020B0604020202020204" pitchFamily="34" charset="0"/>
              <a:buChar char="•"/>
            </a:pPr>
            <a:r>
              <a:rPr lang="en-US" dirty="0"/>
              <a:t>Vietnam</a:t>
            </a:r>
          </a:p>
          <a:p>
            <a:pPr marL="285750" indent="-285750">
              <a:buFont typeface="Arial" panose="020B0604020202020204" pitchFamily="34" charset="0"/>
              <a:buChar char="•"/>
            </a:pPr>
            <a:r>
              <a:rPr lang="en-US" dirty="0"/>
              <a:t>Indonesia</a:t>
            </a:r>
          </a:p>
          <a:p>
            <a:pPr marL="285750" indent="-285750">
              <a:buFont typeface="Arial" panose="020B0604020202020204" pitchFamily="34" charset="0"/>
              <a:buChar char="•"/>
            </a:pPr>
            <a:r>
              <a:rPr lang="en-US" dirty="0"/>
              <a:t>Malaysia</a:t>
            </a:r>
          </a:p>
          <a:p>
            <a:pPr marL="285750" indent="-285750">
              <a:buFont typeface="Arial" panose="020B0604020202020204" pitchFamily="34" charset="0"/>
              <a:buChar char="•"/>
            </a:pPr>
            <a:endParaRPr lang="en-US" dirty="0"/>
          </a:p>
        </p:txBody>
      </p:sp>
      <p:sp>
        <p:nvSpPr>
          <p:cNvPr id="16" name="TextBox 15">
            <a:extLst>
              <a:ext uri="{FF2B5EF4-FFF2-40B4-BE49-F238E27FC236}">
                <a16:creationId xmlns:a16="http://schemas.microsoft.com/office/drawing/2014/main" id="{331D77D0-6BDB-BC4C-855D-D2E2BE5FB971}"/>
              </a:ext>
            </a:extLst>
          </p:cNvPr>
          <p:cNvSpPr txBox="1"/>
          <p:nvPr/>
        </p:nvSpPr>
        <p:spPr>
          <a:xfrm>
            <a:off x="9266752" y="5066100"/>
            <a:ext cx="2977675" cy="1200329"/>
          </a:xfrm>
          <a:prstGeom prst="rect">
            <a:avLst/>
          </a:prstGeom>
          <a:noFill/>
        </p:spPr>
        <p:txBody>
          <a:bodyPr wrap="none" rtlCol="0">
            <a:spAutoFit/>
          </a:bodyPr>
          <a:lstStyle/>
          <a:p>
            <a:r>
              <a:rPr lang="en-US" b="1" dirty="0"/>
              <a:t>Sustaining and Strengthening</a:t>
            </a:r>
          </a:p>
          <a:p>
            <a:pPr marL="285750" indent="-285750">
              <a:buFont typeface="Arial" panose="020B0604020202020204" pitchFamily="34" charset="0"/>
              <a:buChar char="•"/>
            </a:pPr>
            <a:r>
              <a:rPr lang="en-US" dirty="0"/>
              <a:t>Brunei</a:t>
            </a:r>
          </a:p>
          <a:p>
            <a:pPr marL="285750" indent="-285750">
              <a:buFont typeface="Arial" panose="020B0604020202020204" pitchFamily="34" charset="0"/>
              <a:buChar char="•"/>
            </a:pPr>
            <a:r>
              <a:rPr lang="en-US" dirty="0"/>
              <a:t>Laos</a:t>
            </a:r>
          </a:p>
          <a:p>
            <a:pPr marL="285750" indent="-285750">
              <a:buFont typeface="Arial" panose="020B0604020202020204" pitchFamily="34" charset="0"/>
              <a:buChar char="•"/>
            </a:pPr>
            <a:r>
              <a:rPr lang="en-US" dirty="0"/>
              <a:t>Cambodia</a:t>
            </a:r>
          </a:p>
        </p:txBody>
      </p:sp>
      <p:sp>
        <p:nvSpPr>
          <p:cNvPr id="17" name="TextBox 16">
            <a:extLst>
              <a:ext uri="{FF2B5EF4-FFF2-40B4-BE49-F238E27FC236}">
                <a16:creationId xmlns:a16="http://schemas.microsoft.com/office/drawing/2014/main" id="{DFF20DCC-8846-594A-A525-297F342241B2}"/>
              </a:ext>
            </a:extLst>
          </p:cNvPr>
          <p:cNvSpPr txBox="1"/>
          <p:nvPr/>
        </p:nvSpPr>
        <p:spPr>
          <a:xfrm>
            <a:off x="9353920" y="2806953"/>
            <a:ext cx="2597634" cy="369332"/>
          </a:xfrm>
          <a:prstGeom prst="rect">
            <a:avLst/>
          </a:prstGeom>
          <a:noFill/>
        </p:spPr>
        <p:txBody>
          <a:bodyPr wrap="none" rtlCol="0">
            <a:spAutoFit/>
          </a:bodyPr>
          <a:lstStyle/>
          <a:p>
            <a:r>
              <a:rPr lang="en-US" b="1" dirty="0"/>
              <a:t>Revitalized Pacific Islands</a:t>
            </a:r>
          </a:p>
        </p:txBody>
      </p:sp>
    </p:spTree>
    <p:extLst>
      <p:ext uri="{BB962C8B-B14F-4D97-AF65-F5344CB8AC3E}">
        <p14:creationId xmlns:p14="http://schemas.microsoft.com/office/powerpoint/2010/main" val="1478967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382" y="547806"/>
            <a:ext cx="10411968" cy="571500"/>
          </a:xfrm>
        </p:spPr>
        <p:txBody>
          <a:bodyPr>
            <a:normAutofit fontScale="90000"/>
          </a:bodyPr>
          <a:lstStyle/>
          <a:p>
            <a:r>
              <a:rPr lang="en-US" dirty="0"/>
              <a:t>Promotion of a Networked Region</a:t>
            </a:r>
          </a:p>
        </p:txBody>
      </p:sp>
      <p:sp>
        <p:nvSpPr>
          <p:cNvPr id="10" name="Content Placeholder 9"/>
          <p:cNvSpPr>
            <a:spLocks noGrp="1"/>
          </p:cNvSpPr>
          <p:nvPr>
            <p:ph idx="1"/>
          </p:nvPr>
        </p:nvSpPr>
        <p:spPr>
          <a:xfrm>
            <a:off x="152398" y="1289684"/>
            <a:ext cx="6248401" cy="4730255"/>
          </a:xfrm>
        </p:spPr>
        <p:txBody>
          <a:bodyPr>
            <a:normAutofit/>
          </a:bodyPr>
          <a:lstStyle/>
          <a:p>
            <a:r>
              <a:rPr lang="en-US" dirty="0"/>
              <a:t>Shared security continues to rest on US military presence and close partnerships</a:t>
            </a:r>
          </a:p>
          <a:p>
            <a:r>
              <a:rPr lang="en-US" dirty="0"/>
              <a:t>Tri-Lateral Relationships</a:t>
            </a:r>
          </a:p>
          <a:p>
            <a:pPr lvl="1"/>
            <a:r>
              <a:rPr lang="en-US" dirty="0"/>
              <a:t>Republic of Korea, US, and Japan</a:t>
            </a:r>
          </a:p>
          <a:p>
            <a:pPr lvl="1"/>
            <a:r>
              <a:rPr lang="en-US" dirty="0"/>
              <a:t>US, India, and Japan</a:t>
            </a:r>
          </a:p>
          <a:p>
            <a:r>
              <a:rPr lang="en-US" dirty="0"/>
              <a:t>Strengthen Regional Institutions</a:t>
            </a:r>
          </a:p>
          <a:p>
            <a:pPr lvl="1"/>
            <a:r>
              <a:rPr lang="en-US" dirty="0"/>
              <a:t>ASEAN and ADMM-Plus</a:t>
            </a:r>
          </a:p>
          <a:p>
            <a:r>
              <a:rPr lang="en-US" dirty="0"/>
              <a:t>Emerging Intra-Asian Security Relationships</a:t>
            </a:r>
          </a:p>
          <a:p>
            <a:pPr lvl="1"/>
            <a:r>
              <a:rPr lang="en-US" dirty="0"/>
              <a:t>Singapore’s Information Fusion Centre</a:t>
            </a:r>
          </a:p>
        </p:txBody>
      </p:sp>
      <p:pic>
        <p:nvPicPr>
          <p:cNvPr id="5" name="Picture 4">
            <a:extLst>
              <a:ext uri="{FF2B5EF4-FFF2-40B4-BE49-F238E27FC236}">
                <a16:creationId xmlns:a16="http://schemas.microsoft.com/office/drawing/2014/main" id="{7997C328-D52D-5E42-89DC-C09648DA58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04185" y="4961689"/>
            <a:ext cx="3477575" cy="1497289"/>
          </a:xfrm>
          <a:prstGeom prst="rect">
            <a:avLst/>
          </a:prstGeom>
          <a:scene3d>
            <a:camera prst="orthographicFront"/>
            <a:lightRig rig="threePt" dir="t"/>
          </a:scene3d>
          <a:sp3d>
            <a:bevelT/>
          </a:sp3d>
        </p:spPr>
      </p:pic>
      <p:pic>
        <p:nvPicPr>
          <p:cNvPr id="6" name="Picture 5">
            <a:extLst>
              <a:ext uri="{FF2B5EF4-FFF2-40B4-BE49-F238E27FC236}">
                <a16:creationId xmlns:a16="http://schemas.microsoft.com/office/drawing/2014/main" id="{CDE5C32B-99C8-734B-84B0-AC4F16A9719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95288" y="4215362"/>
            <a:ext cx="2867080" cy="1909475"/>
          </a:xfrm>
          <a:prstGeom prst="rect">
            <a:avLst/>
          </a:prstGeom>
          <a:scene3d>
            <a:camera prst="orthographicFront"/>
            <a:lightRig rig="threePt" dir="t"/>
          </a:scene3d>
          <a:sp3d>
            <a:bevelT/>
          </a:sp3d>
        </p:spPr>
      </p:pic>
      <p:pic>
        <p:nvPicPr>
          <p:cNvPr id="48" name="Picture 47">
            <a:extLst>
              <a:ext uri="{FF2B5EF4-FFF2-40B4-BE49-F238E27FC236}">
                <a16:creationId xmlns:a16="http://schemas.microsoft.com/office/drawing/2014/main" id="{4246A7C0-50AF-F84E-B5F1-BD1C38393E41}"/>
              </a:ext>
            </a:extLst>
          </p:cNvPr>
          <p:cNvPicPr>
            <a:picLocks noChangeAspect="1"/>
          </p:cNvPicPr>
          <p:nvPr/>
        </p:nvPicPr>
        <p:blipFill>
          <a:blip r:embed="rId4"/>
          <a:stretch>
            <a:fillRect/>
          </a:stretch>
        </p:blipFill>
        <p:spPr>
          <a:xfrm>
            <a:off x="5904184" y="814267"/>
            <a:ext cx="6248401" cy="3480610"/>
          </a:xfrm>
          <a:prstGeom prst="rect">
            <a:avLst/>
          </a:prstGeom>
        </p:spPr>
      </p:pic>
    </p:spTree>
    <p:extLst>
      <p:ext uri="{BB962C8B-B14F-4D97-AF65-F5344CB8AC3E}">
        <p14:creationId xmlns:p14="http://schemas.microsoft.com/office/powerpoint/2010/main" val="36507498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688" y="547811"/>
            <a:ext cx="10411968" cy="571500"/>
          </a:xfrm>
        </p:spPr>
        <p:txBody>
          <a:bodyPr>
            <a:noAutofit/>
          </a:bodyPr>
          <a:lstStyle/>
          <a:p>
            <a:r>
              <a:rPr lang="en-US" sz="3600" dirty="0"/>
              <a:t>Free and Open Indo-Pacific Region</a:t>
            </a:r>
          </a:p>
        </p:txBody>
      </p:sp>
      <p:sp>
        <p:nvSpPr>
          <p:cNvPr id="2" name="Content Placeholder 1">
            <a:extLst>
              <a:ext uri="{FF2B5EF4-FFF2-40B4-BE49-F238E27FC236}">
                <a16:creationId xmlns:a16="http://schemas.microsoft.com/office/drawing/2014/main" id="{3FF5EC24-DE84-BA4F-9509-09BB144254AD}"/>
              </a:ext>
            </a:extLst>
          </p:cNvPr>
          <p:cNvSpPr>
            <a:spLocks noGrp="1"/>
          </p:cNvSpPr>
          <p:nvPr>
            <p:ph idx="1"/>
          </p:nvPr>
        </p:nvSpPr>
        <p:spPr>
          <a:xfrm>
            <a:off x="152399" y="1269365"/>
            <a:ext cx="5780050" cy="5281988"/>
          </a:xfrm>
        </p:spPr>
        <p:txBody>
          <a:bodyPr>
            <a:normAutofit fontScale="70000" lnSpcReduction="20000"/>
          </a:bodyPr>
          <a:lstStyle/>
          <a:p>
            <a:r>
              <a:rPr lang="en-US" b="1" dirty="0"/>
              <a:t>Enhanced Shared Prosperity</a:t>
            </a:r>
          </a:p>
          <a:p>
            <a:pPr lvl="1"/>
            <a:r>
              <a:rPr lang="en-US" dirty="0"/>
              <a:t>Partnerships for Prosperity</a:t>
            </a:r>
          </a:p>
          <a:p>
            <a:pPr lvl="1"/>
            <a:r>
              <a:rPr lang="en-US" dirty="0"/>
              <a:t>Building Momentum in Energy, Infrastructure, and Digital Economy</a:t>
            </a:r>
          </a:p>
          <a:p>
            <a:pPr lvl="1"/>
            <a:r>
              <a:rPr lang="en-US" dirty="0"/>
              <a:t>Growing Economic Partnerships through APEC</a:t>
            </a:r>
          </a:p>
          <a:p>
            <a:pPr lvl="1"/>
            <a:r>
              <a:rPr lang="en-US" dirty="0"/>
              <a:t>Strengthening People-to-People Connections</a:t>
            </a:r>
          </a:p>
          <a:p>
            <a:r>
              <a:rPr lang="en-US" b="1" dirty="0"/>
              <a:t>Championing Good Governance and Civil Society</a:t>
            </a:r>
          </a:p>
          <a:p>
            <a:pPr lvl="1"/>
            <a:r>
              <a:rPr lang="en-US" dirty="0"/>
              <a:t>Core Pillar</a:t>
            </a:r>
          </a:p>
          <a:p>
            <a:pPr lvl="1"/>
            <a:r>
              <a:rPr lang="en-US" dirty="0"/>
              <a:t>Create conditions to unlock greater private investment, combat corruption, and secure nation’s autonomy from foreign coercion</a:t>
            </a:r>
          </a:p>
          <a:p>
            <a:pPr lvl="1"/>
            <a:r>
              <a:rPr lang="en-US" dirty="0"/>
              <a:t>Identify collaborative opportunities to strengthen governance practices</a:t>
            </a:r>
          </a:p>
          <a:p>
            <a:r>
              <a:rPr lang="en-US" b="1" dirty="0"/>
              <a:t>Ensuring a Peaceful and Secure Regional Order</a:t>
            </a:r>
          </a:p>
          <a:p>
            <a:pPr lvl="1"/>
            <a:r>
              <a:rPr lang="en-US" dirty="0"/>
              <a:t>Confront common threats</a:t>
            </a:r>
          </a:p>
          <a:p>
            <a:pPr lvl="1"/>
            <a:r>
              <a:rPr lang="en-US" dirty="0"/>
              <a:t>Protect shared resources</a:t>
            </a:r>
          </a:p>
          <a:p>
            <a:pPr lvl="1"/>
            <a:r>
              <a:rPr lang="en-US" dirty="0"/>
              <a:t>Uphold sovereignty</a:t>
            </a:r>
          </a:p>
          <a:p>
            <a:pPr lvl="1"/>
            <a:r>
              <a:rPr lang="en-US" dirty="0"/>
              <a:t>Safeguard navigational rights and freedoms in the East and South China Seas</a:t>
            </a:r>
          </a:p>
          <a:p>
            <a:pPr lvl="1"/>
            <a:r>
              <a:rPr lang="en-US" dirty="0"/>
              <a:t>Prevent the spread of terrorism and violent extremists</a:t>
            </a:r>
          </a:p>
          <a:p>
            <a:endParaRPr lang="en-US" dirty="0"/>
          </a:p>
        </p:txBody>
      </p:sp>
      <p:pic>
        <p:nvPicPr>
          <p:cNvPr id="6" name="Picture 5"/>
          <p:cNvPicPr>
            <a:picLocks noChangeAspect="1"/>
          </p:cNvPicPr>
          <p:nvPr/>
        </p:nvPicPr>
        <p:blipFill>
          <a:blip r:embed="rId2"/>
          <a:stretch>
            <a:fillRect/>
          </a:stretch>
        </p:blipFill>
        <p:spPr>
          <a:xfrm>
            <a:off x="8348376" y="1709181"/>
            <a:ext cx="2925812" cy="1928936"/>
          </a:xfrm>
          <a:prstGeom prst="rect">
            <a:avLst/>
          </a:prstGeom>
          <a:effectLst>
            <a:glow rad="635000">
              <a:schemeClr val="accent1">
                <a:alpha val="40000"/>
              </a:schemeClr>
            </a:glow>
          </a:effectLst>
        </p:spPr>
      </p:pic>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63835" y="1485297"/>
            <a:ext cx="2302029" cy="1270720"/>
          </a:xfrm>
          <a:prstGeom prst="rect">
            <a:avLst/>
          </a:prstGeom>
          <a:effectLst>
            <a:glow rad="635000">
              <a:schemeClr val="accent1">
                <a:alpha val="40000"/>
              </a:schemeClr>
            </a:glow>
          </a:effectLst>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78534" y="1256462"/>
            <a:ext cx="1389468" cy="782306"/>
          </a:xfrm>
          <a:prstGeom prst="rect">
            <a:avLst/>
          </a:prstGeom>
          <a:effectLst>
            <a:glow rad="635000">
              <a:schemeClr val="accent1">
                <a:alpha val="40000"/>
              </a:schemeClr>
            </a:glow>
          </a:effectLst>
          <a:scene3d>
            <a:camera prst="orthographicFront"/>
            <a:lightRig rig="threePt" dir="t"/>
          </a:scene3d>
          <a:sp3d>
            <a:bevelT w="165100" prst="coolSlant"/>
          </a:sp3d>
        </p:spPr>
      </p:pic>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63919" y="2099823"/>
            <a:ext cx="2307129" cy="1273535"/>
          </a:xfrm>
          <a:prstGeom prst="rect">
            <a:avLst/>
          </a:prstGeom>
          <a:effectLst>
            <a:glow rad="635000">
              <a:schemeClr val="accent1">
                <a:alpha val="40000"/>
              </a:schemeClr>
            </a:glow>
          </a:effectLst>
        </p:spPr>
      </p:pic>
      <p:sp>
        <p:nvSpPr>
          <p:cNvPr id="16" name="Rectangle 15"/>
          <p:cNvSpPr/>
          <p:nvPr/>
        </p:nvSpPr>
        <p:spPr>
          <a:xfrm>
            <a:off x="6492240" y="1335243"/>
            <a:ext cx="1764880" cy="330173"/>
          </a:xfrm>
          <a:prstGeom prst="rect">
            <a:avLst/>
          </a:prstGeom>
          <a:solidFill>
            <a:schemeClr val="bg1">
              <a:lumMod val="50000"/>
            </a:schemeClr>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Prosperity and Growth</a:t>
            </a:r>
          </a:p>
        </p:txBody>
      </p:sp>
      <p:sp>
        <p:nvSpPr>
          <p:cNvPr id="18" name="Rectangle 17"/>
          <p:cNvSpPr/>
          <p:nvPr/>
        </p:nvSpPr>
        <p:spPr>
          <a:xfrm>
            <a:off x="8980312" y="1356743"/>
            <a:ext cx="1764880" cy="330173"/>
          </a:xfrm>
          <a:prstGeom prst="rect">
            <a:avLst/>
          </a:prstGeom>
          <a:solidFill>
            <a:schemeClr val="bg1">
              <a:lumMod val="50000"/>
            </a:schemeClr>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Trade and Natural Resources</a:t>
            </a:r>
          </a:p>
        </p:txBody>
      </p:sp>
      <p:pic>
        <p:nvPicPr>
          <p:cNvPr id="19" name="Picture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636534" y="3326163"/>
            <a:ext cx="2270502" cy="1453501"/>
          </a:xfrm>
          <a:prstGeom prst="rect">
            <a:avLst/>
          </a:prstGeom>
          <a:effectLst>
            <a:glow rad="635000">
              <a:schemeClr val="accent1">
                <a:alpha val="40000"/>
              </a:schemeClr>
            </a:glow>
          </a:effectLst>
        </p:spPr>
      </p:pic>
      <p:pic>
        <p:nvPicPr>
          <p:cNvPr id="39"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74080" y="2512730"/>
            <a:ext cx="1514192" cy="1704692"/>
          </a:xfrm>
          <a:prstGeom prst="rect">
            <a:avLst/>
          </a:prstGeom>
          <a:noFill/>
          <a:ln w="9525">
            <a:solidFill>
              <a:schemeClr val="tx1"/>
            </a:solidFill>
            <a:miter lim="800000"/>
            <a:headEnd/>
            <a:tailEnd/>
          </a:ln>
          <a:effectLst>
            <a:glow rad="635000">
              <a:schemeClr val="accent1">
                <a:alpha val="40000"/>
              </a:schemeClr>
            </a:glow>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8"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237837" y="3231587"/>
            <a:ext cx="1611090" cy="1111120"/>
          </a:xfrm>
          <a:prstGeom prst="rect">
            <a:avLst/>
          </a:prstGeom>
          <a:noFill/>
          <a:ln w="38100">
            <a:solidFill>
              <a:schemeClr val="tx1"/>
            </a:solidFill>
            <a:miter lim="800000"/>
            <a:headEnd/>
            <a:tailEnd/>
          </a:ln>
          <a:effectLst>
            <a:glow rad="635000">
              <a:schemeClr val="accent1">
                <a:alpha val="40000"/>
              </a:schemeClr>
            </a:glow>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0" name="Rectangle 39"/>
          <p:cNvSpPr/>
          <p:nvPr/>
        </p:nvSpPr>
        <p:spPr>
          <a:xfrm>
            <a:off x="7920712" y="2761778"/>
            <a:ext cx="1764880" cy="330173"/>
          </a:xfrm>
          <a:prstGeom prst="rect">
            <a:avLst/>
          </a:prstGeom>
          <a:solidFill>
            <a:schemeClr val="bg1">
              <a:lumMod val="50000"/>
            </a:schemeClr>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Regional Perceptions</a:t>
            </a:r>
          </a:p>
        </p:txBody>
      </p:sp>
      <p:sp>
        <p:nvSpPr>
          <p:cNvPr id="25" name="Rectangle 24"/>
          <p:cNvSpPr/>
          <p:nvPr/>
        </p:nvSpPr>
        <p:spPr>
          <a:xfrm>
            <a:off x="10919012" y="3188798"/>
            <a:ext cx="848990" cy="266396"/>
          </a:xfrm>
          <a:prstGeom prst="rect">
            <a:avLst/>
          </a:prstGeom>
          <a:solidFill>
            <a:schemeClr val="bg1">
              <a:lumMod val="50000"/>
            </a:schemeClr>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t>UNCLOS</a:t>
            </a:r>
          </a:p>
        </p:txBody>
      </p:sp>
      <p:sp>
        <p:nvSpPr>
          <p:cNvPr id="4" name="TextBox 3">
            <a:extLst>
              <a:ext uri="{FF2B5EF4-FFF2-40B4-BE49-F238E27FC236}">
                <a16:creationId xmlns:a16="http://schemas.microsoft.com/office/drawing/2014/main" id="{905EB1F5-9C67-224D-8B8E-845873533379}"/>
              </a:ext>
            </a:extLst>
          </p:cNvPr>
          <p:cNvSpPr txBox="1"/>
          <p:nvPr/>
        </p:nvSpPr>
        <p:spPr>
          <a:xfrm>
            <a:off x="6387877" y="4064937"/>
            <a:ext cx="3555973" cy="646331"/>
          </a:xfrm>
          <a:prstGeom prst="rect">
            <a:avLst/>
          </a:prstGeom>
          <a:solidFill>
            <a:srgbClr val="FF0000"/>
          </a:solidFill>
        </p:spPr>
        <p:txBody>
          <a:bodyPr wrap="none" rtlCol="0">
            <a:spAutoFit/>
          </a:bodyPr>
          <a:lstStyle/>
          <a:p>
            <a:pPr marL="285750" indent="-285750">
              <a:buFont typeface="Arial" panose="020B0604020202020204" pitchFamily="34" charset="0"/>
              <a:buChar char="•"/>
            </a:pPr>
            <a:r>
              <a:rPr lang="en-US" b="1" dirty="0">
                <a:solidFill>
                  <a:srgbClr val="FFFF00"/>
                </a:solidFill>
              </a:rPr>
              <a:t>$940 Billion in direct investment</a:t>
            </a:r>
          </a:p>
          <a:p>
            <a:pPr marL="285750" indent="-285750">
              <a:buFont typeface="Arial" panose="020B0604020202020204" pitchFamily="34" charset="0"/>
              <a:buChar char="•"/>
            </a:pPr>
            <a:r>
              <a:rPr lang="en-US" b="1" dirty="0">
                <a:solidFill>
                  <a:srgbClr val="FFFF00"/>
                </a:solidFill>
              </a:rPr>
              <a:t>$1.8 in assistance annually</a:t>
            </a:r>
          </a:p>
        </p:txBody>
      </p:sp>
      <p:sp>
        <p:nvSpPr>
          <p:cNvPr id="27" name="TextBox 26">
            <a:extLst>
              <a:ext uri="{FF2B5EF4-FFF2-40B4-BE49-F238E27FC236}">
                <a16:creationId xmlns:a16="http://schemas.microsoft.com/office/drawing/2014/main" id="{AA7A4016-3AE7-654D-8550-858FF4CAD843}"/>
              </a:ext>
            </a:extLst>
          </p:cNvPr>
          <p:cNvSpPr txBox="1"/>
          <p:nvPr/>
        </p:nvSpPr>
        <p:spPr>
          <a:xfrm>
            <a:off x="6029634" y="4981693"/>
            <a:ext cx="5540829" cy="1569660"/>
          </a:xfrm>
          <a:prstGeom prst="rect">
            <a:avLst/>
          </a:prstGeom>
          <a:noFill/>
          <a:ln>
            <a:noFill/>
          </a:ln>
        </p:spPr>
        <p:txBody>
          <a:bodyPr wrap="square" rtlCol="0">
            <a:spAutoFit/>
          </a:bodyPr>
          <a:lstStyle/>
          <a:p>
            <a:r>
              <a:rPr lang="en-US" sz="1600" b="1" dirty="0">
                <a:solidFill>
                  <a:srgbClr val="2251FF"/>
                </a:solidFill>
              </a:rPr>
              <a:t>“Let me be clear, though: our vision for the Indo-Pacific excludes no nation. It only requires that nations treat their neighbors with respect and respect the sovereignty of our nations and international rules and order….We all agree that empire and aggression have no place in the Indo-Pacific.” </a:t>
            </a:r>
          </a:p>
          <a:p>
            <a:r>
              <a:rPr lang="en-US" sz="1600" b="1" dirty="0">
                <a:solidFill>
                  <a:srgbClr val="2251FF"/>
                </a:solidFill>
              </a:rPr>
              <a:t>                                                                 Vice President Pence</a:t>
            </a:r>
          </a:p>
        </p:txBody>
      </p:sp>
    </p:spTree>
    <p:extLst>
      <p:ext uri="{BB962C8B-B14F-4D97-AF65-F5344CB8AC3E}">
        <p14:creationId xmlns:p14="http://schemas.microsoft.com/office/powerpoint/2010/main" val="41797810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930" y="547806"/>
            <a:ext cx="10411968" cy="571500"/>
          </a:xfrm>
          <a:scene3d>
            <a:camera prst="orthographicFront"/>
            <a:lightRig rig="threePt" dir="t"/>
          </a:scene3d>
          <a:sp3d>
            <a:bevelT w="165100" prst="coolSlant"/>
          </a:sp3d>
        </p:spPr>
        <p:txBody>
          <a:bodyPr>
            <a:normAutofit fontScale="90000"/>
          </a:bodyPr>
          <a:lstStyle/>
          <a:p>
            <a:r>
              <a:rPr lang="en-US" dirty="0"/>
              <a:t>Discussion</a:t>
            </a:r>
          </a:p>
        </p:txBody>
      </p:sp>
      <p:grpSp>
        <p:nvGrpSpPr>
          <p:cNvPr id="30" name="Group 29">
            <a:extLst>
              <a:ext uri="{FF2B5EF4-FFF2-40B4-BE49-F238E27FC236}">
                <a16:creationId xmlns:a16="http://schemas.microsoft.com/office/drawing/2014/main" id="{530D9635-4D32-5B4A-B1D1-242B851925ED}"/>
              </a:ext>
            </a:extLst>
          </p:cNvPr>
          <p:cNvGrpSpPr/>
          <p:nvPr/>
        </p:nvGrpSpPr>
        <p:grpSpPr>
          <a:xfrm>
            <a:off x="2703002" y="737344"/>
            <a:ext cx="7535293" cy="4897074"/>
            <a:chOff x="4097867" y="1591746"/>
            <a:chExt cx="8161826" cy="4897074"/>
          </a:xfrm>
        </p:grpSpPr>
        <p:grpSp>
          <p:nvGrpSpPr>
            <p:cNvPr id="31" name="Group 30">
              <a:extLst>
                <a:ext uri="{FF2B5EF4-FFF2-40B4-BE49-F238E27FC236}">
                  <a16:creationId xmlns:a16="http://schemas.microsoft.com/office/drawing/2014/main" id="{0FBC8C39-537E-624B-9E08-B2D2DC76A836}"/>
                </a:ext>
              </a:extLst>
            </p:cNvPr>
            <p:cNvGrpSpPr/>
            <p:nvPr/>
          </p:nvGrpSpPr>
          <p:grpSpPr>
            <a:xfrm>
              <a:off x="4097867" y="1591746"/>
              <a:ext cx="8161826" cy="4897074"/>
              <a:chOff x="1663139" y="1540947"/>
              <a:chExt cx="9213302" cy="4897074"/>
            </a:xfrm>
          </p:grpSpPr>
          <p:pic>
            <p:nvPicPr>
              <p:cNvPr id="41" name="Picture 2">
                <a:extLst>
                  <a:ext uri="{FF2B5EF4-FFF2-40B4-BE49-F238E27FC236}">
                    <a16:creationId xmlns:a16="http://schemas.microsoft.com/office/drawing/2014/main" id="{E2B8538F-1793-644D-A257-6691819A8A8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63139" y="1540947"/>
                <a:ext cx="9126537" cy="4897074"/>
              </a:xfrm>
              <a:prstGeom prst="rect">
                <a:avLst/>
              </a:prstGeom>
              <a:noFill/>
              <a:ln w="9525">
                <a:noFill/>
                <a:miter lim="800000"/>
                <a:headEnd/>
                <a:tailEnd/>
              </a:ln>
              <a:scene3d>
                <a:camera prst="orthographicFront"/>
                <a:lightRig rig="threePt" dir="t"/>
              </a:scene3d>
              <a:sp3d>
                <a:bevelT w="165100" prst="coolSlant"/>
              </a:sp3d>
            </p:spPr>
          </p:pic>
          <p:sp>
            <p:nvSpPr>
              <p:cNvPr id="42" name="Freeform 41">
                <a:extLst>
                  <a:ext uri="{FF2B5EF4-FFF2-40B4-BE49-F238E27FC236}">
                    <a16:creationId xmlns:a16="http://schemas.microsoft.com/office/drawing/2014/main" id="{12432EDB-4F28-6C44-A6AF-2756B10197DD}"/>
                  </a:ext>
                </a:extLst>
              </p:cNvPr>
              <p:cNvSpPr/>
              <p:nvPr/>
            </p:nvSpPr>
            <p:spPr bwMode="auto">
              <a:xfrm>
                <a:off x="6086290" y="3076494"/>
                <a:ext cx="1057124" cy="595053"/>
              </a:xfrm>
              <a:custGeom>
                <a:avLst/>
                <a:gdLst>
                  <a:gd name="connsiteX0" fmla="*/ 1057124 w 1057124"/>
                  <a:gd name="connsiteY0" fmla="*/ 827314 h 827314"/>
                  <a:gd name="connsiteX1" fmla="*/ 403981 w 1057124"/>
                  <a:gd name="connsiteY1" fmla="*/ 740229 h 827314"/>
                  <a:gd name="connsiteX2" fmla="*/ 128210 w 1057124"/>
                  <a:gd name="connsiteY2" fmla="*/ 522514 h 827314"/>
                  <a:gd name="connsiteX3" fmla="*/ 12095 w 1057124"/>
                  <a:gd name="connsiteY3" fmla="*/ 261257 h 827314"/>
                  <a:gd name="connsiteX4" fmla="*/ 55638 w 1057124"/>
                  <a:gd name="connsiteY4" fmla="*/ 0 h 827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124" h="827314">
                    <a:moveTo>
                      <a:pt x="1057124" y="827314"/>
                    </a:moveTo>
                    <a:cubicBezTo>
                      <a:pt x="807962" y="809171"/>
                      <a:pt x="558800" y="791029"/>
                      <a:pt x="403981" y="740229"/>
                    </a:cubicBezTo>
                    <a:cubicBezTo>
                      <a:pt x="249162" y="689429"/>
                      <a:pt x="193524" y="602343"/>
                      <a:pt x="128210" y="522514"/>
                    </a:cubicBezTo>
                    <a:cubicBezTo>
                      <a:pt x="62896" y="442685"/>
                      <a:pt x="24190" y="348343"/>
                      <a:pt x="12095" y="261257"/>
                    </a:cubicBezTo>
                    <a:cubicBezTo>
                      <a:pt x="0" y="174171"/>
                      <a:pt x="27819" y="87085"/>
                      <a:pt x="55638" y="0"/>
                    </a:cubicBezTo>
                  </a:path>
                </a:pathLst>
              </a:custGeom>
              <a:noFill/>
              <a:ln w="38100" cap="flat" cmpd="sng" algn="ctr">
                <a:solidFill>
                  <a:srgbClr val="FFFFFF"/>
                </a:solidFill>
                <a:prstDash val="solid"/>
                <a:round/>
                <a:headEnd type="none" w="med" len="med"/>
                <a:tailEnd type="stealth" w="lg" len="lg"/>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latin typeface="Arial" charset="0"/>
                  <a:ea typeface="+mn-ea"/>
                </a:endParaRPr>
              </a:p>
            </p:txBody>
          </p:sp>
          <p:grpSp>
            <p:nvGrpSpPr>
              <p:cNvPr id="43" name="Group 28">
                <a:extLst>
                  <a:ext uri="{FF2B5EF4-FFF2-40B4-BE49-F238E27FC236}">
                    <a16:creationId xmlns:a16="http://schemas.microsoft.com/office/drawing/2014/main" id="{EB56BFBE-17DF-3241-8135-0CDB63DCA871}"/>
                  </a:ext>
                </a:extLst>
              </p:cNvPr>
              <p:cNvGrpSpPr/>
              <p:nvPr/>
            </p:nvGrpSpPr>
            <p:grpSpPr>
              <a:xfrm>
                <a:off x="1972285" y="1787470"/>
                <a:ext cx="7542551" cy="4625394"/>
                <a:chOff x="329784" y="239843"/>
                <a:chExt cx="7542551" cy="6430780"/>
              </a:xfrm>
            </p:grpSpPr>
            <p:sp>
              <p:nvSpPr>
                <p:cNvPr id="51" name="Freeform 50">
                  <a:extLst>
                    <a:ext uri="{FF2B5EF4-FFF2-40B4-BE49-F238E27FC236}">
                      <a16:creationId xmlns:a16="http://schemas.microsoft.com/office/drawing/2014/main" id="{43C07330-F93D-4B4A-8530-02DE13B83081}"/>
                    </a:ext>
                  </a:extLst>
                </p:cNvPr>
                <p:cNvSpPr/>
                <p:nvPr/>
              </p:nvSpPr>
              <p:spPr bwMode="auto">
                <a:xfrm>
                  <a:off x="329784" y="1888761"/>
                  <a:ext cx="7542551" cy="4781862"/>
                </a:xfrm>
                <a:custGeom>
                  <a:avLst/>
                  <a:gdLst>
                    <a:gd name="connsiteX0" fmla="*/ 0 w 7542551"/>
                    <a:gd name="connsiteY0" fmla="*/ 0 h 4781862"/>
                    <a:gd name="connsiteX1" fmla="*/ 464695 w 7542551"/>
                    <a:gd name="connsiteY1" fmla="*/ 284813 h 4781862"/>
                    <a:gd name="connsiteX2" fmla="*/ 899409 w 7542551"/>
                    <a:gd name="connsiteY2" fmla="*/ 689547 h 4781862"/>
                    <a:gd name="connsiteX3" fmla="*/ 869429 w 7542551"/>
                    <a:gd name="connsiteY3" fmla="*/ 1499016 h 4781862"/>
                    <a:gd name="connsiteX4" fmla="*/ 1199213 w 7542551"/>
                    <a:gd name="connsiteY4" fmla="*/ 2038662 h 4781862"/>
                    <a:gd name="connsiteX5" fmla="*/ 1753849 w 7542551"/>
                    <a:gd name="connsiteY5" fmla="*/ 2698229 h 4781862"/>
                    <a:gd name="connsiteX6" fmla="*/ 2503357 w 7542551"/>
                    <a:gd name="connsiteY6" fmla="*/ 2893101 h 4781862"/>
                    <a:gd name="connsiteX7" fmla="*/ 3477718 w 7542551"/>
                    <a:gd name="connsiteY7" fmla="*/ 2743200 h 4781862"/>
                    <a:gd name="connsiteX8" fmla="*/ 4257206 w 7542551"/>
                    <a:gd name="connsiteY8" fmla="*/ 2728209 h 4781862"/>
                    <a:gd name="connsiteX9" fmla="*/ 4946754 w 7542551"/>
                    <a:gd name="connsiteY9" fmla="*/ 2893101 h 4781862"/>
                    <a:gd name="connsiteX10" fmla="*/ 5651291 w 7542551"/>
                    <a:gd name="connsiteY10" fmla="*/ 2968052 h 4781862"/>
                    <a:gd name="connsiteX11" fmla="*/ 6130977 w 7542551"/>
                    <a:gd name="connsiteY11" fmla="*/ 3147934 h 4781862"/>
                    <a:gd name="connsiteX12" fmla="*/ 7405141 w 7542551"/>
                    <a:gd name="connsiteY12" fmla="*/ 3297836 h 4781862"/>
                    <a:gd name="connsiteX13" fmla="*/ 6955436 w 7542551"/>
                    <a:gd name="connsiteY13" fmla="*/ 4781862 h 4781862"/>
                    <a:gd name="connsiteX14" fmla="*/ 6955436 w 7542551"/>
                    <a:gd name="connsiteY14" fmla="*/ 4781862 h 478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42551" h="4781862">
                      <a:moveTo>
                        <a:pt x="0" y="0"/>
                      </a:moveTo>
                      <a:cubicBezTo>
                        <a:pt x="157396" y="84944"/>
                        <a:pt x="314793" y="169888"/>
                        <a:pt x="464695" y="284813"/>
                      </a:cubicBezTo>
                      <a:cubicBezTo>
                        <a:pt x="614597" y="399738"/>
                        <a:pt x="831953" y="487180"/>
                        <a:pt x="899409" y="689547"/>
                      </a:cubicBezTo>
                      <a:cubicBezTo>
                        <a:pt x="966865" y="891914"/>
                        <a:pt x="819462" y="1274164"/>
                        <a:pt x="869429" y="1499016"/>
                      </a:cubicBezTo>
                      <a:cubicBezTo>
                        <a:pt x="919396" y="1723869"/>
                        <a:pt x="1051810" y="1838793"/>
                        <a:pt x="1199213" y="2038662"/>
                      </a:cubicBezTo>
                      <a:cubicBezTo>
                        <a:pt x="1346616" y="2238531"/>
                        <a:pt x="1536492" y="2555823"/>
                        <a:pt x="1753849" y="2698229"/>
                      </a:cubicBezTo>
                      <a:cubicBezTo>
                        <a:pt x="1971206" y="2840635"/>
                        <a:pt x="2216046" y="2885606"/>
                        <a:pt x="2503357" y="2893101"/>
                      </a:cubicBezTo>
                      <a:cubicBezTo>
                        <a:pt x="2790668" y="2900596"/>
                        <a:pt x="3185410" y="2770682"/>
                        <a:pt x="3477718" y="2743200"/>
                      </a:cubicBezTo>
                      <a:cubicBezTo>
                        <a:pt x="3770026" y="2715718"/>
                        <a:pt x="4012367" y="2703225"/>
                        <a:pt x="4257206" y="2728209"/>
                      </a:cubicBezTo>
                      <a:cubicBezTo>
                        <a:pt x="4502045" y="2753193"/>
                        <a:pt x="4714406" y="2853127"/>
                        <a:pt x="4946754" y="2893101"/>
                      </a:cubicBezTo>
                      <a:cubicBezTo>
                        <a:pt x="5179102" y="2933075"/>
                        <a:pt x="5453921" y="2925580"/>
                        <a:pt x="5651291" y="2968052"/>
                      </a:cubicBezTo>
                      <a:cubicBezTo>
                        <a:pt x="5848661" y="3010524"/>
                        <a:pt x="5838669" y="3092970"/>
                        <a:pt x="6130977" y="3147934"/>
                      </a:cubicBezTo>
                      <a:cubicBezTo>
                        <a:pt x="6423285" y="3202898"/>
                        <a:pt x="7267731" y="3025515"/>
                        <a:pt x="7405141" y="3297836"/>
                      </a:cubicBezTo>
                      <a:cubicBezTo>
                        <a:pt x="7542551" y="3570157"/>
                        <a:pt x="6955436" y="4781862"/>
                        <a:pt x="6955436" y="4781862"/>
                      </a:cubicBezTo>
                      <a:lnTo>
                        <a:pt x="6955436" y="4781862"/>
                      </a:lnTo>
                    </a:path>
                  </a:pathLst>
                </a:custGeom>
                <a:noFill/>
                <a:ln w="28575" cap="flat" cmpd="sng" algn="ctr">
                  <a:solidFill>
                    <a:srgbClr val="FFC000"/>
                  </a:solidFill>
                  <a:prstDash val="sysDash"/>
                  <a:round/>
                  <a:headEnd type="none" w="med" len="med"/>
                  <a:tailEnd type="none" w="med" len="med"/>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latin typeface="Arial" charset="0"/>
                    <a:ea typeface="+mn-ea"/>
                  </a:endParaRPr>
                </a:p>
              </p:txBody>
            </p:sp>
            <p:sp>
              <p:nvSpPr>
                <p:cNvPr id="52" name="Freeform 51">
                  <a:extLst>
                    <a:ext uri="{FF2B5EF4-FFF2-40B4-BE49-F238E27FC236}">
                      <a16:creationId xmlns:a16="http://schemas.microsoft.com/office/drawing/2014/main" id="{780E95CF-793D-6E42-BBF8-E9262B9850C7}"/>
                    </a:ext>
                  </a:extLst>
                </p:cNvPr>
                <p:cNvSpPr/>
                <p:nvPr/>
              </p:nvSpPr>
              <p:spPr bwMode="auto">
                <a:xfrm>
                  <a:off x="3317823" y="239843"/>
                  <a:ext cx="2393429" cy="4362137"/>
                </a:xfrm>
                <a:custGeom>
                  <a:avLst/>
                  <a:gdLst>
                    <a:gd name="connsiteX0" fmla="*/ 729521 w 2393429"/>
                    <a:gd name="connsiteY0" fmla="*/ 4362137 h 4362137"/>
                    <a:gd name="connsiteX1" fmla="*/ 609600 w 2393429"/>
                    <a:gd name="connsiteY1" fmla="*/ 3657600 h 4362137"/>
                    <a:gd name="connsiteX2" fmla="*/ 399738 w 2393429"/>
                    <a:gd name="connsiteY2" fmla="*/ 3072983 h 4362137"/>
                    <a:gd name="connsiteX3" fmla="*/ 204866 w 2393429"/>
                    <a:gd name="connsiteY3" fmla="*/ 2698229 h 4362137"/>
                    <a:gd name="connsiteX4" fmla="*/ 39974 w 2393429"/>
                    <a:gd name="connsiteY4" fmla="*/ 2278505 h 4362137"/>
                    <a:gd name="connsiteX5" fmla="*/ 444708 w 2393429"/>
                    <a:gd name="connsiteY5" fmla="*/ 1858780 h 4362137"/>
                    <a:gd name="connsiteX6" fmla="*/ 714531 w 2393429"/>
                    <a:gd name="connsiteY6" fmla="*/ 1603947 h 4362137"/>
                    <a:gd name="connsiteX7" fmla="*/ 894413 w 2393429"/>
                    <a:gd name="connsiteY7" fmla="*/ 1394085 h 4362137"/>
                    <a:gd name="connsiteX8" fmla="*/ 1314138 w 2393429"/>
                    <a:gd name="connsiteY8" fmla="*/ 1229193 h 4362137"/>
                    <a:gd name="connsiteX9" fmla="*/ 1479029 w 2393429"/>
                    <a:gd name="connsiteY9" fmla="*/ 1034321 h 4362137"/>
                    <a:gd name="connsiteX10" fmla="*/ 1628931 w 2393429"/>
                    <a:gd name="connsiteY10" fmla="*/ 689547 h 4362137"/>
                    <a:gd name="connsiteX11" fmla="*/ 1898754 w 2393429"/>
                    <a:gd name="connsiteY11" fmla="*/ 494675 h 4362137"/>
                    <a:gd name="connsiteX12" fmla="*/ 2228538 w 2393429"/>
                    <a:gd name="connsiteY12" fmla="*/ 209862 h 4362137"/>
                    <a:gd name="connsiteX13" fmla="*/ 2393429 w 2393429"/>
                    <a:gd name="connsiteY13" fmla="*/ 0 h 43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93429" h="4362137">
                      <a:moveTo>
                        <a:pt x="729521" y="4362137"/>
                      </a:moveTo>
                      <a:cubicBezTo>
                        <a:pt x="697042" y="4117298"/>
                        <a:pt x="664564" y="3872459"/>
                        <a:pt x="609600" y="3657600"/>
                      </a:cubicBezTo>
                      <a:cubicBezTo>
                        <a:pt x="554636" y="3442741"/>
                        <a:pt x="467194" y="3232878"/>
                        <a:pt x="399738" y="3072983"/>
                      </a:cubicBezTo>
                      <a:cubicBezTo>
                        <a:pt x="332282" y="2913088"/>
                        <a:pt x="264827" y="2830642"/>
                        <a:pt x="204866" y="2698229"/>
                      </a:cubicBezTo>
                      <a:cubicBezTo>
                        <a:pt x="144905" y="2565816"/>
                        <a:pt x="0" y="2418413"/>
                        <a:pt x="39974" y="2278505"/>
                      </a:cubicBezTo>
                      <a:cubicBezTo>
                        <a:pt x="79948" y="2138597"/>
                        <a:pt x="332282" y="1971206"/>
                        <a:pt x="444708" y="1858780"/>
                      </a:cubicBezTo>
                      <a:cubicBezTo>
                        <a:pt x="557134" y="1746354"/>
                        <a:pt x="639580" y="1681396"/>
                        <a:pt x="714531" y="1603947"/>
                      </a:cubicBezTo>
                      <a:cubicBezTo>
                        <a:pt x="789482" y="1526498"/>
                        <a:pt x="794479" y="1456544"/>
                        <a:pt x="894413" y="1394085"/>
                      </a:cubicBezTo>
                      <a:cubicBezTo>
                        <a:pt x="994348" y="1331626"/>
                        <a:pt x="1216702" y="1289154"/>
                        <a:pt x="1314138" y="1229193"/>
                      </a:cubicBezTo>
                      <a:cubicBezTo>
                        <a:pt x="1411574" y="1169232"/>
                        <a:pt x="1426564" y="1124262"/>
                        <a:pt x="1479029" y="1034321"/>
                      </a:cubicBezTo>
                      <a:cubicBezTo>
                        <a:pt x="1531495" y="944380"/>
                        <a:pt x="1558977" y="779488"/>
                        <a:pt x="1628931" y="689547"/>
                      </a:cubicBezTo>
                      <a:cubicBezTo>
                        <a:pt x="1698885" y="599606"/>
                        <a:pt x="1798820" y="574623"/>
                        <a:pt x="1898754" y="494675"/>
                      </a:cubicBezTo>
                      <a:cubicBezTo>
                        <a:pt x="1998689" y="414728"/>
                        <a:pt x="2146092" y="292308"/>
                        <a:pt x="2228538" y="209862"/>
                      </a:cubicBezTo>
                      <a:cubicBezTo>
                        <a:pt x="2310984" y="127416"/>
                        <a:pt x="2352206" y="63708"/>
                        <a:pt x="2393429" y="0"/>
                      </a:cubicBezTo>
                    </a:path>
                  </a:pathLst>
                </a:custGeom>
                <a:noFill/>
                <a:ln w="28575" cap="flat" cmpd="sng" algn="ctr">
                  <a:solidFill>
                    <a:srgbClr val="FFC000"/>
                  </a:solidFill>
                  <a:prstDash val="sysDash"/>
                  <a:round/>
                  <a:headEnd type="none" w="med" len="med"/>
                  <a:tailEnd type="none" w="med" len="med"/>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latin typeface="Arial" charset="0"/>
                    <a:ea typeface="+mn-ea"/>
                  </a:endParaRPr>
                </a:p>
              </p:txBody>
            </p:sp>
            <p:sp>
              <p:nvSpPr>
                <p:cNvPr id="53" name="Freeform 52">
                  <a:extLst>
                    <a:ext uri="{FF2B5EF4-FFF2-40B4-BE49-F238E27FC236}">
                      <a16:creationId xmlns:a16="http://schemas.microsoft.com/office/drawing/2014/main" id="{DAE5BE93-8E9C-744F-9EAD-62845E61B18B}"/>
                    </a:ext>
                  </a:extLst>
                </p:cNvPr>
                <p:cNvSpPr/>
                <p:nvPr/>
              </p:nvSpPr>
              <p:spPr bwMode="auto">
                <a:xfrm>
                  <a:off x="4751882" y="1379095"/>
                  <a:ext cx="424721" cy="1978702"/>
                </a:xfrm>
                <a:custGeom>
                  <a:avLst/>
                  <a:gdLst>
                    <a:gd name="connsiteX0" fmla="*/ 0 w 424721"/>
                    <a:gd name="connsiteY0" fmla="*/ 0 h 1978702"/>
                    <a:gd name="connsiteX1" fmla="*/ 89941 w 424721"/>
                    <a:gd name="connsiteY1" fmla="*/ 659567 h 1978702"/>
                    <a:gd name="connsiteX2" fmla="*/ 119921 w 424721"/>
                    <a:gd name="connsiteY2" fmla="*/ 989351 h 1978702"/>
                    <a:gd name="connsiteX3" fmla="*/ 389744 w 424721"/>
                    <a:gd name="connsiteY3" fmla="*/ 1319135 h 1978702"/>
                    <a:gd name="connsiteX4" fmla="*/ 329784 w 424721"/>
                    <a:gd name="connsiteY4" fmla="*/ 1798820 h 1978702"/>
                    <a:gd name="connsiteX5" fmla="*/ 14990 w 424721"/>
                    <a:gd name="connsiteY5" fmla="*/ 1978702 h 197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4721" h="1978702">
                      <a:moveTo>
                        <a:pt x="0" y="0"/>
                      </a:moveTo>
                      <a:cubicBezTo>
                        <a:pt x="34977" y="247337"/>
                        <a:pt x="69954" y="494675"/>
                        <a:pt x="89941" y="659567"/>
                      </a:cubicBezTo>
                      <a:cubicBezTo>
                        <a:pt x="109928" y="824459"/>
                        <a:pt x="69954" y="879423"/>
                        <a:pt x="119921" y="989351"/>
                      </a:cubicBezTo>
                      <a:cubicBezTo>
                        <a:pt x="169888" y="1099279"/>
                        <a:pt x="354767" y="1184224"/>
                        <a:pt x="389744" y="1319135"/>
                      </a:cubicBezTo>
                      <a:cubicBezTo>
                        <a:pt x="424721" y="1454047"/>
                        <a:pt x="392243" y="1688892"/>
                        <a:pt x="329784" y="1798820"/>
                      </a:cubicBezTo>
                      <a:cubicBezTo>
                        <a:pt x="267325" y="1908748"/>
                        <a:pt x="141157" y="1943725"/>
                        <a:pt x="14990" y="1978702"/>
                      </a:cubicBezTo>
                    </a:path>
                  </a:pathLst>
                </a:custGeom>
                <a:noFill/>
                <a:ln w="28575" cap="flat" cmpd="sng" algn="ctr">
                  <a:solidFill>
                    <a:srgbClr val="FFC000"/>
                  </a:solidFill>
                  <a:prstDash val="sysDash"/>
                  <a:round/>
                  <a:headEnd type="none" w="med" len="med"/>
                  <a:tailEnd type="none" w="med" len="med"/>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latin typeface="Arial" charset="0"/>
                    <a:ea typeface="+mn-ea"/>
                  </a:endParaRPr>
                </a:p>
              </p:txBody>
            </p:sp>
          </p:grpSp>
          <p:sp>
            <p:nvSpPr>
              <p:cNvPr id="44" name="TextBox 43">
                <a:extLst>
                  <a:ext uri="{FF2B5EF4-FFF2-40B4-BE49-F238E27FC236}">
                    <a16:creationId xmlns:a16="http://schemas.microsoft.com/office/drawing/2014/main" id="{DA7A9D76-C292-5141-9F83-04CD62579BFE}"/>
                  </a:ext>
                </a:extLst>
              </p:cNvPr>
              <p:cNvSpPr txBox="1"/>
              <p:nvPr/>
            </p:nvSpPr>
            <p:spPr>
              <a:xfrm>
                <a:off x="5286361" y="3017494"/>
                <a:ext cx="900660" cy="182631"/>
              </a:xfrm>
              <a:prstGeom prst="rect">
                <a:avLst/>
              </a:prstGeom>
              <a:noFill/>
              <a:scene3d>
                <a:camera prst="orthographicFront"/>
                <a:lightRig rig="threePt" dir="t"/>
              </a:scene3d>
              <a:sp3d>
                <a:bevelT w="165100" prst="coolSlant"/>
              </a:sp3d>
            </p:spPr>
            <p:txBody>
              <a:bodyPr wrap="square" rtlCol="0">
                <a:spAutoFit/>
              </a:bodyPr>
              <a:lstStyle/>
              <a:p>
                <a:pPr algn="ctr" fontAlgn="auto">
                  <a:spcBef>
                    <a:spcPts val="0"/>
                  </a:spcBef>
                  <a:spcAft>
                    <a:spcPts val="0"/>
                  </a:spcAft>
                </a:pPr>
                <a:r>
                  <a:rPr lang="en-US" sz="1000" b="1" dirty="0">
                    <a:solidFill>
                      <a:prstClr val="white">
                        <a:lumMod val="85000"/>
                      </a:prstClr>
                    </a:solidFill>
                    <a:effectLst>
                      <a:outerShdw blurRad="38100" dist="38100" dir="2700000" algn="tl">
                        <a:srgbClr val="000000">
                          <a:alpha val="43137"/>
                        </a:srgbClr>
                      </a:outerShdw>
                    </a:effectLst>
                    <a:latin typeface="Arial"/>
                    <a:ea typeface="+mn-ea"/>
                  </a:rPr>
                  <a:t>Okinawa</a:t>
                </a:r>
              </a:p>
            </p:txBody>
          </p:sp>
          <p:sp>
            <p:nvSpPr>
              <p:cNvPr id="45" name="TextBox 44">
                <a:extLst>
                  <a:ext uri="{FF2B5EF4-FFF2-40B4-BE49-F238E27FC236}">
                    <a16:creationId xmlns:a16="http://schemas.microsoft.com/office/drawing/2014/main" id="{06009C56-D457-CB4E-9C2E-35515D5AD902}"/>
                  </a:ext>
                </a:extLst>
              </p:cNvPr>
              <p:cNvSpPr txBox="1"/>
              <p:nvPr/>
            </p:nvSpPr>
            <p:spPr>
              <a:xfrm>
                <a:off x="4810173" y="3295785"/>
                <a:ext cx="836368" cy="246221"/>
              </a:xfrm>
              <a:prstGeom prst="rect">
                <a:avLst/>
              </a:prstGeom>
              <a:noFill/>
              <a:scene3d>
                <a:camera prst="orthographicFront"/>
                <a:lightRig rig="threePt" dir="t"/>
              </a:scene3d>
              <a:sp3d>
                <a:bevelT w="165100" prst="coolSlant"/>
              </a:sp3d>
            </p:spPr>
            <p:txBody>
              <a:bodyPr wrap="square" rtlCol="0">
                <a:spAutoFit/>
              </a:bodyPr>
              <a:lstStyle/>
              <a:p>
                <a:pPr algn="ctr" fontAlgn="auto">
                  <a:spcBef>
                    <a:spcPts val="0"/>
                  </a:spcBef>
                  <a:spcAft>
                    <a:spcPts val="0"/>
                  </a:spcAft>
                </a:pPr>
                <a:r>
                  <a:rPr lang="en-US" sz="1000" b="1" dirty="0">
                    <a:solidFill>
                      <a:prstClr val="white">
                        <a:lumMod val="85000"/>
                      </a:prstClr>
                    </a:solidFill>
                    <a:effectLst>
                      <a:outerShdw blurRad="38100" dist="38100" dir="2700000" algn="tl">
                        <a:srgbClr val="000000">
                          <a:alpha val="43137"/>
                        </a:srgbClr>
                      </a:outerShdw>
                    </a:effectLst>
                    <a:latin typeface="Arial"/>
                    <a:ea typeface="+mn-ea"/>
                  </a:rPr>
                  <a:t>Taiwan</a:t>
                </a:r>
              </a:p>
            </p:txBody>
          </p:sp>
          <p:sp>
            <p:nvSpPr>
              <p:cNvPr id="46" name="TextBox 45">
                <a:extLst>
                  <a:ext uri="{FF2B5EF4-FFF2-40B4-BE49-F238E27FC236}">
                    <a16:creationId xmlns:a16="http://schemas.microsoft.com/office/drawing/2014/main" id="{587B038D-FAAD-BB46-8650-EE9684AF5D15}"/>
                  </a:ext>
                </a:extLst>
              </p:cNvPr>
              <p:cNvSpPr txBox="1"/>
              <p:nvPr/>
            </p:nvSpPr>
            <p:spPr>
              <a:xfrm>
                <a:off x="6199511" y="3730890"/>
                <a:ext cx="685800" cy="182631"/>
              </a:xfrm>
              <a:prstGeom prst="rect">
                <a:avLst/>
              </a:prstGeom>
              <a:noFill/>
              <a:scene3d>
                <a:camera prst="orthographicFront"/>
                <a:lightRig rig="threePt" dir="t"/>
              </a:scene3d>
              <a:sp3d>
                <a:bevelT w="165100" prst="coolSlant"/>
              </a:sp3d>
            </p:spPr>
            <p:txBody>
              <a:bodyPr wrap="square" rtlCol="0">
                <a:spAutoFit/>
              </a:bodyPr>
              <a:lstStyle/>
              <a:p>
                <a:pPr algn="ctr" fontAlgn="auto">
                  <a:spcBef>
                    <a:spcPts val="0"/>
                  </a:spcBef>
                  <a:spcAft>
                    <a:spcPts val="0"/>
                  </a:spcAft>
                </a:pPr>
                <a:r>
                  <a:rPr lang="en-US" sz="1050" b="1" dirty="0">
                    <a:solidFill>
                      <a:prstClr val="white">
                        <a:lumMod val="85000"/>
                      </a:prstClr>
                    </a:solidFill>
                    <a:effectLst>
                      <a:outerShdw blurRad="38100" dist="38100" dir="2700000" algn="tl">
                        <a:srgbClr val="000000">
                          <a:alpha val="43137"/>
                        </a:srgbClr>
                      </a:outerShdw>
                    </a:effectLst>
                    <a:latin typeface="Arial"/>
                    <a:ea typeface="+mn-ea"/>
                  </a:rPr>
                  <a:t>Guam</a:t>
                </a:r>
              </a:p>
            </p:txBody>
          </p:sp>
          <p:sp>
            <p:nvSpPr>
              <p:cNvPr id="47" name="TextBox 46">
                <a:extLst>
                  <a:ext uri="{FF2B5EF4-FFF2-40B4-BE49-F238E27FC236}">
                    <a16:creationId xmlns:a16="http://schemas.microsoft.com/office/drawing/2014/main" id="{201013C3-1C1B-2E44-B24A-C4B49A7327B7}"/>
                  </a:ext>
                </a:extLst>
              </p:cNvPr>
              <p:cNvSpPr txBox="1"/>
              <p:nvPr/>
            </p:nvSpPr>
            <p:spPr>
              <a:xfrm>
                <a:off x="10006916" y="3225942"/>
                <a:ext cx="869525" cy="253916"/>
              </a:xfrm>
              <a:prstGeom prst="rect">
                <a:avLst/>
              </a:prstGeom>
              <a:noFill/>
              <a:scene3d>
                <a:camera prst="orthographicFront"/>
                <a:lightRig rig="threePt" dir="t"/>
              </a:scene3d>
              <a:sp3d>
                <a:bevelT w="165100" prst="coolSlant"/>
              </a:sp3d>
            </p:spPr>
            <p:txBody>
              <a:bodyPr wrap="square" rtlCol="0">
                <a:spAutoFit/>
              </a:bodyPr>
              <a:lstStyle/>
              <a:p>
                <a:pPr algn="ctr" fontAlgn="auto">
                  <a:spcBef>
                    <a:spcPts val="0"/>
                  </a:spcBef>
                  <a:spcAft>
                    <a:spcPts val="0"/>
                  </a:spcAft>
                </a:pPr>
                <a:r>
                  <a:rPr lang="en-US" sz="1050" b="1" dirty="0">
                    <a:solidFill>
                      <a:prstClr val="white">
                        <a:lumMod val="85000"/>
                      </a:prstClr>
                    </a:solidFill>
                    <a:effectLst>
                      <a:outerShdw blurRad="38100" dist="38100" dir="2700000" algn="tl">
                        <a:srgbClr val="000000">
                          <a:alpha val="43137"/>
                        </a:srgbClr>
                      </a:outerShdw>
                    </a:effectLst>
                    <a:latin typeface="Arial"/>
                    <a:ea typeface="+mn-ea"/>
                  </a:rPr>
                  <a:t>Hawaii</a:t>
                </a:r>
              </a:p>
            </p:txBody>
          </p:sp>
          <p:sp>
            <p:nvSpPr>
              <p:cNvPr id="48" name="TextBox 47">
                <a:extLst>
                  <a:ext uri="{FF2B5EF4-FFF2-40B4-BE49-F238E27FC236}">
                    <a16:creationId xmlns:a16="http://schemas.microsoft.com/office/drawing/2014/main" id="{4A33C161-158B-1046-893E-3A0E5FB6CFB8}"/>
                  </a:ext>
                </a:extLst>
              </p:cNvPr>
              <p:cNvSpPr txBox="1"/>
              <p:nvPr/>
            </p:nvSpPr>
            <p:spPr>
              <a:xfrm>
                <a:off x="7143414" y="1934994"/>
                <a:ext cx="1518364" cy="199234"/>
              </a:xfrm>
              <a:prstGeom prst="rect">
                <a:avLst/>
              </a:prstGeom>
              <a:noFill/>
              <a:scene3d>
                <a:camera prst="orthographicFront"/>
                <a:lightRig rig="threePt" dir="t"/>
              </a:scene3d>
              <a:sp3d>
                <a:bevelT w="165100" prst="coolSlant"/>
              </a:sp3d>
            </p:spPr>
            <p:txBody>
              <a:bodyPr wrap="none" rtlCol="0">
                <a:spAutoFit/>
              </a:bodyPr>
              <a:lstStyle/>
              <a:p>
                <a:pPr fontAlgn="auto">
                  <a:spcBef>
                    <a:spcPts val="0"/>
                  </a:spcBef>
                  <a:spcAft>
                    <a:spcPts val="0"/>
                  </a:spcAft>
                </a:pPr>
                <a:r>
                  <a:rPr lang="en-US" sz="1200" b="1" dirty="0">
                    <a:solidFill>
                      <a:srgbClr val="FFC000"/>
                    </a:solidFill>
                    <a:latin typeface="Arial"/>
                    <a:ea typeface="+mn-ea"/>
                  </a:rPr>
                  <a:t>Earthquake Faults</a:t>
                </a:r>
              </a:p>
            </p:txBody>
          </p:sp>
          <p:sp>
            <p:nvSpPr>
              <p:cNvPr id="49" name="TextBox 48">
                <a:extLst>
                  <a:ext uri="{FF2B5EF4-FFF2-40B4-BE49-F238E27FC236}">
                    <a16:creationId xmlns:a16="http://schemas.microsoft.com/office/drawing/2014/main" id="{912B37FA-4AC0-1941-BDD7-40DD9409FDDF}"/>
                  </a:ext>
                </a:extLst>
              </p:cNvPr>
              <p:cNvSpPr txBox="1"/>
              <p:nvPr/>
            </p:nvSpPr>
            <p:spPr>
              <a:xfrm>
                <a:off x="6972629" y="3783771"/>
                <a:ext cx="813044" cy="298851"/>
              </a:xfrm>
              <a:prstGeom prst="rect">
                <a:avLst/>
              </a:prstGeom>
              <a:noFill/>
              <a:scene3d>
                <a:camera prst="orthographicFront"/>
                <a:lightRig rig="threePt" dir="t"/>
              </a:scene3d>
              <a:sp3d>
                <a:bevelT w="165100" prst="coolSlant"/>
              </a:sp3d>
            </p:spPr>
            <p:txBody>
              <a:bodyPr wrap="none" rtlCol="0">
                <a:spAutoFit/>
              </a:bodyPr>
              <a:lstStyle/>
              <a:p>
                <a:pPr algn="ctr" fontAlgn="auto">
                  <a:spcBef>
                    <a:spcPts val="0"/>
                  </a:spcBef>
                  <a:spcAft>
                    <a:spcPts val="0"/>
                  </a:spcAft>
                </a:pPr>
                <a:r>
                  <a:rPr lang="en-US" sz="1050" dirty="0">
                    <a:solidFill>
                      <a:prstClr val="white"/>
                    </a:solidFill>
                    <a:latin typeface="Arial Black" pitchFamily="34" charset="0"/>
                    <a:ea typeface="+mn-ea"/>
                  </a:rPr>
                  <a:t>Typhoon</a:t>
                </a:r>
              </a:p>
              <a:p>
                <a:pPr algn="ctr" fontAlgn="auto">
                  <a:spcBef>
                    <a:spcPts val="0"/>
                  </a:spcBef>
                  <a:spcAft>
                    <a:spcPts val="0"/>
                  </a:spcAft>
                </a:pPr>
                <a:r>
                  <a:rPr lang="en-US" sz="1050" dirty="0">
                    <a:solidFill>
                      <a:prstClr val="white"/>
                    </a:solidFill>
                    <a:latin typeface="Arial Black" pitchFamily="34" charset="0"/>
                    <a:ea typeface="+mn-ea"/>
                  </a:rPr>
                  <a:t>Alley</a:t>
                </a:r>
              </a:p>
            </p:txBody>
          </p:sp>
          <p:sp>
            <p:nvSpPr>
              <p:cNvPr id="50" name="Freeform 49">
                <a:extLst>
                  <a:ext uri="{FF2B5EF4-FFF2-40B4-BE49-F238E27FC236}">
                    <a16:creationId xmlns:a16="http://schemas.microsoft.com/office/drawing/2014/main" id="{FBF1236D-F690-A543-B995-F16E823DE77E}"/>
                  </a:ext>
                </a:extLst>
              </p:cNvPr>
              <p:cNvSpPr/>
              <p:nvPr/>
            </p:nvSpPr>
            <p:spPr bwMode="auto">
              <a:xfrm>
                <a:off x="5140443" y="4067379"/>
                <a:ext cx="1836057" cy="178342"/>
              </a:xfrm>
              <a:custGeom>
                <a:avLst/>
                <a:gdLst>
                  <a:gd name="connsiteX0" fmla="*/ 1524000 w 1524000"/>
                  <a:gd name="connsiteY0" fmla="*/ 77409 h 193523"/>
                  <a:gd name="connsiteX1" fmla="*/ 725714 w 1524000"/>
                  <a:gd name="connsiteY1" fmla="*/ 19352 h 193523"/>
                  <a:gd name="connsiteX2" fmla="*/ 0 w 1524000"/>
                  <a:gd name="connsiteY2" fmla="*/ 193523 h 193523"/>
                </a:gdLst>
                <a:ahLst/>
                <a:cxnLst>
                  <a:cxn ang="0">
                    <a:pos x="connsiteX0" y="connsiteY0"/>
                  </a:cxn>
                  <a:cxn ang="0">
                    <a:pos x="connsiteX1" y="connsiteY1"/>
                  </a:cxn>
                  <a:cxn ang="0">
                    <a:pos x="connsiteX2" y="connsiteY2"/>
                  </a:cxn>
                </a:cxnLst>
                <a:rect l="l" t="t" r="r" b="b"/>
                <a:pathLst>
                  <a:path w="1524000" h="193523">
                    <a:moveTo>
                      <a:pt x="1524000" y="77409"/>
                    </a:moveTo>
                    <a:cubicBezTo>
                      <a:pt x="1251857" y="38704"/>
                      <a:pt x="979714" y="0"/>
                      <a:pt x="725714" y="19352"/>
                    </a:cubicBezTo>
                    <a:cubicBezTo>
                      <a:pt x="471714" y="38704"/>
                      <a:pt x="235857" y="116113"/>
                      <a:pt x="0" y="193523"/>
                    </a:cubicBezTo>
                  </a:path>
                </a:pathLst>
              </a:custGeom>
              <a:noFill/>
              <a:ln w="38100" cap="flat" cmpd="sng" algn="ctr">
                <a:solidFill>
                  <a:srgbClr val="FFFFFF"/>
                </a:solidFill>
                <a:prstDash val="solid"/>
                <a:round/>
                <a:headEnd type="none" w="med" len="med"/>
                <a:tailEnd type="stealth" w="lg" len="lg"/>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latin typeface="Arial" charset="0"/>
                  <a:ea typeface="+mn-ea"/>
                </a:endParaRPr>
              </a:p>
            </p:txBody>
          </p:sp>
        </p:grpSp>
        <p:sp>
          <p:nvSpPr>
            <p:cNvPr id="32" name="Explosion 1 31">
              <a:extLst>
                <a:ext uri="{FF2B5EF4-FFF2-40B4-BE49-F238E27FC236}">
                  <a16:creationId xmlns:a16="http://schemas.microsoft.com/office/drawing/2014/main" id="{DEB6B6A0-EDD1-5647-B52A-D2D93CEAA2EF}"/>
                </a:ext>
              </a:extLst>
            </p:cNvPr>
            <p:cNvSpPr/>
            <p:nvPr/>
          </p:nvSpPr>
          <p:spPr bwMode="auto">
            <a:xfrm>
              <a:off x="6361641" y="3589865"/>
              <a:ext cx="293159" cy="260499"/>
            </a:xfrm>
            <a:prstGeom prst="irregularSeal1">
              <a:avLst/>
            </a:prstGeom>
            <a:solidFill>
              <a:srgbClr val="002060"/>
            </a:solidFill>
            <a:ln w="9525" cap="flat" cmpd="sng" algn="ctr">
              <a:solidFill>
                <a:srgbClr val="00FF00"/>
              </a:solidFill>
              <a:prstDash val="solid"/>
              <a:round/>
              <a:headEnd type="none" w="med" len="med"/>
              <a:tailEnd type="none" w="med" len="med"/>
            </a:ln>
            <a:effectLst/>
            <a:scene3d>
              <a:camera prst="orthographicFront"/>
              <a:lightRig rig="threePt" dir="t"/>
            </a:scene3d>
            <a:sp3d>
              <a:bevelT prst="angle"/>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endParaRPr>
            </a:p>
          </p:txBody>
        </p:sp>
        <p:sp>
          <p:nvSpPr>
            <p:cNvPr id="33" name="Explosion 1 32">
              <a:extLst>
                <a:ext uri="{FF2B5EF4-FFF2-40B4-BE49-F238E27FC236}">
                  <a16:creationId xmlns:a16="http://schemas.microsoft.com/office/drawing/2014/main" id="{6A7E3D00-2FA0-7F41-B1FA-F6A0E98BAEA3}"/>
                </a:ext>
              </a:extLst>
            </p:cNvPr>
            <p:cNvSpPr/>
            <p:nvPr/>
          </p:nvSpPr>
          <p:spPr bwMode="auto">
            <a:xfrm>
              <a:off x="7259107" y="2133598"/>
              <a:ext cx="293159" cy="260499"/>
            </a:xfrm>
            <a:prstGeom prst="irregularSeal1">
              <a:avLst/>
            </a:prstGeom>
            <a:solidFill>
              <a:srgbClr val="002060"/>
            </a:solidFill>
            <a:ln w="9525" cap="flat" cmpd="sng" algn="ctr">
              <a:solidFill>
                <a:srgbClr val="00FF00"/>
              </a:solidFill>
              <a:prstDash val="solid"/>
              <a:round/>
              <a:headEnd type="none" w="med" len="med"/>
              <a:tailEnd type="none" w="med" len="med"/>
            </a:ln>
            <a:effectLst/>
            <a:scene3d>
              <a:camera prst="orthographicFront"/>
              <a:lightRig rig="threePt" dir="t"/>
            </a:scene3d>
            <a:sp3d>
              <a:bevelT prst="angle"/>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endParaRPr>
            </a:p>
          </p:txBody>
        </p:sp>
        <p:sp>
          <p:nvSpPr>
            <p:cNvPr id="34" name="Explosion 1 33">
              <a:extLst>
                <a:ext uri="{FF2B5EF4-FFF2-40B4-BE49-F238E27FC236}">
                  <a16:creationId xmlns:a16="http://schemas.microsoft.com/office/drawing/2014/main" id="{45FD542C-DBE7-5145-B7CA-C3E37463C706}"/>
                </a:ext>
              </a:extLst>
            </p:cNvPr>
            <p:cNvSpPr/>
            <p:nvPr/>
          </p:nvSpPr>
          <p:spPr bwMode="auto">
            <a:xfrm>
              <a:off x="6801908" y="3064932"/>
              <a:ext cx="293159" cy="260499"/>
            </a:xfrm>
            <a:prstGeom prst="irregularSeal1">
              <a:avLst/>
            </a:prstGeom>
            <a:solidFill>
              <a:srgbClr val="002060"/>
            </a:solidFill>
            <a:ln w="9525" cap="flat" cmpd="sng" algn="ctr">
              <a:solidFill>
                <a:srgbClr val="00FF00"/>
              </a:solidFill>
              <a:prstDash val="solid"/>
              <a:round/>
              <a:headEnd type="none" w="med" len="med"/>
              <a:tailEnd type="none" w="med" len="med"/>
            </a:ln>
            <a:effectLst/>
            <a:scene3d>
              <a:camera prst="orthographicFront"/>
              <a:lightRig rig="threePt" dir="t"/>
            </a:scene3d>
            <a:sp3d>
              <a:bevelT prst="angle"/>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endParaRPr>
            </a:p>
          </p:txBody>
        </p:sp>
        <p:sp>
          <p:nvSpPr>
            <p:cNvPr id="35" name="Explosion 1 34">
              <a:extLst>
                <a:ext uri="{FF2B5EF4-FFF2-40B4-BE49-F238E27FC236}">
                  <a16:creationId xmlns:a16="http://schemas.microsoft.com/office/drawing/2014/main" id="{99521AA7-7AD7-7943-8C48-C42A491AE37E}"/>
                </a:ext>
              </a:extLst>
            </p:cNvPr>
            <p:cNvSpPr/>
            <p:nvPr/>
          </p:nvSpPr>
          <p:spPr bwMode="auto">
            <a:xfrm>
              <a:off x="7208308" y="2777065"/>
              <a:ext cx="293159" cy="260499"/>
            </a:xfrm>
            <a:prstGeom prst="irregularSeal1">
              <a:avLst/>
            </a:prstGeom>
            <a:solidFill>
              <a:srgbClr val="002060"/>
            </a:solidFill>
            <a:ln w="9525" cap="flat" cmpd="sng" algn="ctr">
              <a:solidFill>
                <a:srgbClr val="00FF00"/>
              </a:solidFill>
              <a:prstDash val="solid"/>
              <a:round/>
              <a:headEnd type="none" w="med" len="med"/>
              <a:tailEnd type="none" w="med" len="med"/>
            </a:ln>
            <a:effectLst/>
            <a:scene3d>
              <a:camera prst="orthographicFront"/>
              <a:lightRig rig="threePt" dir="t"/>
            </a:scene3d>
            <a:sp3d>
              <a:bevelT prst="angle"/>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endParaRPr>
            </a:p>
          </p:txBody>
        </p:sp>
        <p:pic>
          <p:nvPicPr>
            <p:cNvPr id="36" name="Picture 6" descr="https://www.cia.gov/library/publications/the-world-factbook/graphics/flags/large/ks-lgflag.gif">
              <a:extLst>
                <a:ext uri="{FF2B5EF4-FFF2-40B4-BE49-F238E27FC236}">
                  <a16:creationId xmlns:a16="http://schemas.microsoft.com/office/drawing/2014/main" id="{9F67D5E3-E648-094F-AC89-66AAD1AAFF2E}"/>
                </a:ext>
              </a:extLst>
            </p:cNvPr>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47094" y="2368683"/>
              <a:ext cx="574463" cy="351060"/>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Lst>
          </p:spPr>
        </p:pic>
        <p:pic>
          <p:nvPicPr>
            <p:cNvPr id="37" name="Picture 2" descr="C:\Users\michael.m.bair\Desktop\Flags\800px-Flag_of_Japan_svg.png">
              <a:extLst>
                <a:ext uri="{FF2B5EF4-FFF2-40B4-BE49-F238E27FC236}">
                  <a16:creationId xmlns:a16="http://schemas.microsoft.com/office/drawing/2014/main" id="{BD1F033E-9A64-464D-A696-76FB9FACA20C}"/>
                </a:ext>
              </a:extLst>
            </p:cNvPr>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08853" y="2099732"/>
              <a:ext cx="574747" cy="351233"/>
            </a:xfrm>
            <a:prstGeom prst="rect">
              <a:avLst/>
            </a:prstGeom>
            <a:noFill/>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Lst>
          </p:spPr>
        </p:pic>
        <p:pic>
          <p:nvPicPr>
            <p:cNvPr id="38" name="Picture 3" descr="C:\Users\michael.m.bair\Desktop\Flags\800px-Flag_of_Thailand_svg.png">
              <a:extLst>
                <a:ext uri="{FF2B5EF4-FFF2-40B4-BE49-F238E27FC236}">
                  <a16:creationId xmlns:a16="http://schemas.microsoft.com/office/drawing/2014/main" id="{A49FFB93-0A80-194C-926D-1999D0289E60}"/>
                </a:ext>
              </a:extLst>
            </p:cNvPr>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12252" y="3507411"/>
              <a:ext cx="574747" cy="351233"/>
            </a:xfrm>
            <a:prstGeom prst="rect">
              <a:avLst/>
            </a:prstGeom>
            <a:noFill/>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Lst>
          </p:spPr>
        </p:pic>
        <p:pic>
          <p:nvPicPr>
            <p:cNvPr id="39" name="Picture 4" descr="C:\Users\michael.m.bair\Desktop\Flags\1280px-Flag_of_Australia_svg.png">
              <a:extLst>
                <a:ext uri="{FF2B5EF4-FFF2-40B4-BE49-F238E27FC236}">
                  <a16:creationId xmlns:a16="http://schemas.microsoft.com/office/drawing/2014/main" id="{F1F9BF83-8D8F-3540-A8E2-A5D0CC0EFD75}"/>
                </a:ext>
              </a:extLst>
            </p:cNvPr>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59290" y="5722270"/>
              <a:ext cx="574747" cy="351233"/>
            </a:xfrm>
            <a:prstGeom prst="rect">
              <a:avLst/>
            </a:prstGeom>
            <a:noFill/>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Lst>
          </p:spPr>
        </p:pic>
        <p:pic>
          <p:nvPicPr>
            <p:cNvPr id="40" name="Picture 5" descr="C:\Users\michael.m.bair\Desktop\Flags\Flag_of_the_Philippines_svg.png">
              <a:extLst>
                <a:ext uri="{FF2B5EF4-FFF2-40B4-BE49-F238E27FC236}">
                  <a16:creationId xmlns:a16="http://schemas.microsoft.com/office/drawing/2014/main" id="{95A5CB81-BDD9-2341-AADF-DDB5FE5DEA50}"/>
                </a:ext>
              </a:extLst>
            </p:cNvPr>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826217" y="3715335"/>
              <a:ext cx="574747" cy="351233"/>
            </a:xfrm>
            <a:prstGeom prst="rect">
              <a:avLst/>
            </a:prstGeom>
            <a:noFill/>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Lst>
          </p:spPr>
        </p:pic>
      </p:grpSp>
      <p:pic>
        <p:nvPicPr>
          <p:cNvPr id="29" name="Picture 28">
            <a:extLst>
              <a:ext uri="{FF2B5EF4-FFF2-40B4-BE49-F238E27FC236}">
                <a16:creationId xmlns:a16="http://schemas.microsoft.com/office/drawing/2014/main" id="{C718067D-0539-7D40-AEE5-19FB01607DD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82675" y="4275337"/>
            <a:ext cx="4144603" cy="2091885"/>
          </a:xfrm>
          <a:prstGeom prst="rect">
            <a:avLst/>
          </a:prstGeom>
          <a:scene3d>
            <a:camera prst="orthographicFront"/>
            <a:lightRig rig="threePt" dir="t"/>
          </a:scene3d>
          <a:sp3d>
            <a:bevelT w="165100" prst="coolSlant"/>
          </a:sp3d>
        </p:spPr>
      </p:pic>
      <p:pic>
        <p:nvPicPr>
          <p:cNvPr id="2" name="Picture 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331008" y="1148311"/>
            <a:ext cx="3726796" cy="2687741"/>
          </a:xfrm>
          <a:prstGeom prst="rect">
            <a:avLst/>
          </a:prstGeom>
          <a:scene3d>
            <a:camera prst="orthographicFront"/>
            <a:lightRig rig="threePt" dir="t"/>
          </a:scene3d>
          <a:sp3d>
            <a:bevelT prst="angle"/>
          </a:sp3d>
        </p:spPr>
      </p:pic>
      <p:pic>
        <p:nvPicPr>
          <p:cNvPr id="6" name="Picture 5">
            <a:extLst>
              <a:ext uri="{FF2B5EF4-FFF2-40B4-BE49-F238E27FC236}">
                <a16:creationId xmlns:a16="http://schemas.microsoft.com/office/drawing/2014/main" id="{0F9E0BDA-9418-2C49-B4E6-30DD4E43618C}"/>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693617" y="4198070"/>
            <a:ext cx="4369614" cy="2142144"/>
          </a:xfrm>
          <a:prstGeom prst="rect">
            <a:avLst/>
          </a:prstGeom>
          <a:solidFill>
            <a:schemeClr val="bg1"/>
          </a:solidFill>
          <a:ln>
            <a:solidFill>
              <a:schemeClr val="tx1"/>
            </a:solidFill>
          </a:ln>
          <a:scene3d>
            <a:camera prst="orthographicFront"/>
            <a:lightRig rig="threePt" dir="t"/>
          </a:scene3d>
          <a:sp3d>
            <a:bevelT/>
          </a:sp3d>
        </p:spPr>
      </p:pic>
      <p:pic>
        <p:nvPicPr>
          <p:cNvPr id="54" name="Picture 53">
            <a:extLst>
              <a:ext uri="{FF2B5EF4-FFF2-40B4-BE49-F238E27FC236}">
                <a16:creationId xmlns:a16="http://schemas.microsoft.com/office/drawing/2014/main" id="{358DDA32-B85F-FE41-BB8A-4D6DF5EBF9A2}"/>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26346" y="2035390"/>
            <a:ext cx="1814980" cy="1854173"/>
          </a:xfrm>
          <a:prstGeom prst="rect">
            <a:avLst/>
          </a:prstGeom>
        </p:spPr>
      </p:pic>
    </p:spTree>
    <p:extLst>
      <p:ext uri="{BB962C8B-B14F-4D97-AF65-F5344CB8AC3E}">
        <p14:creationId xmlns:p14="http://schemas.microsoft.com/office/powerpoint/2010/main" val="2560016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57648" y="2568053"/>
            <a:ext cx="10907886" cy="1528104"/>
          </a:xfrm>
          <a:effectLst>
            <a:outerShdw blurRad="50800" dist="38100" dir="2700000" algn="tl" rotWithShape="0">
              <a:prstClr val="black">
                <a:alpha val="40000"/>
              </a:prstClr>
            </a:outerShdw>
          </a:effectLst>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a:ln w="11430"/>
                <a:solidFill>
                  <a:srgbClr val="660066"/>
                </a:solidFill>
                <a:effectLst>
                  <a:outerShdw blurRad="76200" dist="50800" dir="5400000" algn="tl" rotWithShape="0">
                    <a:srgbClr val="000000">
                      <a:alpha val="65000"/>
                    </a:srgbClr>
                  </a:outerShdw>
                </a:effectLst>
              </a:rPr>
              <a:t>National Security in the Indo-Pacific Theater</a:t>
            </a:r>
          </a:p>
        </p:txBody>
      </p:sp>
      <p:sp>
        <p:nvSpPr>
          <p:cNvPr id="5" name="Subtitle 4"/>
          <p:cNvSpPr>
            <a:spLocks noGrp="1"/>
          </p:cNvSpPr>
          <p:nvPr>
            <p:ph type="subTitle" idx="1"/>
          </p:nvPr>
        </p:nvSpPr>
        <p:spPr>
          <a:xfrm>
            <a:off x="1524000" y="4486558"/>
            <a:ext cx="9144000" cy="1655762"/>
          </a:xfrm>
          <a:effectLst>
            <a:glow rad="139700">
              <a:schemeClr val="accent5">
                <a:satMod val="175000"/>
                <a:alpha val="40000"/>
              </a:schemeClr>
            </a:glow>
            <a:outerShdw blurRad="50800" dist="38100" dir="2700000" algn="tl" rotWithShape="0">
              <a:prstClr val="black">
                <a:alpha val="40000"/>
              </a:prstClr>
            </a:outerShdw>
            <a:reflection blurRad="6350" stA="50000" endA="295" endPos="92000" dist="101600" dir="5400000" sy="-100000" algn="bl" rotWithShape="0"/>
          </a:effectLst>
          <a:scene3d>
            <a:camera prst="obliqueBottomLeft"/>
            <a:lightRig rig="threePt" dir="t"/>
          </a:scene3d>
          <a:sp3d>
            <a:bevelT/>
          </a:sp3d>
        </p:spPr>
        <p:txBody>
          <a:bodyPr/>
          <a:lstStyle/>
          <a:p>
            <a:r>
              <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Mr. James Reilly</a:t>
            </a:r>
          </a:p>
        </p:txBody>
      </p:sp>
    </p:spTree>
    <p:extLst>
      <p:ext uri="{BB962C8B-B14F-4D97-AF65-F5344CB8AC3E}">
        <p14:creationId xmlns:p14="http://schemas.microsoft.com/office/powerpoint/2010/main" val="855011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791" y="547754"/>
            <a:ext cx="10411968" cy="571500"/>
          </a:xfrm>
        </p:spPr>
        <p:txBody>
          <a:bodyPr>
            <a:normAutofit fontScale="90000"/>
          </a:bodyPr>
          <a:lstStyle/>
          <a:p>
            <a:r>
              <a:rPr lang="en-US" dirty="0"/>
              <a:t>Sources</a:t>
            </a:r>
          </a:p>
        </p:txBody>
      </p:sp>
      <p:sp>
        <p:nvSpPr>
          <p:cNvPr id="41" name="TextBox 40"/>
          <p:cNvSpPr txBox="1"/>
          <p:nvPr/>
        </p:nvSpPr>
        <p:spPr>
          <a:xfrm>
            <a:off x="8213432" y="1626321"/>
            <a:ext cx="3369740" cy="461665"/>
          </a:xfrm>
          <a:prstGeom prst="rect">
            <a:avLst/>
          </a:prstGeom>
          <a:noFill/>
        </p:spPr>
        <p:txBody>
          <a:bodyPr wrap="square" rtlCol="0">
            <a:spAutoFit/>
          </a:bodyPr>
          <a:lstStyle/>
          <a:p>
            <a:r>
              <a:rPr lang="en-US" sz="1200" b="1" dirty="0"/>
              <a:t>Joint Publication 1, “Doctrine for the Armed Forces of the United States,” Joint Staff, 2017</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53407" y="1592452"/>
            <a:ext cx="1950606" cy="2523067"/>
          </a:xfrm>
          <a:prstGeom prst="rect">
            <a:avLst/>
          </a:prstGeom>
          <a:scene3d>
            <a:camera prst="perspectiveRight"/>
            <a:lightRig rig="threePt" dir="t"/>
          </a:scene3d>
          <a:sp3d>
            <a:bevelT prst="angle"/>
          </a:sp3d>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68318" y="2657088"/>
            <a:ext cx="1960033" cy="2535260"/>
          </a:xfrm>
          <a:prstGeom prst="rect">
            <a:avLst/>
          </a:prstGeom>
          <a:ln>
            <a:solidFill>
              <a:srgbClr val="000000"/>
            </a:solidFill>
          </a:ln>
          <a:scene3d>
            <a:camera prst="perspectiveRight"/>
            <a:lightRig rig="threePt" dir="t"/>
          </a:scene3d>
          <a:sp3d>
            <a:bevelT prst="angle"/>
          </a:sp3d>
        </p:spPr>
      </p:pic>
      <p:sp>
        <p:nvSpPr>
          <p:cNvPr id="29" name="TextBox 28"/>
          <p:cNvSpPr txBox="1"/>
          <p:nvPr/>
        </p:nvSpPr>
        <p:spPr>
          <a:xfrm>
            <a:off x="8967417" y="2634417"/>
            <a:ext cx="3369740" cy="646331"/>
          </a:xfrm>
          <a:prstGeom prst="rect">
            <a:avLst/>
          </a:prstGeom>
          <a:noFill/>
        </p:spPr>
        <p:txBody>
          <a:bodyPr wrap="square" rtlCol="0">
            <a:spAutoFit/>
          </a:bodyPr>
          <a:lstStyle/>
          <a:p>
            <a:r>
              <a:rPr lang="en-US" sz="1200" b="1" dirty="0"/>
              <a:t>“The Unified Command Plan and Combatant Commands: Background and Issues for Congress,” Congressional Research Service, 2013</a:t>
            </a:r>
          </a:p>
        </p:txBody>
      </p:sp>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4455" y="1676399"/>
            <a:ext cx="1926166" cy="2491454"/>
          </a:xfrm>
          <a:prstGeom prst="rect">
            <a:avLst/>
          </a:prstGeom>
          <a:ln>
            <a:solidFill>
              <a:srgbClr val="000000"/>
            </a:solidFill>
          </a:ln>
          <a:scene3d>
            <a:camera prst="perspectiveRight"/>
            <a:lightRig rig="threePt" dir="t"/>
          </a:scene3d>
          <a:sp3d>
            <a:bevelT prst="angle"/>
          </a:sp3d>
        </p:spPr>
      </p:pic>
      <p:sp>
        <p:nvSpPr>
          <p:cNvPr id="30" name="TextBox 29"/>
          <p:cNvSpPr txBox="1"/>
          <p:nvPr/>
        </p:nvSpPr>
        <p:spPr>
          <a:xfrm>
            <a:off x="2123352" y="1679688"/>
            <a:ext cx="3369740" cy="461665"/>
          </a:xfrm>
          <a:prstGeom prst="rect">
            <a:avLst/>
          </a:prstGeom>
          <a:noFill/>
        </p:spPr>
        <p:txBody>
          <a:bodyPr wrap="square" rtlCol="0">
            <a:spAutoFit/>
          </a:bodyPr>
          <a:lstStyle/>
          <a:p>
            <a:r>
              <a:rPr lang="en-US" sz="1200" b="1" dirty="0"/>
              <a:t>“National Security Strategy of the United States,” December 2017</a:t>
            </a:r>
          </a:p>
        </p:txBody>
      </p:sp>
      <p:sp>
        <p:nvSpPr>
          <p:cNvPr id="38" name="TextBox 37"/>
          <p:cNvSpPr txBox="1"/>
          <p:nvPr/>
        </p:nvSpPr>
        <p:spPr>
          <a:xfrm>
            <a:off x="9788309" y="4167854"/>
            <a:ext cx="2403691" cy="457992"/>
          </a:xfrm>
          <a:prstGeom prst="rect">
            <a:avLst/>
          </a:prstGeom>
          <a:noFill/>
        </p:spPr>
        <p:txBody>
          <a:bodyPr wrap="square" rtlCol="0">
            <a:spAutoFit/>
          </a:bodyPr>
          <a:lstStyle/>
          <a:p>
            <a:r>
              <a:rPr lang="en-US" sz="1200" b="1" dirty="0"/>
              <a:t>“INDO-PACOM  Strategy Report,”</a:t>
            </a:r>
          </a:p>
          <a:p>
            <a:r>
              <a:rPr lang="en-US" sz="1200" b="1" dirty="0"/>
              <a:t>June 1, 2019</a:t>
            </a:r>
          </a:p>
        </p:txBody>
      </p:sp>
      <p:sp>
        <p:nvSpPr>
          <p:cNvPr id="21" name="TextBox 20"/>
          <p:cNvSpPr txBox="1"/>
          <p:nvPr/>
        </p:nvSpPr>
        <p:spPr>
          <a:xfrm>
            <a:off x="4091225" y="3944992"/>
            <a:ext cx="2418535" cy="461665"/>
          </a:xfrm>
          <a:prstGeom prst="rect">
            <a:avLst/>
          </a:prstGeom>
          <a:noFill/>
        </p:spPr>
        <p:txBody>
          <a:bodyPr wrap="square" rtlCol="0">
            <a:spAutoFit/>
          </a:bodyPr>
          <a:lstStyle/>
          <a:p>
            <a:r>
              <a:rPr lang="en-US" sz="1200" b="1" dirty="0"/>
              <a:t>“Department of State and USAID Strategic Plan 2018-22”</a:t>
            </a:r>
          </a:p>
        </p:txBody>
      </p:sp>
      <p:pic>
        <p:nvPicPr>
          <p:cNvPr id="2" name="Picture 1">
            <a:extLst>
              <a:ext uri="{FF2B5EF4-FFF2-40B4-BE49-F238E27FC236}">
                <a16:creationId xmlns:a16="http://schemas.microsoft.com/office/drawing/2014/main" id="{CEE464C0-B055-5E4A-9396-DB0C0D6BF6D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83968" y="2731185"/>
            <a:ext cx="1926166" cy="2496672"/>
          </a:xfrm>
          <a:prstGeom prst="rect">
            <a:avLst/>
          </a:prstGeom>
          <a:scene3d>
            <a:camera prst="perspectiveRight"/>
            <a:lightRig rig="threePt" dir="t"/>
          </a:scene3d>
          <a:sp3d>
            <a:bevelT prst="angle"/>
          </a:sp3d>
        </p:spPr>
      </p:pic>
      <p:sp>
        <p:nvSpPr>
          <p:cNvPr id="22" name="TextBox 21">
            <a:extLst>
              <a:ext uri="{FF2B5EF4-FFF2-40B4-BE49-F238E27FC236}">
                <a16:creationId xmlns:a16="http://schemas.microsoft.com/office/drawing/2014/main" id="{78484470-9D4C-9846-A527-AB983DCF180A}"/>
              </a:ext>
            </a:extLst>
          </p:cNvPr>
          <p:cNvSpPr txBox="1"/>
          <p:nvPr/>
        </p:nvSpPr>
        <p:spPr>
          <a:xfrm>
            <a:off x="2949972" y="2731185"/>
            <a:ext cx="2259953" cy="646331"/>
          </a:xfrm>
          <a:prstGeom prst="rect">
            <a:avLst/>
          </a:prstGeom>
          <a:noFill/>
        </p:spPr>
        <p:txBody>
          <a:bodyPr wrap="square" rtlCol="0">
            <a:spAutoFit/>
          </a:bodyPr>
          <a:lstStyle/>
          <a:p>
            <a:r>
              <a:rPr lang="en-US" sz="1200" b="1" dirty="0"/>
              <a:t>“Summary of National Defense Strategy of the United States,” February 2018</a:t>
            </a:r>
          </a:p>
        </p:txBody>
      </p:sp>
      <p:pic>
        <p:nvPicPr>
          <p:cNvPr id="4" name="Picture 3">
            <a:extLst>
              <a:ext uri="{FF2B5EF4-FFF2-40B4-BE49-F238E27FC236}">
                <a16:creationId xmlns:a16="http://schemas.microsoft.com/office/drawing/2014/main" id="{4E595953-2979-3641-A2C4-FAD9D9B5054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223220" y="3971766"/>
            <a:ext cx="1926166" cy="2491024"/>
          </a:xfrm>
          <a:prstGeom prst="rect">
            <a:avLst/>
          </a:prstGeom>
          <a:ln>
            <a:solidFill>
              <a:schemeClr val="tx1"/>
            </a:solidFill>
          </a:ln>
          <a:scene3d>
            <a:camera prst="perspectiveRight"/>
            <a:lightRig rig="threePt" dir="t"/>
          </a:scene3d>
          <a:sp3d>
            <a:bevelT prst="angle"/>
          </a:sp3d>
        </p:spPr>
      </p:pic>
      <p:pic>
        <p:nvPicPr>
          <p:cNvPr id="5" name="Picture 4">
            <a:extLst>
              <a:ext uri="{FF2B5EF4-FFF2-40B4-BE49-F238E27FC236}">
                <a16:creationId xmlns:a16="http://schemas.microsoft.com/office/drawing/2014/main" id="{32248FE4-8CE8-8D42-9200-A73CFAFCD5B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887412" y="4002185"/>
            <a:ext cx="1921004" cy="2451343"/>
          </a:xfrm>
          <a:prstGeom prst="rect">
            <a:avLst/>
          </a:prstGeom>
          <a:scene3d>
            <a:camera prst="perspectiveRight"/>
            <a:lightRig rig="threePt" dir="t"/>
          </a:scene3d>
          <a:sp3d>
            <a:bevelT prst="angle"/>
          </a:sp3d>
        </p:spPr>
      </p:pic>
    </p:spTree>
    <p:extLst>
      <p:ext uri="{BB962C8B-B14F-4D97-AF65-F5344CB8AC3E}">
        <p14:creationId xmlns:p14="http://schemas.microsoft.com/office/powerpoint/2010/main" val="4206299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383" y="562087"/>
            <a:ext cx="10411968" cy="571500"/>
          </a:xfrm>
        </p:spPr>
        <p:txBody>
          <a:bodyPr>
            <a:normAutofit fontScale="90000"/>
          </a:bodyPr>
          <a:lstStyle/>
          <a:p>
            <a:r>
              <a:rPr lang="en-US" dirty="0"/>
              <a:t>Indo-Pacific Theater</a:t>
            </a:r>
          </a:p>
        </p:txBody>
      </p:sp>
      <p:sp>
        <p:nvSpPr>
          <p:cNvPr id="6" name="Content Placeholder 5"/>
          <p:cNvSpPr>
            <a:spLocks noGrp="1"/>
          </p:cNvSpPr>
          <p:nvPr>
            <p:ph idx="1"/>
          </p:nvPr>
        </p:nvSpPr>
        <p:spPr>
          <a:xfrm>
            <a:off x="152399" y="1237820"/>
            <a:ext cx="4555068" cy="5251000"/>
          </a:xfrm>
        </p:spPr>
        <p:txBody>
          <a:bodyPr>
            <a:normAutofit fontScale="92500" lnSpcReduction="20000"/>
          </a:bodyPr>
          <a:lstStyle/>
          <a:p>
            <a:r>
              <a:rPr lang="en-US" sz="2400" b="1" dirty="0"/>
              <a:t>Characteristics</a:t>
            </a:r>
          </a:p>
          <a:p>
            <a:pPr lvl="1"/>
            <a:r>
              <a:rPr lang="en-US" sz="2000" dirty="0"/>
              <a:t>52% of earth surface</a:t>
            </a:r>
          </a:p>
          <a:p>
            <a:pPr lvl="1"/>
            <a:r>
              <a:rPr lang="en-US" sz="2000" dirty="0"/>
              <a:t>36 Nations; 3,000 languages</a:t>
            </a:r>
          </a:p>
          <a:p>
            <a:pPr lvl="2"/>
            <a:r>
              <a:rPr lang="en-US" sz="1600" dirty="0"/>
              <a:t>60% of world’s population</a:t>
            </a:r>
          </a:p>
          <a:p>
            <a:pPr lvl="2"/>
            <a:r>
              <a:rPr lang="en-US" sz="1600" dirty="0"/>
              <a:t>2030 – 65% of world’s middle class</a:t>
            </a:r>
          </a:p>
          <a:p>
            <a:pPr lvl="1"/>
            <a:r>
              <a:rPr lang="en-US" sz="2000" dirty="0"/>
              <a:t>World’s most populous state, most populous democracy, largest Muslim-majority state</a:t>
            </a:r>
          </a:p>
          <a:p>
            <a:pPr lvl="1"/>
            <a:r>
              <a:rPr lang="en-US" sz="2000" dirty="0"/>
              <a:t>4 of the world’s largest economy</a:t>
            </a:r>
          </a:p>
          <a:p>
            <a:pPr lvl="2"/>
            <a:r>
              <a:rPr lang="en-US" sz="1600" dirty="0"/>
              <a:t>10 of 20 fastest growing economies</a:t>
            </a:r>
          </a:p>
          <a:p>
            <a:pPr lvl="2"/>
            <a:r>
              <a:rPr lang="en-US" sz="1600" dirty="0"/>
              <a:t>60% of Global GDP</a:t>
            </a:r>
          </a:p>
          <a:p>
            <a:pPr lvl="2"/>
            <a:r>
              <a:rPr lang="en-US" sz="1600" dirty="0"/>
              <a:t>9 of 10 busiest seaports</a:t>
            </a:r>
          </a:p>
          <a:p>
            <a:pPr lvl="2"/>
            <a:r>
              <a:rPr lang="en-US" sz="1600" dirty="0"/>
              <a:t>$1.8 Trillion of US-Asia trade</a:t>
            </a:r>
          </a:p>
          <a:p>
            <a:pPr lvl="1"/>
            <a:r>
              <a:rPr lang="en-US" sz="2000" dirty="0"/>
              <a:t>7 of the world’s largest militaries</a:t>
            </a:r>
          </a:p>
          <a:p>
            <a:pPr lvl="1"/>
            <a:r>
              <a:rPr lang="en-US" sz="2000" dirty="0"/>
              <a:t>6 Weaponized Nuclear Nations</a:t>
            </a:r>
          </a:p>
          <a:p>
            <a:pPr lvl="1"/>
            <a:r>
              <a:rPr lang="en-US" sz="2000" dirty="0"/>
              <a:t>5 non-NATO Mutual Defense Treaties</a:t>
            </a:r>
          </a:p>
          <a:p>
            <a:pPr lvl="1"/>
            <a:r>
              <a:rPr lang="en-US" sz="2000" dirty="0"/>
              <a:t>Critical Sea Lanes for economic trade</a:t>
            </a:r>
          </a:p>
          <a:p>
            <a:pPr lvl="2"/>
            <a:r>
              <a:rPr lang="en-US" sz="1600" dirty="0"/>
              <a:t>45% of world’s oil to China/India</a:t>
            </a:r>
          </a:p>
          <a:p>
            <a:pPr lvl="2"/>
            <a:r>
              <a:rPr lang="en-US" sz="1700" dirty="0"/>
              <a:t>60% of global maritime trade</a:t>
            </a:r>
          </a:p>
          <a:p>
            <a:pPr lvl="1"/>
            <a:r>
              <a:rPr lang="en-US" sz="2000" dirty="0"/>
              <a:t>“Arc of Instability”</a:t>
            </a:r>
          </a:p>
          <a:p>
            <a:pPr lvl="1"/>
            <a:endParaRPr lang="en-US" sz="2000" dirty="0"/>
          </a:p>
        </p:txBody>
      </p:sp>
      <p:grpSp>
        <p:nvGrpSpPr>
          <p:cNvPr id="7" name="Group 6"/>
          <p:cNvGrpSpPr/>
          <p:nvPr/>
        </p:nvGrpSpPr>
        <p:grpSpPr>
          <a:xfrm>
            <a:off x="4724399" y="1591746"/>
            <a:ext cx="7535293" cy="4897074"/>
            <a:chOff x="4097867" y="1591746"/>
            <a:chExt cx="8161826" cy="4897074"/>
          </a:xfrm>
          <a:effectLst>
            <a:glow rad="596900">
              <a:srgbClr val="2251FF">
                <a:alpha val="14000"/>
              </a:srgbClr>
            </a:glow>
          </a:effectLst>
        </p:grpSpPr>
        <p:grpSp>
          <p:nvGrpSpPr>
            <p:cNvPr id="5" name="Group 4"/>
            <p:cNvGrpSpPr/>
            <p:nvPr/>
          </p:nvGrpSpPr>
          <p:grpSpPr>
            <a:xfrm>
              <a:off x="4097867" y="1591746"/>
              <a:ext cx="8161826" cy="4897074"/>
              <a:chOff x="1663139" y="1540947"/>
              <a:chExt cx="9213302" cy="4897074"/>
            </a:xfrm>
          </p:grpSpPr>
          <p:pic>
            <p:nvPicPr>
              <p:cNvPr id="17"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63139" y="1540947"/>
                <a:ext cx="9126537" cy="4897074"/>
              </a:xfrm>
              <a:prstGeom prst="rect">
                <a:avLst/>
              </a:prstGeom>
              <a:noFill/>
              <a:ln w="9525">
                <a:noFill/>
                <a:miter lim="800000"/>
                <a:headEnd/>
                <a:tailEnd/>
              </a:ln>
              <a:scene3d>
                <a:camera prst="orthographicFront"/>
                <a:lightRig rig="threePt" dir="t"/>
              </a:scene3d>
              <a:sp3d>
                <a:bevelT w="165100" prst="coolSlant"/>
              </a:sp3d>
            </p:spPr>
          </p:pic>
          <p:sp>
            <p:nvSpPr>
              <p:cNvPr id="18" name="Freeform 17"/>
              <p:cNvSpPr/>
              <p:nvPr/>
            </p:nvSpPr>
            <p:spPr bwMode="auto">
              <a:xfrm>
                <a:off x="6086290" y="3076494"/>
                <a:ext cx="1057124" cy="595053"/>
              </a:xfrm>
              <a:custGeom>
                <a:avLst/>
                <a:gdLst>
                  <a:gd name="connsiteX0" fmla="*/ 1057124 w 1057124"/>
                  <a:gd name="connsiteY0" fmla="*/ 827314 h 827314"/>
                  <a:gd name="connsiteX1" fmla="*/ 403981 w 1057124"/>
                  <a:gd name="connsiteY1" fmla="*/ 740229 h 827314"/>
                  <a:gd name="connsiteX2" fmla="*/ 128210 w 1057124"/>
                  <a:gd name="connsiteY2" fmla="*/ 522514 h 827314"/>
                  <a:gd name="connsiteX3" fmla="*/ 12095 w 1057124"/>
                  <a:gd name="connsiteY3" fmla="*/ 261257 h 827314"/>
                  <a:gd name="connsiteX4" fmla="*/ 55638 w 1057124"/>
                  <a:gd name="connsiteY4" fmla="*/ 0 h 827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124" h="827314">
                    <a:moveTo>
                      <a:pt x="1057124" y="827314"/>
                    </a:moveTo>
                    <a:cubicBezTo>
                      <a:pt x="807962" y="809171"/>
                      <a:pt x="558800" y="791029"/>
                      <a:pt x="403981" y="740229"/>
                    </a:cubicBezTo>
                    <a:cubicBezTo>
                      <a:pt x="249162" y="689429"/>
                      <a:pt x="193524" y="602343"/>
                      <a:pt x="128210" y="522514"/>
                    </a:cubicBezTo>
                    <a:cubicBezTo>
                      <a:pt x="62896" y="442685"/>
                      <a:pt x="24190" y="348343"/>
                      <a:pt x="12095" y="261257"/>
                    </a:cubicBezTo>
                    <a:cubicBezTo>
                      <a:pt x="0" y="174171"/>
                      <a:pt x="27819" y="87085"/>
                      <a:pt x="55638" y="0"/>
                    </a:cubicBezTo>
                  </a:path>
                </a:pathLst>
              </a:custGeom>
              <a:noFill/>
              <a:ln w="38100" cap="flat" cmpd="sng" algn="ctr">
                <a:solidFill>
                  <a:srgbClr val="FFFFFF"/>
                </a:solidFill>
                <a:prstDash val="solid"/>
                <a:round/>
                <a:headEnd type="none" w="med" len="med"/>
                <a:tailEnd type="stealth" w="lg" len="lg"/>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latin typeface="Arial" charset="0"/>
                  <a:ea typeface="+mn-ea"/>
                </a:endParaRPr>
              </a:p>
            </p:txBody>
          </p:sp>
          <p:grpSp>
            <p:nvGrpSpPr>
              <p:cNvPr id="19" name="Group 28"/>
              <p:cNvGrpSpPr/>
              <p:nvPr/>
            </p:nvGrpSpPr>
            <p:grpSpPr>
              <a:xfrm>
                <a:off x="1972285" y="1787470"/>
                <a:ext cx="7542551" cy="4625394"/>
                <a:chOff x="329784" y="239843"/>
                <a:chExt cx="7542551" cy="6430780"/>
              </a:xfrm>
            </p:grpSpPr>
            <p:sp>
              <p:nvSpPr>
                <p:cNvPr id="32" name="Freeform 31"/>
                <p:cNvSpPr/>
                <p:nvPr/>
              </p:nvSpPr>
              <p:spPr bwMode="auto">
                <a:xfrm>
                  <a:off x="329784" y="1888761"/>
                  <a:ext cx="7542551" cy="4781862"/>
                </a:xfrm>
                <a:custGeom>
                  <a:avLst/>
                  <a:gdLst>
                    <a:gd name="connsiteX0" fmla="*/ 0 w 7542551"/>
                    <a:gd name="connsiteY0" fmla="*/ 0 h 4781862"/>
                    <a:gd name="connsiteX1" fmla="*/ 464695 w 7542551"/>
                    <a:gd name="connsiteY1" fmla="*/ 284813 h 4781862"/>
                    <a:gd name="connsiteX2" fmla="*/ 899409 w 7542551"/>
                    <a:gd name="connsiteY2" fmla="*/ 689547 h 4781862"/>
                    <a:gd name="connsiteX3" fmla="*/ 869429 w 7542551"/>
                    <a:gd name="connsiteY3" fmla="*/ 1499016 h 4781862"/>
                    <a:gd name="connsiteX4" fmla="*/ 1199213 w 7542551"/>
                    <a:gd name="connsiteY4" fmla="*/ 2038662 h 4781862"/>
                    <a:gd name="connsiteX5" fmla="*/ 1753849 w 7542551"/>
                    <a:gd name="connsiteY5" fmla="*/ 2698229 h 4781862"/>
                    <a:gd name="connsiteX6" fmla="*/ 2503357 w 7542551"/>
                    <a:gd name="connsiteY6" fmla="*/ 2893101 h 4781862"/>
                    <a:gd name="connsiteX7" fmla="*/ 3477718 w 7542551"/>
                    <a:gd name="connsiteY7" fmla="*/ 2743200 h 4781862"/>
                    <a:gd name="connsiteX8" fmla="*/ 4257206 w 7542551"/>
                    <a:gd name="connsiteY8" fmla="*/ 2728209 h 4781862"/>
                    <a:gd name="connsiteX9" fmla="*/ 4946754 w 7542551"/>
                    <a:gd name="connsiteY9" fmla="*/ 2893101 h 4781862"/>
                    <a:gd name="connsiteX10" fmla="*/ 5651291 w 7542551"/>
                    <a:gd name="connsiteY10" fmla="*/ 2968052 h 4781862"/>
                    <a:gd name="connsiteX11" fmla="*/ 6130977 w 7542551"/>
                    <a:gd name="connsiteY11" fmla="*/ 3147934 h 4781862"/>
                    <a:gd name="connsiteX12" fmla="*/ 7405141 w 7542551"/>
                    <a:gd name="connsiteY12" fmla="*/ 3297836 h 4781862"/>
                    <a:gd name="connsiteX13" fmla="*/ 6955436 w 7542551"/>
                    <a:gd name="connsiteY13" fmla="*/ 4781862 h 4781862"/>
                    <a:gd name="connsiteX14" fmla="*/ 6955436 w 7542551"/>
                    <a:gd name="connsiteY14" fmla="*/ 4781862 h 478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42551" h="4781862">
                      <a:moveTo>
                        <a:pt x="0" y="0"/>
                      </a:moveTo>
                      <a:cubicBezTo>
                        <a:pt x="157396" y="84944"/>
                        <a:pt x="314793" y="169888"/>
                        <a:pt x="464695" y="284813"/>
                      </a:cubicBezTo>
                      <a:cubicBezTo>
                        <a:pt x="614597" y="399738"/>
                        <a:pt x="831953" y="487180"/>
                        <a:pt x="899409" y="689547"/>
                      </a:cubicBezTo>
                      <a:cubicBezTo>
                        <a:pt x="966865" y="891914"/>
                        <a:pt x="819462" y="1274164"/>
                        <a:pt x="869429" y="1499016"/>
                      </a:cubicBezTo>
                      <a:cubicBezTo>
                        <a:pt x="919396" y="1723869"/>
                        <a:pt x="1051810" y="1838793"/>
                        <a:pt x="1199213" y="2038662"/>
                      </a:cubicBezTo>
                      <a:cubicBezTo>
                        <a:pt x="1346616" y="2238531"/>
                        <a:pt x="1536492" y="2555823"/>
                        <a:pt x="1753849" y="2698229"/>
                      </a:cubicBezTo>
                      <a:cubicBezTo>
                        <a:pt x="1971206" y="2840635"/>
                        <a:pt x="2216046" y="2885606"/>
                        <a:pt x="2503357" y="2893101"/>
                      </a:cubicBezTo>
                      <a:cubicBezTo>
                        <a:pt x="2790668" y="2900596"/>
                        <a:pt x="3185410" y="2770682"/>
                        <a:pt x="3477718" y="2743200"/>
                      </a:cubicBezTo>
                      <a:cubicBezTo>
                        <a:pt x="3770026" y="2715718"/>
                        <a:pt x="4012367" y="2703225"/>
                        <a:pt x="4257206" y="2728209"/>
                      </a:cubicBezTo>
                      <a:cubicBezTo>
                        <a:pt x="4502045" y="2753193"/>
                        <a:pt x="4714406" y="2853127"/>
                        <a:pt x="4946754" y="2893101"/>
                      </a:cubicBezTo>
                      <a:cubicBezTo>
                        <a:pt x="5179102" y="2933075"/>
                        <a:pt x="5453921" y="2925580"/>
                        <a:pt x="5651291" y="2968052"/>
                      </a:cubicBezTo>
                      <a:cubicBezTo>
                        <a:pt x="5848661" y="3010524"/>
                        <a:pt x="5838669" y="3092970"/>
                        <a:pt x="6130977" y="3147934"/>
                      </a:cubicBezTo>
                      <a:cubicBezTo>
                        <a:pt x="6423285" y="3202898"/>
                        <a:pt x="7267731" y="3025515"/>
                        <a:pt x="7405141" y="3297836"/>
                      </a:cubicBezTo>
                      <a:cubicBezTo>
                        <a:pt x="7542551" y="3570157"/>
                        <a:pt x="6955436" y="4781862"/>
                        <a:pt x="6955436" y="4781862"/>
                      </a:cubicBezTo>
                      <a:lnTo>
                        <a:pt x="6955436" y="4781862"/>
                      </a:lnTo>
                    </a:path>
                  </a:pathLst>
                </a:custGeom>
                <a:noFill/>
                <a:ln w="28575" cap="flat" cmpd="sng" algn="ctr">
                  <a:solidFill>
                    <a:srgbClr val="FFC000"/>
                  </a:solidFill>
                  <a:prstDash val="sysDash"/>
                  <a:round/>
                  <a:headEnd type="none" w="med" len="med"/>
                  <a:tailEnd type="none" w="med" len="med"/>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latin typeface="Arial" charset="0"/>
                    <a:ea typeface="+mn-ea"/>
                  </a:endParaRPr>
                </a:p>
              </p:txBody>
            </p:sp>
            <p:sp>
              <p:nvSpPr>
                <p:cNvPr id="33" name="Freeform 32"/>
                <p:cNvSpPr/>
                <p:nvPr/>
              </p:nvSpPr>
              <p:spPr bwMode="auto">
                <a:xfrm>
                  <a:off x="3317823" y="239843"/>
                  <a:ext cx="2393429" cy="4362137"/>
                </a:xfrm>
                <a:custGeom>
                  <a:avLst/>
                  <a:gdLst>
                    <a:gd name="connsiteX0" fmla="*/ 729521 w 2393429"/>
                    <a:gd name="connsiteY0" fmla="*/ 4362137 h 4362137"/>
                    <a:gd name="connsiteX1" fmla="*/ 609600 w 2393429"/>
                    <a:gd name="connsiteY1" fmla="*/ 3657600 h 4362137"/>
                    <a:gd name="connsiteX2" fmla="*/ 399738 w 2393429"/>
                    <a:gd name="connsiteY2" fmla="*/ 3072983 h 4362137"/>
                    <a:gd name="connsiteX3" fmla="*/ 204866 w 2393429"/>
                    <a:gd name="connsiteY3" fmla="*/ 2698229 h 4362137"/>
                    <a:gd name="connsiteX4" fmla="*/ 39974 w 2393429"/>
                    <a:gd name="connsiteY4" fmla="*/ 2278505 h 4362137"/>
                    <a:gd name="connsiteX5" fmla="*/ 444708 w 2393429"/>
                    <a:gd name="connsiteY5" fmla="*/ 1858780 h 4362137"/>
                    <a:gd name="connsiteX6" fmla="*/ 714531 w 2393429"/>
                    <a:gd name="connsiteY6" fmla="*/ 1603947 h 4362137"/>
                    <a:gd name="connsiteX7" fmla="*/ 894413 w 2393429"/>
                    <a:gd name="connsiteY7" fmla="*/ 1394085 h 4362137"/>
                    <a:gd name="connsiteX8" fmla="*/ 1314138 w 2393429"/>
                    <a:gd name="connsiteY8" fmla="*/ 1229193 h 4362137"/>
                    <a:gd name="connsiteX9" fmla="*/ 1479029 w 2393429"/>
                    <a:gd name="connsiteY9" fmla="*/ 1034321 h 4362137"/>
                    <a:gd name="connsiteX10" fmla="*/ 1628931 w 2393429"/>
                    <a:gd name="connsiteY10" fmla="*/ 689547 h 4362137"/>
                    <a:gd name="connsiteX11" fmla="*/ 1898754 w 2393429"/>
                    <a:gd name="connsiteY11" fmla="*/ 494675 h 4362137"/>
                    <a:gd name="connsiteX12" fmla="*/ 2228538 w 2393429"/>
                    <a:gd name="connsiteY12" fmla="*/ 209862 h 4362137"/>
                    <a:gd name="connsiteX13" fmla="*/ 2393429 w 2393429"/>
                    <a:gd name="connsiteY13" fmla="*/ 0 h 43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93429" h="4362137">
                      <a:moveTo>
                        <a:pt x="729521" y="4362137"/>
                      </a:moveTo>
                      <a:cubicBezTo>
                        <a:pt x="697042" y="4117298"/>
                        <a:pt x="664564" y="3872459"/>
                        <a:pt x="609600" y="3657600"/>
                      </a:cubicBezTo>
                      <a:cubicBezTo>
                        <a:pt x="554636" y="3442741"/>
                        <a:pt x="467194" y="3232878"/>
                        <a:pt x="399738" y="3072983"/>
                      </a:cubicBezTo>
                      <a:cubicBezTo>
                        <a:pt x="332282" y="2913088"/>
                        <a:pt x="264827" y="2830642"/>
                        <a:pt x="204866" y="2698229"/>
                      </a:cubicBezTo>
                      <a:cubicBezTo>
                        <a:pt x="144905" y="2565816"/>
                        <a:pt x="0" y="2418413"/>
                        <a:pt x="39974" y="2278505"/>
                      </a:cubicBezTo>
                      <a:cubicBezTo>
                        <a:pt x="79948" y="2138597"/>
                        <a:pt x="332282" y="1971206"/>
                        <a:pt x="444708" y="1858780"/>
                      </a:cubicBezTo>
                      <a:cubicBezTo>
                        <a:pt x="557134" y="1746354"/>
                        <a:pt x="639580" y="1681396"/>
                        <a:pt x="714531" y="1603947"/>
                      </a:cubicBezTo>
                      <a:cubicBezTo>
                        <a:pt x="789482" y="1526498"/>
                        <a:pt x="794479" y="1456544"/>
                        <a:pt x="894413" y="1394085"/>
                      </a:cubicBezTo>
                      <a:cubicBezTo>
                        <a:pt x="994348" y="1331626"/>
                        <a:pt x="1216702" y="1289154"/>
                        <a:pt x="1314138" y="1229193"/>
                      </a:cubicBezTo>
                      <a:cubicBezTo>
                        <a:pt x="1411574" y="1169232"/>
                        <a:pt x="1426564" y="1124262"/>
                        <a:pt x="1479029" y="1034321"/>
                      </a:cubicBezTo>
                      <a:cubicBezTo>
                        <a:pt x="1531495" y="944380"/>
                        <a:pt x="1558977" y="779488"/>
                        <a:pt x="1628931" y="689547"/>
                      </a:cubicBezTo>
                      <a:cubicBezTo>
                        <a:pt x="1698885" y="599606"/>
                        <a:pt x="1798820" y="574623"/>
                        <a:pt x="1898754" y="494675"/>
                      </a:cubicBezTo>
                      <a:cubicBezTo>
                        <a:pt x="1998689" y="414728"/>
                        <a:pt x="2146092" y="292308"/>
                        <a:pt x="2228538" y="209862"/>
                      </a:cubicBezTo>
                      <a:cubicBezTo>
                        <a:pt x="2310984" y="127416"/>
                        <a:pt x="2352206" y="63708"/>
                        <a:pt x="2393429" y="0"/>
                      </a:cubicBezTo>
                    </a:path>
                  </a:pathLst>
                </a:custGeom>
                <a:noFill/>
                <a:ln w="28575" cap="flat" cmpd="sng" algn="ctr">
                  <a:solidFill>
                    <a:srgbClr val="FFC000"/>
                  </a:solidFill>
                  <a:prstDash val="sysDash"/>
                  <a:round/>
                  <a:headEnd type="none" w="med" len="med"/>
                  <a:tailEnd type="none" w="med" len="med"/>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latin typeface="Arial" charset="0"/>
                    <a:ea typeface="+mn-ea"/>
                  </a:endParaRPr>
                </a:p>
              </p:txBody>
            </p:sp>
            <p:sp>
              <p:nvSpPr>
                <p:cNvPr id="34" name="Freeform 33"/>
                <p:cNvSpPr/>
                <p:nvPr/>
              </p:nvSpPr>
              <p:spPr bwMode="auto">
                <a:xfrm>
                  <a:off x="4751882" y="1379095"/>
                  <a:ext cx="424721" cy="1978702"/>
                </a:xfrm>
                <a:custGeom>
                  <a:avLst/>
                  <a:gdLst>
                    <a:gd name="connsiteX0" fmla="*/ 0 w 424721"/>
                    <a:gd name="connsiteY0" fmla="*/ 0 h 1978702"/>
                    <a:gd name="connsiteX1" fmla="*/ 89941 w 424721"/>
                    <a:gd name="connsiteY1" fmla="*/ 659567 h 1978702"/>
                    <a:gd name="connsiteX2" fmla="*/ 119921 w 424721"/>
                    <a:gd name="connsiteY2" fmla="*/ 989351 h 1978702"/>
                    <a:gd name="connsiteX3" fmla="*/ 389744 w 424721"/>
                    <a:gd name="connsiteY3" fmla="*/ 1319135 h 1978702"/>
                    <a:gd name="connsiteX4" fmla="*/ 329784 w 424721"/>
                    <a:gd name="connsiteY4" fmla="*/ 1798820 h 1978702"/>
                    <a:gd name="connsiteX5" fmla="*/ 14990 w 424721"/>
                    <a:gd name="connsiteY5" fmla="*/ 1978702 h 197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4721" h="1978702">
                      <a:moveTo>
                        <a:pt x="0" y="0"/>
                      </a:moveTo>
                      <a:cubicBezTo>
                        <a:pt x="34977" y="247337"/>
                        <a:pt x="69954" y="494675"/>
                        <a:pt x="89941" y="659567"/>
                      </a:cubicBezTo>
                      <a:cubicBezTo>
                        <a:pt x="109928" y="824459"/>
                        <a:pt x="69954" y="879423"/>
                        <a:pt x="119921" y="989351"/>
                      </a:cubicBezTo>
                      <a:cubicBezTo>
                        <a:pt x="169888" y="1099279"/>
                        <a:pt x="354767" y="1184224"/>
                        <a:pt x="389744" y="1319135"/>
                      </a:cubicBezTo>
                      <a:cubicBezTo>
                        <a:pt x="424721" y="1454047"/>
                        <a:pt x="392243" y="1688892"/>
                        <a:pt x="329784" y="1798820"/>
                      </a:cubicBezTo>
                      <a:cubicBezTo>
                        <a:pt x="267325" y="1908748"/>
                        <a:pt x="141157" y="1943725"/>
                        <a:pt x="14990" y="1978702"/>
                      </a:cubicBezTo>
                    </a:path>
                  </a:pathLst>
                </a:custGeom>
                <a:noFill/>
                <a:ln w="28575" cap="flat" cmpd="sng" algn="ctr">
                  <a:solidFill>
                    <a:srgbClr val="FFC000"/>
                  </a:solidFill>
                  <a:prstDash val="sysDash"/>
                  <a:round/>
                  <a:headEnd type="none" w="med" len="med"/>
                  <a:tailEnd type="none" w="med" len="med"/>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latin typeface="Arial" charset="0"/>
                    <a:ea typeface="+mn-ea"/>
                  </a:endParaRPr>
                </a:p>
              </p:txBody>
            </p:sp>
          </p:grpSp>
          <p:sp>
            <p:nvSpPr>
              <p:cNvPr id="20" name="TextBox 19"/>
              <p:cNvSpPr txBox="1"/>
              <p:nvPr/>
            </p:nvSpPr>
            <p:spPr>
              <a:xfrm>
                <a:off x="5286361" y="3017494"/>
                <a:ext cx="900660" cy="182631"/>
              </a:xfrm>
              <a:prstGeom prst="rect">
                <a:avLst/>
              </a:prstGeom>
              <a:noFill/>
              <a:scene3d>
                <a:camera prst="orthographicFront"/>
                <a:lightRig rig="threePt" dir="t"/>
              </a:scene3d>
              <a:sp3d>
                <a:bevelT w="165100" prst="coolSlant"/>
              </a:sp3d>
            </p:spPr>
            <p:txBody>
              <a:bodyPr wrap="square" rtlCol="0">
                <a:spAutoFit/>
              </a:bodyPr>
              <a:lstStyle/>
              <a:p>
                <a:pPr algn="ctr" fontAlgn="auto">
                  <a:spcBef>
                    <a:spcPts val="0"/>
                  </a:spcBef>
                  <a:spcAft>
                    <a:spcPts val="0"/>
                  </a:spcAft>
                </a:pPr>
                <a:r>
                  <a:rPr lang="en-US" sz="1000" b="1" dirty="0">
                    <a:solidFill>
                      <a:prstClr val="white">
                        <a:lumMod val="85000"/>
                      </a:prstClr>
                    </a:solidFill>
                    <a:effectLst>
                      <a:outerShdw blurRad="38100" dist="38100" dir="2700000" algn="tl">
                        <a:srgbClr val="000000">
                          <a:alpha val="43137"/>
                        </a:srgbClr>
                      </a:outerShdw>
                    </a:effectLst>
                    <a:latin typeface="Arial"/>
                    <a:ea typeface="+mn-ea"/>
                  </a:rPr>
                  <a:t>Okinawa</a:t>
                </a:r>
              </a:p>
            </p:txBody>
          </p:sp>
          <p:sp>
            <p:nvSpPr>
              <p:cNvPr id="21" name="TextBox 20"/>
              <p:cNvSpPr txBox="1"/>
              <p:nvPr/>
            </p:nvSpPr>
            <p:spPr>
              <a:xfrm>
                <a:off x="4810173" y="3295785"/>
                <a:ext cx="836368" cy="246221"/>
              </a:xfrm>
              <a:prstGeom prst="rect">
                <a:avLst/>
              </a:prstGeom>
              <a:noFill/>
              <a:scene3d>
                <a:camera prst="orthographicFront"/>
                <a:lightRig rig="threePt" dir="t"/>
              </a:scene3d>
              <a:sp3d>
                <a:bevelT w="165100" prst="coolSlant"/>
              </a:sp3d>
            </p:spPr>
            <p:txBody>
              <a:bodyPr wrap="square" rtlCol="0">
                <a:spAutoFit/>
              </a:bodyPr>
              <a:lstStyle/>
              <a:p>
                <a:pPr algn="ctr" fontAlgn="auto">
                  <a:spcBef>
                    <a:spcPts val="0"/>
                  </a:spcBef>
                  <a:spcAft>
                    <a:spcPts val="0"/>
                  </a:spcAft>
                </a:pPr>
                <a:r>
                  <a:rPr lang="en-US" sz="1000" b="1" dirty="0">
                    <a:solidFill>
                      <a:prstClr val="white">
                        <a:lumMod val="85000"/>
                      </a:prstClr>
                    </a:solidFill>
                    <a:effectLst>
                      <a:outerShdw blurRad="38100" dist="38100" dir="2700000" algn="tl">
                        <a:srgbClr val="000000">
                          <a:alpha val="43137"/>
                        </a:srgbClr>
                      </a:outerShdw>
                    </a:effectLst>
                    <a:latin typeface="Arial"/>
                    <a:ea typeface="+mn-ea"/>
                  </a:rPr>
                  <a:t>Taiwan</a:t>
                </a:r>
              </a:p>
            </p:txBody>
          </p:sp>
          <p:sp>
            <p:nvSpPr>
              <p:cNvPr id="22" name="TextBox 21"/>
              <p:cNvSpPr txBox="1"/>
              <p:nvPr/>
            </p:nvSpPr>
            <p:spPr>
              <a:xfrm>
                <a:off x="6199511" y="3730890"/>
                <a:ext cx="685800" cy="182631"/>
              </a:xfrm>
              <a:prstGeom prst="rect">
                <a:avLst/>
              </a:prstGeom>
              <a:noFill/>
              <a:scene3d>
                <a:camera prst="orthographicFront"/>
                <a:lightRig rig="threePt" dir="t"/>
              </a:scene3d>
              <a:sp3d>
                <a:bevelT w="165100" prst="coolSlant"/>
              </a:sp3d>
            </p:spPr>
            <p:txBody>
              <a:bodyPr wrap="square" rtlCol="0">
                <a:spAutoFit/>
              </a:bodyPr>
              <a:lstStyle/>
              <a:p>
                <a:pPr algn="ctr" fontAlgn="auto">
                  <a:spcBef>
                    <a:spcPts val="0"/>
                  </a:spcBef>
                  <a:spcAft>
                    <a:spcPts val="0"/>
                  </a:spcAft>
                </a:pPr>
                <a:r>
                  <a:rPr lang="en-US" sz="1050" b="1" dirty="0">
                    <a:solidFill>
                      <a:prstClr val="white">
                        <a:lumMod val="85000"/>
                      </a:prstClr>
                    </a:solidFill>
                    <a:effectLst>
                      <a:outerShdw blurRad="38100" dist="38100" dir="2700000" algn="tl">
                        <a:srgbClr val="000000">
                          <a:alpha val="43137"/>
                        </a:srgbClr>
                      </a:outerShdw>
                    </a:effectLst>
                    <a:latin typeface="Arial"/>
                    <a:ea typeface="+mn-ea"/>
                  </a:rPr>
                  <a:t>Guam</a:t>
                </a:r>
              </a:p>
            </p:txBody>
          </p:sp>
          <p:sp>
            <p:nvSpPr>
              <p:cNvPr id="23" name="TextBox 22"/>
              <p:cNvSpPr txBox="1"/>
              <p:nvPr/>
            </p:nvSpPr>
            <p:spPr>
              <a:xfrm>
                <a:off x="10006916" y="3225942"/>
                <a:ext cx="869525" cy="253916"/>
              </a:xfrm>
              <a:prstGeom prst="rect">
                <a:avLst/>
              </a:prstGeom>
              <a:noFill/>
              <a:scene3d>
                <a:camera prst="orthographicFront"/>
                <a:lightRig rig="threePt" dir="t"/>
              </a:scene3d>
              <a:sp3d>
                <a:bevelT w="165100" prst="coolSlant"/>
              </a:sp3d>
            </p:spPr>
            <p:txBody>
              <a:bodyPr wrap="square" rtlCol="0">
                <a:spAutoFit/>
              </a:bodyPr>
              <a:lstStyle/>
              <a:p>
                <a:pPr algn="ctr" fontAlgn="auto">
                  <a:spcBef>
                    <a:spcPts val="0"/>
                  </a:spcBef>
                  <a:spcAft>
                    <a:spcPts val="0"/>
                  </a:spcAft>
                </a:pPr>
                <a:r>
                  <a:rPr lang="en-US" sz="1050" b="1" dirty="0">
                    <a:solidFill>
                      <a:prstClr val="white">
                        <a:lumMod val="85000"/>
                      </a:prstClr>
                    </a:solidFill>
                    <a:effectLst>
                      <a:outerShdw blurRad="38100" dist="38100" dir="2700000" algn="tl">
                        <a:srgbClr val="000000">
                          <a:alpha val="43137"/>
                        </a:srgbClr>
                      </a:outerShdw>
                    </a:effectLst>
                    <a:latin typeface="Arial"/>
                    <a:ea typeface="+mn-ea"/>
                  </a:rPr>
                  <a:t>Hawaii</a:t>
                </a:r>
              </a:p>
            </p:txBody>
          </p:sp>
          <p:sp>
            <p:nvSpPr>
              <p:cNvPr id="24" name="TextBox 23"/>
              <p:cNvSpPr txBox="1"/>
              <p:nvPr/>
            </p:nvSpPr>
            <p:spPr>
              <a:xfrm>
                <a:off x="7143414" y="1934994"/>
                <a:ext cx="1518364" cy="199234"/>
              </a:xfrm>
              <a:prstGeom prst="rect">
                <a:avLst/>
              </a:prstGeom>
              <a:noFill/>
              <a:scene3d>
                <a:camera prst="orthographicFront"/>
                <a:lightRig rig="threePt" dir="t"/>
              </a:scene3d>
              <a:sp3d>
                <a:bevelT w="165100" prst="coolSlant"/>
              </a:sp3d>
            </p:spPr>
            <p:txBody>
              <a:bodyPr wrap="none" rtlCol="0">
                <a:spAutoFit/>
              </a:bodyPr>
              <a:lstStyle/>
              <a:p>
                <a:pPr fontAlgn="auto">
                  <a:spcBef>
                    <a:spcPts val="0"/>
                  </a:spcBef>
                  <a:spcAft>
                    <a:spcPts val="0"/>
                  </a:spcAft>
                </a:pPr>
                <a:r>
                  <a:rPr lang="en-US" sz="1200" b="1" dirty="0">
                    <a:solidFill>
                      <a:srgbClr val="FFC000"/>
                    </a:solidFill>
                    <a:latin typeface="Arial"/>
                    <a:ea typeface="+mn-ea"/>
                  </a:rPr>
                  <a:t>Earthquake Faults</a:t>
                </a:r>
              </a:p>
            </p:txBody>
          </p:sp>
          <p:sp>
            <p:nvSpPr>
              <p:cNvPr id="30" name="TextBox 29"/>
              <p:cNvSpPr txBox="1"/>
              <p:nvPr/>
            </p:nvSpPr>
            <p:spPr>
              <a:xfrm>
                <a:off x="6972629" y="3783771"/>
                <a:ext cx="813044" cy="298851"/>
              </a:xfrm>
              <a:prstGeom prst="rect">
                <a:avLst/>
              </a:prstGeom>
              <a:noFill/>
              <a:scene3d>
                <a:camera prst="orthographicFront"/>
                <a:lightRig rig="threePt" dir="t"/>
              </a:scene3d>
              <a:sp3d>
                <a:bevelT w="165100" prst="coolSlant"/>
              </a:sp3d>
            </p:spPr>
            <p:txBody>
              <a:bodyPr wrap="none" rtlCol="0">
                <a:spAutoFit/>
              </a:bodyPr>
              <a:lstStyle/>
              <a:p>
                <a:pPr algn="ctr" fontAlgn="auto">
                  <a:spcBef>
                    <a:spcPts val="0"/>
                  </a:spcBef>
                  <a:spcAft>
                    <a:spcPts val="0"/>
                  </a:spcAft>
                </a:pPr>
                <a:r>
                  <a:rPr lang="en-US" sz="1050" dirty="0">
                    <a:solidFill>
                      <a:prstClr val="white"/>
                    </a:solidFill>
                    <a:latin typeface="Arial Black" pitchFamily="34" charset="0"/>
                    <a:ea typeface="+mn-ea"/>
                  </a:rPr>
                  <a:t>Typhoon</a:t>
                </a:r>
              </a:p>
              <a:p>
                <a:pPr algn="ctr" fontAlgn="auto">
                  <a:spcBef>
                    <a:spcPts val="0"/>
                  </a:spcBef>
                  <a:spcAft>
                    <a:spcPts val="0"/>
                  </a:spcAft>
                </a:pPr>
                <a:r>
                  <a:rPr lang="en-US" sz="1050" dirty="0">
                    <a:solidFill>
                      <a:prstClr val="white"/>
                    </a:solidFill>
                    <a:latin typeface="Arial Black" pitchFamily="34" charset="0"/>
                    <a:ea typeface="+mn-ea"/>
                  </a:rPr>
                  <a:t>Alley</a:t>
                </a:r>
              </a:p>
            </p:txBody>
          </p:sp>
          <p:sp>
            <p:nvSpPr>
              <p:cNvPr id="31" name="Freeform 30"/>
              <p:cNvSpPr/>
              <p:nvPr/>
            </p:nvSpPr>
            <p:spPr bwMode="auto">
              <a:xfrm>
                <a:off x="5140443" y="4067379"/>
                <a:ext cx="1836057" cy="178342"/>
              </a:xfrm>
              <a:custGeom>
                <a:avLst/>
                <a:gdLst>
                  <a:gd name="connsiteX0" fmla="*/ 1524000 w 1524000"/>
                  <a:gd name="connsiteY0" fmla="*/ 77409 h 193523"/>
                  <a:gd name="connsiteX1" fmla="*/ 725714 w 1524000"/>
                  <a:gd name="connsiteY1" fmla="*/ 19352 h 193523"/>
                  <a:gd name="connsiteX2" fmla="*/ 0 w 1524000"/>
                  <a:gd name="connsiteY2" fmla="*/ 193523 h 193523"/>
                </a:gdLst>
                <a:ahLst/>
                <a:cxnLst>
                  <a:cxn ang="0">
                    <a:pos x="connsiteX0" y="connsiteY0"/>
                  </a:cxn>
                  <a:cxn ang="0">
                    <a:pos x="connsiteX1" y="connsiteY1"/>
                  </a:cxn>
                  <a:cxn ang="0">
                    <a:pos x="connsiteX2" y="connsiteY2"/>
                  </a:cxn>
                </a:cxnLst>
                <a:rect l="l" t="t" r="r" b="b"/>
                <a:pathLst>
                  <a:path w="1524000" h="193523">
                    <a:moveTo>
                      <a:pt x="1524000" y="77409"/>
                    </a:moveTo>
                    <a:cubicBezTo>
                      <a:pt x="1251857" y="38704"/>
                      <a:pt x="979714" y="0"/>
                      <a:pt x="725714" y="19352"/>
                    </a:cubicBezTo>
                    <a:cubicBezTo>
                      <a:pt x="471714" y="38704"/>
                      <a:pt x="235857" y="116113"/>
                      <a:pt x="0" y="193523"/>
                    </a:cubicBezTo>
                  </a:path>
                </a:pathLst>
              </a:custGeom>
              <a:noFill/>
              <a:ln w="38100" cap="flat" cmpd="sng" algn="ctr">
                <a:solidFill>
                  <a:srgbClr val="FFFFFF"/>
                </a:solidFill>
                <a:prstDash val="solid"/>
                <a:round/>
                <a:headEnd type="none" w="med" len="med"/>
                <a:tailEnd type="stealth" w="lg" len="lg"/>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latin typeface="Arial" charset="0"/>
                  <a:ea typeface="+mn-ea"/>
                </a:endParaRPr>
              </a:p>
            </p:txBody>
          </p:sp>
        </p:grpSp>
        <p:sp>
          <p:nvSpPr>
            <p:cNvPr id="35" name="Explosion 1 34"/>
            <p:cNvSpPr/>
            <p:nvPr/>
          </p:nvSpPr>
          <p:spPr bwMode="auto">
            <a:xfrm>
              <a:off x="6361641" y="3589865"/>
              <a:ext cx="293159" cy="260499"/>
            </a:xfrm>
            <a:prstGeom prst="irregularSeal1">
              <a:avLst/>
            </a:prstGeom>
            <a:solidFill>
              <a:srgbClr val="002060"/>
            </a:solidFill>
            <a:ln w="9525" cap="flat" cmpd="sng" algn="ctr">
              <a:solidFill>
                <a:srgbClr val="00FF00"/>
              </a:solidFill>
              <a:prstDash val="solid"/>
              <a:round/>
              <a:headEnd type="none" w="med" len="med"/>
              <a:tailEnd type="none" w="med" len="med"/>
            </a:ln>
            <a:effectLst/>
            <a:scene3d>
              <a:camera prst="orthographicFront"/>
              <a:lightRig rig="threePt" dir="t"/>
            </a:scene3d>
            <a:sp3d>
              <a:bevelT prst="angle"/>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endParaRPr>
            </a:p>
          </p:txBody>
        </p:sp>
        <p:sp>
          <p:nvSpPr>
            <p:cNvPr id="37" name="Explosion 1 36"/>
            <p:cNvSpPr/>
            <p:nvPr/>
          </p:nvSpPr>
          <p:spPr bwMode="auto">
            <a:xfrm>
              <a:off x="7259107" y="2133598"/>
              <a:ext cx="293159" cy="260499"/>
            </a:xfrm>
            <a:prstGeom prst="irregularSeal1">
              <a:avLst/>
            </a:prstGeom>
            <a:solidFill>
              <a:srgbClr val="002060"/>
            </a:solidFill>
            <a:ln w="9525" cap="flat" cmpd="sng" algn="ctr">
              <a:solidFill>
                <a:srgbClr val="00FF00"/>
              </a:solidFill>
              <a:prstDash val="solid"/>
              <a:round/>
              <a:headEnd type="none" w="med" len="med"/>
              <a:tailEnd type="none" w="med" len="med"/>
            </a:ln>
            <a:effectLst/>
            <a:scene3d>
              <a:camera prst="orthographicFront"/>
              <a:lightRig rig="threePt" dir="t"/>
            </a:scene3d>
            <a:sp3d>
              <a:bevelT prst="angle"/>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endParaRPr>
            </a:p>
          </p:txBody>
        </p:sp>
        <p:sp>
          <p:nvSpPr>
            <p:cNvPr id="38" name="Explosion 1 37"/>
            <p:cNvSpPr/>
            <p:nvPr/>
          </p:nvSpPr>
          <p:spPr bwMode="auto">
            <a:xfrm>
              <a:off x="6801908" y="3064932"/>
              <a:ext cx="293159" cy="260499"/>
            </a:xfrm>
            <a:prstGeom prst="irregularSeal1">
              <a:avLst/>
            </a:prstGeom>
            <a:solidFill>
              <a:srgbClr val="002060"/>
            </a:solidFill>
            <a:ln w="9525" cap="flat" cmpd="sng" algn="ctr">
              <a:solidFill>
                <a:srgbClr val="00FF00"/>
              </a:solidFill>
              <a:prstDash val="solid"/>
              <a:round/>
              <a:headEnd type="none" w="med" len="med"/>
              <a:tailEnd type="none" w="med" len="med"/>
            </a:ln>
            <a:effectLst/>
            <a:scene3d>
              <a:camera prst="orthographicFront"/>
              <a:lightRig rig="threePt" dir="t"/>
            </a:scene3d>
            <a:sp3d>
              <a:bevelT prst="angle"/>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endParaRPr>
            </a:p>
          </p:txBody>
        </p:sp>
        <p:sp>
          <p:nvSpPr>
            <p:cNvPr id="39" name="Explosion 1 38"/>
            <p:cNvSpPr/>
            <p:nvPr/>
          </p:nvSpPr>
          <p:spPr bwMode="auto">
            <a:xfrm>
              <a:off x="7208308" y="2777065"/>
              <a:ext cx="293159" cy="260499"/>
            </a:xfrm>
            <a:prstGeom prst="irregularSeal1">
              <a:avLst/>
            </a:prstGeom>
            <a:solidFill>
              <a:srgbClr val="002060"/>
            </a:solidFill>
            <a:ln w="9525" cap="flat" cmpd="sng" algn="ctr">
              <a:solidFill>
                <a:srgbClr val="00FF00"/>
              </a:solidFill>
              <a:prstDash val="solid"/>
              <a:round/>
              <a:headEnd type="none" w="med" len="med"/>
              <a:tailEnd type="none" w="med" len="med"/>
            </a:ln>
            <a:effectLst/>
            <a:scene3d>
              <a:camera prst="orthographicFront"/>
              <a:lightRig rig="threePt" dir="t"/>
            </a:scene3d>
            <a:sp3d>
              <a:bevelT prst="angle"/>
            </a:sp3d>
          </p:spPr>
          <p:txBody>
            <a:bodyPr vert="horz" wrap="square" lIns="91440" tIns="45720" rIns="91440" bIns="45720" numCol="1" rtlCol="0" anchor="t" anchorCtr="0" compatLnSpc="1">
              <a:prstTxWarp prst="textNoShape">
                <a:avLst/>
              </a:prstTxWarp>
            </a:bodyPr>
            <a:lstStyle/>
            <a:p>
              <a:pPr algn="ctr"/>
              <a:endParaRPr lang="en-US" sz="2000" b="1">
                <a:solidFill>
                  <a:prstClr val="black"/>
                </a:solidFill>
              </a:endParaRPr>
            </a:p>
          </p:txBody>
        </p:sp>
        <p:pic>
          <p:nvPicPr>
            <p:cNvPr id="40" name="Picture 6" descr="https://www.cia.gov/library/publications/the-world-factbook/graphics/flags/large/ks-lgflag.gif"/>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47094" y="2368683"/>
              <a:ext cx="574463" cy="351060"/>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Lst>
          </p:spPr>
        </p:pic>
        <p:pic>
          <p:nvPicPr>
            <p:cNvPr id="41" name="Picture 2" descr="C:\Users\michael.m.bair\Desktop\Flags\800px-Flag_of_Japan_svg.png"/>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08853" y="2099732"/>
              <a:ext cx="574747" cy="351233"/>
            </a:xfrm>
            <a:prstGeom prst="rect">
              <a:avLst/>
            </a:prstGeom>
            <a:noFill/>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Lst>
          </p:spPr>
        </p:pic>
        <p:pic>
          <p:nvPicPr>
            <p:cNvPr id="42" name="Picture 3" descr="C:\Users\michael.m.bair\Desktop\Flags\800px-Flag_of_Thailand_svg.png"/>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12252" y="3507411"/>
              <a:ext cx="574747" cy="351233"/>
            </a:xfrm>
            <a:prstGeom prst="rect">
              <a:avLst/>
            </a:prstGeom>
            <a:noFill/>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Lst>
          </p:spPr>
        </p:pic>
        <p:pic>
          <p:nvPicPr>
            <p:cNvPr id="43" name="Picture 4" descr="C:\Users\michael.m.bair\Desktop\Flags\1280px-Flag_of_Australia_svg.png"/>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59290" y="5722270"/>
              <a:ext cx="574747" cy="351233"/>
            </a:xfrm>
            <a:prstGeom prst="rect">
              <a:avLst/>
            </a:prstGeom>
            <a:noFill/>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Lst>
          </p:spPr>
        </p:pic>
        <p:pic>
          <p:nvPicPr>
            <p:cNvPr id="44" name="Picture 5" descr="C:\Users\michael.m.bair\Desktop\Flags\Flag_of_the_Philippines_svg.png"/>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826217" y="3715335"/>
              <a:ext cx="574747" cy="351233"/>
            </a:xfrm>
            <a:prstGeom prst="rect">
              <a:avLst/>
            </a:prstGeom>
            <a:noFill/>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Lst>
          </p:spPr>
        </p:pic>
      </p:grpSp>
      <p:sp>
        <p:nvSpPr>
          <p:cNvPr id="36" name="TextBox 35">
            <a:extLst>
              <a:ext uri="{FF2B5EF4-FFF2-40B4-BE49-F238E27FC236}">
                <a16:creationId xmlns:a16="http://schemas.microsoft.com/office/drawing/2014/main" id="{8A2323EB-2BE4-CF46-9052-D9709C49414B}"/>
              </a:ext>
            </a:extLst>
          </p:cNvPr>
          <p:cNvSpPr txBox="1"/>
          <p:nvPr/>
        </p:nvSpPr>
        <p:spPr>
          <a:xfrm>
            <a:off x="7254133" y="582180"/>
            <a:ext cx="4913268" cy="923330"/>
          </a:xfrm>
          <a:prstGeom prst="rect">
            <a:avLst/>
          </a:prstGeom>
          <a:noFill/>
        </p:spPr>
        <p:txBody>
          <a:bodyPr wrap="none" rtlCol="0">
            <a:spAutoFit/>
          </a:bodyPr>
          <a:lstStyle/>
          <a:p>
            <a:r>
              <a:rPr lang="en-US" b="1" dirty="0">
                <a:solidFill>
                  <a:srgbClr val="2251FF"/>
                </a:solidFill>
              </a:rPr>
              <a:t>“The Indo-Pacific is the single most consequential</a:t>
            </a:r>
          </a:p>
          <a:p>
            <a:r>
              <a:rPr lang="en-US" b="1" dirty="0">
                <a:solidFill>
                  <a:srgbClr val="2251FF"/>
                </a:solidFill>
              </a:rPr>
              <a:t>Region for America’s future.” </a:t>
            </a:r>
          </a:p>
          <a:p>
            <a:r>
              <a:rPr lang="en-US" b="1" dirty="0">
                <a:solidFill>
                  <a:srgbClr val="2251FF"/>
                </a:solidFill>
              </a:rPr>
              <a:t>		Indo-Pacific Strategy Report</a:t>
            </a:r>
          </a:p>
        </p:txBody>
      </p:sp>
    </p:spTree>
    <p:extLst>
      <p:ext uri="{BB962C8B-B14F-4D97-AF65-F5344CB8AC3E}">
        <p14:creationId xmlns:p14="http://schemas.microsoft.com/office/powerpoint/2010/main" val="2305628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411" y="549881"/>
            <a:ext cx="10411968" cy="571500"/>
          </a:xfrm>
        </p:spPr>
        <p:txBody>
          <a:bodyPr>
            <a:noAutofit/>
          </a:bodyPr>
          <a:lstStyle/>
          <a:p>
            <a:r>
              <a:rPr lang="en-US" sz="3600" dirty="0"/>
              <a:t>Indo-Pacific Multilateral Organizations</a:t>
            </a:r>
          </a:p>
        </p:txBody>
      </p:sp>
      <p:grpSp>
        <p:nvGrpSpPr>
          <p:cNvPr id="6" name="Group 5">
            <a:extLst>
              <a:ext uri="{FF2B5EF4-FFF2-40B4-BE49-F238E27FC236}">
                <a16:creationId xmlns:a16="http://schemas.microsoft.com/office/drawing/2014/main" id="{EA85ADFA-91F9-5E4D-AFD1-8D36E701FD69}"/>
              </a:ext>
            </a:extLst>
          </p:cNvPr>
          <p:cNvGrpSpPr/>
          <p:nvPr/>
        </p:nvGrpSpPr>
        <p:grpSpPr>
          <a:xfrm>
            <a:off x="-33866" y="999070"/>
            <a:ext cx="12337815" cy="5632055"/>
            <a:chOff x="-33866" y="999070"/>
            <a:chExt cx="12337815" cy="5632055"/>
          </a:xfrm>
        </p:grpSpPr>
        <p:sp>
          <p:nvSpPr>
            <p:cNvPr id="81" name="Oval 80"/>
            <p:cNvSpPr/>
            <p:nvPr/>
          </p:nvSpPr>
          <p:spPr>
            <a:xfrm rot="20206084">
              <a:off x="6400944" y="1363957"/>
              <a:ext cx="5460891" cy="1853259"/>
            </a:xfrm>
            <a:prstGeom prst="ellipse">
              <a:avLst/>
            </a:prstGeom>
            <a:noFill/>
            <a:ln w="38100" cmpd="sng">
              <a:solidFill>
                <a:srgbClr val="008000"/>
              </a:solidFill>
            </a:ln>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D05E5BE7-4F07-2A4B-9D27-C0D4094B1313}"/>
                </a:ext>
              </a:extLst>
            </p:cNvPr>
            <p:cNvGrpSpPr/>
            <p:nvPr/>
          </p:nvGrpSpPr>
          <p:grpSpPr>
            <a:xfrm>
              <a:off x="-33866" y="999070"/>
              <a:ext cx="12337815" cy="5632055"/>
              <a:chOff x="-33866" y="999070"/>
              <a:chExt cx="12337815" cy="5632055"/>
            </a:xfrm>
          </p:grpSpPr>
          <p:sp>
            <p:nvSpPr>
              <p:cNvPr id="75" name="TextBox 74"/>
              <p:cNvSpPr txBox="1"/>
              <p:nvPr/>
            </p:nvSpPr>
            <p:spPr>
              <a:xfrm>
                <a:off x="9156934" y="4876798"/>
                <a:ext cx="3147015" cy="1754327"/>
              </a:xfrm>
              <a:prstGeom prst="rect">
                <a:avLst/>
              </a:prstGeom>
              <a:noFill/>
            </p:spPr>
            <p:txBody>
              <a:bodyPr wrap="none" rtlCol="0">
                <a:spAutoFit/>
              </a:bodyPr>
              <a:lstStyle/>
              <a:p>
                <a:r>
                  <a:rPr lang="en-US" sz="1200" b="1" u="sng" dirty="0"/>
                  <a:t>Acronyms:</a:t>
                </a:r>
              </a:p>
              <a:p>
                <a:r>
                  <a:rPr lang="en-US" sz="1200" dirty="0"/>
                  <a:t>ADMM+: ASEAN Defense Ministers Mechanism</a:t>
                </a:r>
              </a:p>
              <a:p>
                <a:r>
                  <a:rPr lang="en-US" sz="1200" dirty="0"/>
                  <a:t>APEC: Asia-Pacific Economic Cooperation</a:t>
                </a:r>
              </a:p>
              <a:p>
                <a:r>
                  <a:rPr lang="en-US" sz="1200" dirty="0"/>
                  <a:t>ARF: ASEAN Regional Forum</a:t>
                </a:r>
              </a:p>
              <a:p>
                <a:r>
                  <a:rPr lang="en-US" sz="1200" dirty="0"/>
                  <a:t>ASEAN: Association of South East Asian Nations</a:t>
                </a:r>
              </a:p>
              <a:p>
                <a:r>
                  <a:rPr lang="en-US" sz="1200" dirty="0"/>
                  <a:t>EAS: East-Asia Summit</a:t>
                </a:r>
              </a:p>
              <a:p>
                <a:r>
                  <a:rPr lang="en-US" sz="1200" dirty="0"/>
                  <a:t>LMI: Lower Mekong Initiative</a:t>
                </a:r>
              </a:p>
              <a:p>
                <a:r>
                  <a:rPr lang="en-US" sz="1200" dirty="0"/>
                  <a:t>PIF: Pacific Island Forum</a:t>
                </a:r>
              </a:p>
              <a:p>
                <a:r>
                  <a:rPr lang="en-US" sz="1200" dirty="0"/>
                  <a:t>TPP: Trans-Pacific Partnership</a:t>
                </a:r>
              </a:p>
            </p:txBody>
          </p:sp>
          <p:sp>
            <p:nvSpPr>
              <p:cNvPr id="11" name="Oval 10"/>
              <p:cNvSpPr/>
              <p:nvPr/>
            </p:nvSpPr>
            <p:spPr>
              <a:xfrm rot="20206084">
                <a:off x="3338597" y="4135872"/>
                <a:ext cx="4642945" cy="2169170"/>
              </a:xfrm>
              <a:prstGeom prst="ellipse">
                <a:avLst/>
              </a:prstGeom>
              <a:noFill/>
              <a:ln w="38100" cmpd="sng">
                <a:solidFill>
                  <a:srgbClr val="000000"/>
                </a:solidFill>
              </a:ln>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5D751F5-1190-4E4D-A947-89644A204340}"/>
                  </a:ext>
                </a:extLst>
              </p:cNvPr>
              <p:cNvGrpSpPr/>
              <p:nvPr/>
            </p:nvGrpSpPr>
            <p:grpSpPr>
              <a:xfrm>
                <a:off x="-33866" y="999070"/>
                <a:ext cx="11564257" cy="5630563"/>
                <a:chOff x="-33866" y="999070"/>
                <a:chExt cx="11564257" cy="5630563"/>
              </a:xfrm>
            </p:grpSpPr>
            <p:sp>
              <p:nvSpPr>
                <p:cNvPr id="47" name="Oval 46"/>
                <p:cNvSpPr/>
                <p:nvPr/>
              </p:nvSpPr>
              <p:spPr>
                <a:xfrm>
                  <a:off x="728133" y="1591734"/>
                  <a:ext cx="8669868" cy="4995342"/>
                </a:xfrm>
                <a:prstGeom prst="ellipse">
                  <a:avLst/>
                </a:prstGeom>
                <a:solidFill>
                  <a:srgbClr val="6CA7C6">
                    <a:alpha val="40000"/>
                  </a:srgbClr>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1981222" y="2269069"/>
                  <a:ext cx="6366911" cy="4318003"/>
                </a:xfrm>
                <a:prstGeom prst="ellipse">
                  <a:avLst/>
                </a:prstGeom>
                <a:solidFill>
                  <a:srgbClr val="6CA7C6">
                    <a:alpha val="45000"/>
                  </a:srgbClr>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a:off x="2844810" y="3420535"/>
                  <a:ext cx="4453478" cy="3149601"/>
                </a:xfrm>
                <a:prstGeom prst="ellipse">
                  <a:avLst/>
                </a:prstGeom>
                <a:solidFill>
                  <a:srgbClr val="6CA7C6">
                    <a:alpha val="50000"/>
                  </a:srgbClr>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3"/>
                <p:cNvSpPr/>
                <p:nvPr/>
              </p:nvSpPr>
              <p:spPr>
                <a:xfrm>
                  <a:off x="3589888" y="4148667"/>
                  <a:ext cx="2929467" cy="2421466"/>
                </a:xfrm>
                <a:prstGeom prst="ellipse">
                  <a:avLst/>
                </a:prstGeom>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4775222" y="1710267"/>
                  <a:ext cx="560445" cy="584776"/>
                </a:xfrm>
                <a:prstGeom prst="rect">
                  <a:avLst/>
                </a:prstGeom>
                <a:noFill/>
              </p:spPr>
              <p:txBody>
                <a:bodyPr wrap="none" rtlCol="0">
                  <a:spAutoFit/>
                </a:bodyPr>
                <a:lstStyle/>
                <a:p>
                  <a:pPr algn="ctr"/>
                  <a:r>
                    <a:rPr lang="en-US" b="1" dirty="0">
                      <a:solidFill>
                        <a:srgbClr val="000090"/>
                      </a:solidFill>
                    </a:rPr>
                    <a:t>ARF</a:t>
                  </a:r>
                </a:p>
                <a:p>
                  <a:pPr algn="ctr"/>
                  <a:r>
                    <a:rPr lang="en-US" sz="1400" dirty="0">
                      <a:solidFill>
                        <a:srgbClr val="000090"/>
                      </a:solidFill>
                    </a:rPr>
                    <a:t>PS</a:t>
                  </a:r>
                </a:p>
              </p:txBody>
            </p:sp>
            <p:sp>
              <p:nvSpPr>
                <p:cNvPr id="48" name="TextBox 47"/>
                <p:cNvSpPr txBox="1"/>
                <p:nvPr/>
              </p:nvSpPr>
              <p:spPr>
                <a:xfrm>
                  <a:off x="2997222" y="2827867"/>
                  <a:ext cx="992579" cy="861774"/>
                </a:xfrm>
                <a:prstGeom prst="rect">
                  <a:avLst/>
                </a:prstGeom>
                <a:noFill/>
              </p:spPr>
              <p:txBody>
                <a:bodyPr wrap="none" rtlCol="0">
                  <a:spAutoFit/>
                </a:bodyPr>
                <a:lstStyle/>
                <a:p>
                  <a:pPr algn="ctr"/>
                  <a:r>
                    <a:rPr lang="en-US" b="1" dirty="0">
                      <a:solidFill>
                        <a:srgbClr val="000090"/>
                      </a:solidFill>
                    </a:rPr>
                    <a:t>EAS</a:t>
                  </a:r>
                </a:p>
                <a:p>
                  <a:pPr algn="ctr"/>
                  <a:r>
                    <a:rPr lang="en-US" b="1" dirty="0">
                      <a:solidFill>
                        <a:srgbClr val="000090"/>
                      </a:solidFill>
                    </a:rPr>
                    <a:t>ADMM+</a:t>
                  </a:r>
                </a:p>
                <a:p>
                  <a:pPr algn="ctr"/>
                  <a:r>
                    <a:rPr lang="en-US" sz="1400" dirty="0">
                      <a:solidFill>
                        <a:srgbClr val="000090"/>
                      </a:solidFill>
                    </a:rPr>
                    <a:t>$PSE</a:t>
                  </a:r>
                </a:p>
              </p:txBody>
            </p:sp>
            <p:sp>
              <p:nvSpPr>
                <p:cNvPr id="49" name="TextBox 48"/>
                <p:cNvSpPr txBox="1"/>
                <p:nvPr/>
              </p:nvSpPr>
              <p:spPr>
                <a:xfrm>
                  <a:off x="3110847" y="4131736"/>
                  <a:ext cx="1070125" cy="584776"/>
                </a:xfrm>
                <a:prstGeom prst="rect">
                  <a:avLst/>
                </a:prstGeom>
                <a:noFill/>
              </p:spPr>
              <p:txBody>
                <a:bodyPr wrap="none" rtlCol="0">
                  <a:spAutoFit/>
                </a:bodyPr>
                <a:lstStyle/>
                <a:p>
                  <a:pPr algn="ctr"/>
                  <a:r>
                    <a:rPr lang="en-US" b="1" dirty="0">
                      <a:solidFill>
                        <a:srgbClr val="000090"/>
                      </a:solidFill>
                    </a:rPr>
                    <a:t>ASEAN+3</a:t>
                  </a:r>
                </a:p>
                <a:p>
                  <a:pPr algn="ctr"/>
                  <a:r>
                    <a:rPr lang="en-US" sz="1400" dirty="0">
                      <a:solidFill>
                        <a:srgbClr val="000090"/>
                      </a:solidFill>
                    </a:rPr>
                    <a:t>$</a:t>
                  </a:r>
                </a:p>
              </p:txBody>
            </p:sp>
            <p:sp>
              <p:nvSpPr>
                <p:cNvPr id="50" name="TextBox 49"/>
                <p:cNvSpPr txBox="1"/>
                <p:nvPr/>
              </p:nvSpPr>
              <p:spPr>
                <a:xfrm>
                  <a:off x="3717892" y="5367869"/>
                  <a:ext cx="838165" cy="584776"/>
                </a:xfrm>
                <a:prstGeom prst="rect">
                  <a:avLst/>
                </a:prstGeom>
                <a:noFill/>
              </p:spPr>
              <p:txBody>
                <a:bodyPr wrap="none" rtlCol="0">
                  <a:spAutoFit/>
                </a:bodyPr>
                <a:lstStyle/>
                <a:p>
                  <a:pPr algn="ctr"/>
                  <a:r>
                    <a:rPr lang="en-US" b="1" dirty="0">
                      <a:solidFill>
                        <a:srgbClr val="000090"/>
                      </a:solidFill>
                    </a:rPr>
                    <a:t>ASEAN</a:t>
                  </a:r>
                </a:p>
                <a:p>
                  <a:pPr algn="ctr"/>
                  <a:r>
                    <a:rPr lang="en-US" sz="1400" dirty="0">
                      <a:solidFill>
                        <a:srgbClr val="000090"/>
                      </a:solidFill>
                    </a:rPr>
                    <a:t>T$PCSE</a:t>
                  </a:r>
                </a:p>
              </p:txBody>
            </p:sp>
            <p:sp>
              <p:nvSpPr>
                <p:cNvPr id="9" name="TextBox 8"/>
                <p:cNvSpPr txBox="1"/>
                <p:nvPr/>
              </p:nvSpPr>
              <p:spPr>
                <a:xfrm>
                  <a:off x="812826" y="3454394"/>
                  <a:ext cx="1022561" cy="954107"/>
                </a:xfrm>
                <a:prstGeom prst="rect">
                  <a:avLst/>
                </a:prstGeom>
                <a:noFill/>
              </p:spPr>
              <p:txBody>
                <a:bodyPr wrap="none" rtlCol="0">
                  <a:spAutoFit/>
                </a:bodyPr>
                <a:lstStyle/>
                <a:p>
                  <a:r>
                    <a:rPr lang="en-US" sz="1400" dirty="0"/>
                    <a:t>Bangladesh</a:t>
                  </a:r>
                </a:p>
                <a:p>
                  <a:r>
                    <a:rPr lang="en-US" sz="1400" dirty="0"/>
                    <a:t>Pakistan</a:t>
                  </a:r>
                </a:p>
                <a:p>
                  <a:r>
                    <a:rPr lang="en-US" sz="1400" dirty="0"/>
                    <a:t>Sri Lanka</a:t>
                  </a:r>
                </a:p>
                <a:p>
                  <a:r>
                    <a:rPr lang="en-US" sz="1400" dirty="0"/>
                    <a:t>Nepal</a:t>
                  </a:r>
                </a:p>
              </p:txBody>
            </p:sp>
            <p:sp>
              <p:nvSpPr>
                <p:cNvPr id="51" name="TextBox 50"/>
                <p:cNvSpPr txBox="1"/>
                <p:nvPr/>
              </p:nvSpPr>
              <p:spPr>
                <a:xfrm>
                  <a:off x="1845757" y="2302934"/>
                  <a:ext cx="1078753" cy="954107"/>
                </a:xfrm>
                <a:prstGeom prst="rect">
                  <a:avLst/>
                </a:prstGeom>
                <a:noFill/>
              </p:spPr>
              <p:txBody>
                <a:bodyPr wrap="none" rtlCol="0">
                  <a:spAutoFit/>
                </a:bodyPr>
                <a:lstStyle/>
                <a:p>
                  <a:r>
                    <a:rPr lang="en-US" sz="1400" dirty="0"/>
                    <a:t>North Korea</a:t>
                  </a:r>
                </a:p>
                <a:p>
                  <a:r>
                    <a:rPr lang="en-US" sz="1400" dirty="0"/>
                    <a:t>Mongolia</a:t>
                  </a:r>
                </a:p>
                <a:p>
                  <a:r>
                    <a:rPr lang="en-US" sz="1400" dirty="0"/>
                    <a:t>Timor-Leste</a:t>
                  </a:r>
                </a:p>
                <a:p>
                  <a:r>
                    <a:rPr lang="en-US" sz="1400" dirty="0"/>
                    <a:t>EU</a:t>
                  </a:r>
                </a:p>
              </p:txBody>
            </p:sp>
            <p:sp>
              <p:nvSpPr>
                <p:cNvPr id="52" name="TextBox 51"/>
                <p:cNvSpPr txBox="1"/>
                <p:nvPr/>
              </p:nvSpPr>
              <p:spPr>
                <a:xfrm>
                  <a:off x="7332144" y="2692392"/>
                  <a:ext cx="1571251" cy="307777"/>
                </a:xfrm>
                <a:prstGeom prst="rect">
                  <a:avLst/>
                </a:prstGeom>
                <a:noFill/>
              </p:spPr>
              <p:txBody>
                <a:bodyPr wrap="none" rtlCol="0">
                  <a:spAutoFit/>
                </a:bodyPr>
                <a:lstStyle/>
                <a:p>
                  <a:r>
                    <a:rPr lang="en-US" sz="1400" dirty="0"/>
                    <a:t>Papua New Guinea</a:t>
                  </a:r>
                </a:p>
              </p:txBody>
            </p:sp>
            <p:sp>
              <p:nvSpPr>
                <p:cNvPr id="53" name="TextBox 52"/>
                <p:cNvSpPr txBox="1"/>
                <p:nvPr/>
              </p:nvSpPr>
              <p:spPr>
                <a:xfrm>
                  <a:off x="8517483" y="1490145"/>
                  <a:ext cx="669098" cy="738664"/>
                </a:xfrm>
                <a:prstGeom prst="rect">
                  <a:avLst/>
                </a:prstGeom>
                <a:noFill/>
              </p:spPr>
              <p:txBody>
                <a:bodyPr wrap="none" rtlCol="0">
                  <a:spAutoFit/>
                </a:bodyPr>
                <a:lstStyle/>
                <a:p>
                  <a:r>
                    <a:rPr lang="en-US" sz="1400" dirty="0"/>
                    <a:t>Fiji</a:t>
                  </a:r>
                </a:p>
                <a:p>
                  <a:r>
                    <a:rPr lang="en-US" sz="1400" dirty="0"/>
                    <a:t>Palau</a:t>
                  </a:r>
                </a:p>
                <a:p>
                  <a:r>
                    <a:rPr lang="en-US" sz="1400" dirty="0"/>
                    <a:t>Tuvalu</a:t>
                  </a:r>
                </a:p>
              </p:txBody>
            </p:sp>
            <p:sp>
              <p:nvSpPr>
                <p:cNvPr id="54" name="TextBox 53"/>
                <p:cNvSpPr txBox="1"/>
                <p:nvPr/>
              </p:nvSpPr>
              <p:spPr>
                <a:xfrm>
                  <a:off x="9160956" y="1270008"/>
                  <a:ext cx="677251" cy="954107"/>
                </a:xfrm>
                <a:prstGeom prst="rect">
                  <a:avLst/>
                </a:prstGeom>
                <a:noFill/>
              </p:spPr>
              <p:txBody>
                <a:bodyPr wrap="none" rtlCol="0">
                  <a:spAutoFit/>
                </a:bodyPr>
                <a:lstStyle/>
                <a:p>
                  <a:r>
                    <a:rPr lang="en-US" sz="1400" dirty="0"/>
                    <a:t>Niue</a:t>
                  </a:r>
                </a:p>
                <a:p>
                  <a:r>
                    <a:rPr lang="en-US" sz="1400" dirty="0"/>
                    <a:t>Nauru</a:t>
                  </a:r>
                </a:p>
                <a:p>
                  <a:r>
                    <a:rPr lang="en-US" sz="1400" dirty="0"/>
                    <a:t>Samoa</a:t>
                  </a:r>
                </a:p>
                <a:p>
                  <a:r>
                    <a:rPr lang="en-US" sz="1400" dirty="0"/>
                    <a:t>Tonga</a:t>
                  </a:r>
                </a:p>
              </p:txBody>
            </p:sp>
            <p:sp>
              <p:nvSpPr>
                <p:cNvPr id="55" name="TextBox 54"/>
                <p:cNvSpPr txBox="1"/>
                <p:nvPr/>
              </p:nvSpPr>
              <p:spPr>
                <a:xfrm>
                  <a:off x="9864981" y="1049878"/>
                  <a:ext cx="1361821" cy="1169551"/>
                </a:xfrm>
                <a:prstGeom prst="rect">
                  <a:avLst/>
                </a:prstGeom>
                <a:noFill/>
              </p:spPr>
              <p:txBody>
                <a:bodyPr wrap="none" rtlCol="0">
                  <a:spAutoFit/>
                </a:bodyPr>
                <a:lstStyle/>
                <a:p>
                  <a:r>
                    <a:rPr lang="en-US" sz="1400" dirty="0"/>
                    <a:t>Kiribati</a:t>
                  </a:r>
                </a:p>
                <a:p>
                  <a:r>
                    <a:rPr lang="en-US" sz="1400" dirty="0"/>
                    <a:t>Micronesia</a:t>
                  </a:r>
                </a:p>
                <a:p>
                  <a:r>
                    <a:rPr lang="en-US" sz="1400" dirty="0"/>
                    <a:t>Cook Islands</a:t>
                  </a:r>
                </a:p>
                <a:p>
                  <a:r>
                    <a:rPr lang="en-US" sz="1400" dirty="0"/>
                    <a:t>Marshall Islands</a:t>
                  </a:r>
                </a:p>
                <a:p>
                  <a:r>
                    <a:rPr lang="en-US" sz="1400" dirty="0"/>
                    <a:t>Solomon Islands</a:t>
                  </a:r>
                </a:p>
              </p:txBody>
            </p:sp>
            <p:sp>
              <p:nvSpPr>
                <p:cNvPr id="56" name="TextBox 55"/>
                <p:cNvSpPr txBox="1"/>
                <p:nvPr/>
              </p:nvSpPr>
              <p:spPr>
                <a:xfrm>
                  <a:off x="4030145" y="5909735"/>
                  <a:ext cx="891766" cy="307777"/>
                </a:xfrm>
                <a:prstGeom prst="rect">
                  <a:avLst/>
                </a:prstGeom>
                <a:noFill/>
              </p:spPr>
              <p:txBody>
                <a:bodyPr wrap="none" rtlCol="0">
                  <a:spAutoFit/>
                </a:bodyPr>
                <a:lstStyle/>
                <a:p>
                  <a:r>
                    <a:rPr lang="en-US" sz="1400" dirty="0"/>
                    <a:t>Myanmar</a:t>
                  </a:r>
                </a:p>
              </p:txBody>
            </p:sp>
            <p:sp>
              <p:nvSpPr>
                <p:cNvPr id="57" name="TextBox 56"/>
                <p:cNvSpPr txBox="1"/>
                <p:nvPr/>
              </p:nvSpPr>
              <p:spPr>
                <a:xfrm>
                  <a:off x="4927618" y="5926665"/>
                  <a:ext cx="920344" cy="523220"/>
                </a:xfrm>
                <a:prstGeom prst="rect">
                  <a:avLst/>
                </a:prstGeom>
                <a:noFill/>
              </p:spPr>
              <p:txBody>
                <a:bodyPr wrap="none" rtlCol="0">
                  <a:spAutoFit/>
                </a:bodyPr>
                <a:lstStyle/>
                <a:p>
                  <a:r>
                    <a:rPr lang="en-US" sz="1400" dirty="0"/>
                    <a:t>Cambodia</a:t>
                  </a:r>
                </a:p>
                <a:p>
                  <a:r>
                    <a:rPr lang="en-US" sz="1400" dirty="0"/>
                    <a:t>Laos</a:t>
                  </a:r>
                </a:p>
              </p:txBody>
            </p:sp>
            <p:sp>
              <p:nvSpPr>
                <p:cNvPr id="58" name="TextBox 57"/>
                <p:cNvSpPr txBox="1"/>
                <p:nvPr/>
              </p:nvSpPr>
              <p:spPr>
                <a:xfrm>
                  <a:off x="4588939" y="4910665"/>
                  <a:ext cx="979079" cy="523220"/>
                </a:xfrm>
                <a:prstGeom prst="rect">
                  <a:avLst/>
                </a:prstGeom>
                <a:noFill/>
              </p:spPr>
              <p:txBody>
                <a:bodyPr wrap="none" rtlCol="0">
                  <a:spAutoFit/>
                </a:bodyPr>
                <a:lstStyle/>
                <a:p>
                  <a:r>
                    <a:rPr lang="en-US" sz="1400" dirty="0"/>
                    <a:t>Indonesia</a:t>
                  </a:r>
                </a:p>
                <a:p>
                  <a:r>
                    <a:rPr lang="en-US" sz="1400" dirty="0"/>
                    <a:t>Philippines</a:t>
                  </a:r>
                </a:p>
              </p:txBody>
            </p:sp>
            <p:sp>
              <p:nvSpPr>
                <p:cNvPr id="59" name="TextBox 58"/>
                <p:cNvSpPr txBox="1"/>
                <p:nvPr/>
              </p:nvSpPr>
              <p:spPr>
                <a:xfrm>
                  <a:off x="5046146" y="4216401"/>
                  <a:ext cx="915635" cy="738664"/>
                </a:xfrm>
                <a:prstGeom prst="rect">
                  <a:avLst/>
                </a:prstGeom>
                <a:noFill/>
              </p:spPr>
              <p:txBody>
                <a:bodyPr wrap="none" rtlCol="0">
                  <a:spAutoFit/>
                </a:bodyPr>
                <a:lstStyle/>
                <a:p>
                  <a:r>
                    <a:rPr lang="en-US" sz="1400" dirty="0"/>
                    <a:t>Brunei</a:t>
                  </a:r>
                </a:p>
                <a:p>
                  <a:r>
                    <a:rPr lang="en-US" sz="1400" dirty="0"/>
                    <a:t>Malaysia</a:t>
                  </a:r>
                </a:p>
                <a:p>
                  <a:r>
                    <a:rPr lang="en-US" sz="1400" dirty="0"/>
                    <a:t>Singapore</a:t>
                  </a:r>
                </a:p>
              </p:txBody>
            </p:sp>
            <p:sp>
              <p:nvSpPr>
                <p:cNvPr id="60" name="TextBox 59"/>
                <p:cNvSpPr txBox="1"/>
                <p:nvPr/>
              </p:nvSpPr>
              <p:spPr>
                <a:xfrm>
                  <a:off x="5723479" y="5147732"/>
                  <a:ext cx="800945" cy="307777"/>
                </a:xfrm>
                <a:prstGeom prst="rect">
                  <a:avLst/>
                </a:prstGeom>
                <a:noFill/>
              </p:spPr>
              <p:txBody>
                <a:bodyPr wrap="none" rtlCol="0">
                  <a:spAutoFit/>
                </a:bodyPr>
                <a:lstStyle/>
                <a:p>
                  <a:r>
                    <a:rPr lang="en-US" sz="1400" dirty="0"/>
                    <a:t>Vietnam</a:t>
                  </a:r>
                </a:p>
              </p:txBody>
            </p:sp>
            <p:sp>
              <p:nvSpPr>
                <p:cNvPr id="61" name="TextBox 60"/>
                <p:cNvSpPr txBox="1"/>
                <p:nvPr/>
              </p:nvSpPr>
              <p:spPr>
                <a:xfrm>
                  <a:off x="5537214" y="5638799"/>
                  <a:ext cx="809537" cy="307777"/>
                </a:xfrm>
                <a:prstGeom prst="rect">
                  <a:avLst/>
                </a:prstGeom>
                <a:noFill/>
              </p:spPr>
              <p:txBody>
                <a:bodyPr wrap="none" rtlCol="0">
                  <a:spAutoFit/>
                </a:bodyPr>
                <a:lstStyle/>
                <a:p>
                  <a:r>
                    <a:rPr lang="en-US" sz="1400" dirty="0"/>
                    <a:t>Thailand</a:t>
                  </a:r>
                </a:p>
              </p:txBody>
            </p:sp>
            <p:sp>
              <p:nvSpPr>
                <p:cNvPr id="62" name="TextBox 61"/>
                <p:cNvSpPr txBox="1"/>
                <p:nvPr/>
              </p:nvSpPr>
              <p:spPr>
                <a:xfrm>
                  <a:off x="5266288" y="3369736"/>
                  <a:ext cx="1077088" cy="738664"/>
                </a:xfrm>
                <a:prstGeom prst="rect">
                  <a:avLst/>
                </a:prstGeom>
                <a:noFill/>
              </p:spPr>
              <p:txBody>
                <a:bodyPr wrap="none" rtlCol="0">
                  <a:spAutoFit/>
                </a:bodyPr>
                <a:lstStyle/>
                <a:p>
                  <a:r>
                    <a:rPr lang="en-US" sz="1400" dirty="0"/>
                    <a:t>Japan</a:t>
                  </a:r>
                </a:p>
                <a:p>
                  <a:r>
                    <a:rPr lang="en-US" sz="1400" dirty="0"/>
                    <a:t>South Korea</a:t>
                  </a:r>
                </a:p>
                <a:p>
                  <a:r>
                    <a:rPr lang="en-US" sz="1400" dirty="0"/>
                    <a:t>China</a:t>
                  </a:r>
                </a:p>
              </p:txBody>
            </p:sp>
            <p:sp>
              <p:nvSpPr>
                <p:cNvPr id="63" name="TextBox 62"/>
                <p:cNvSpPr txBox="1"/>
                <p:nvPr/>
              </p:nvSpPr>
              <p:spPr>
                <a:xfrm>
                  <a:off x="2201346" y="4453468"/>
                  <a:ext cx="545755" cy="307777"/>
                </a:xfrm>
                <a:prstGeom prst="rect">
                  <a:avLst/>
                </a:prstGeom>
                <a:noFill/>
              </p:spPr>
              <p:txBody>
                <a:bodyPr wrap="none" rtlCol="0">
                  <a:spAutoFit/>
                </a:bodyPr>
                <a:lstStyle/>
                <a:p>
                  <a:r>
                    <a:rPr lang="en-US" sz="1400" dirty="0"/>
                    <a:t>India</a:t>
                  </a:r>
                </a:p>
              </p:txBody>
            </p:sp>
            <p:sp>
              <p:nvSpPr>
                <p:cNvPr id="64" name="TextBox 63"/>
                <p:cNvSpPr txBox="1"/>
                <p:nvPr/>
              </p:nvSpPr>
              <p:spPr>
                <a:xfrm>
                  <a:off x="5943613" y="2929470"/>
                  <a:ext cx="644114" cy="307777"/>
                </a:xfrm>
                <a:prstGeom prst="rect">
                  <a:avLst/>
                </a:prstGeom>
                <a:noFill/>
              </p:spPr>
              <p:txBody>
                <a:bodyPr wrap="none" rtlCol="0">
                  <a:spAutoFit/>
                </a:bodyPr>
                <a:lstStyle/>
                <a:p>
                  <a:r>
                    <a:rPr lang="en-US" sz="1400" dirty="0"/>
                    <a:t>Russia</a:t>
                  </a:r>
                </a:p>
              </p:txBody>
            </p:sp>
            <p:sp>
              <p:nvSpPr>
                <p:cNvPr id="65" name="TextBox 64"/>
                <p:cNvSpPr txBox="1"/>
                <p:nvPr/>
              </p:nvSpPr>
              <p:spPr>
                <a:xfrm>
                  <a:off x="6976542" y="3115736"/>
                  <a:ext cx="1134069" cy="523220"/>
                </a:xfrm>
                <a:prstGeom prst="rect">
                  <a:avLst/>
                </a:prstGeom>
                <a:noFill/>
              </p:spPr>
              <p:txBody>
                <a:bodyPr wrap="none" rtlCol="0">
                  <a:spAutoFit/>
                </a:bodyPr>
                <a:lstStyle/>
                <a:p>
                  <a:r>
                    <a:rPr lang="en-US" sz="1400" dirty="0"/>
                    <a:t>Australia</a:t>
                  </a:r>
                </a:p>
                <a:p>
                  <a:r>
                    <a:rPr lang="en-US" sz="1400" dirty="0"/>
                    <a:t>New Zealand</a:t>
                  </a:r>
                </a:p>
              </p:txBody>
            </p:sp>
            <p:sp>
              <p:nvSpPr>
                <p:cNvPr id="67" name="TextBox 66"/>
                <p:cNvSpPr txBox="1"/>
                <p:nvPr/>
              </p:nvSpPr>
              <p:spPr>
                <a:xfrm>
                  <a:off x="9347201" y="3437464"/>
                  <a:ext cx="977413" cy="738664"/>
                </a:xfrm>
                <a:prstGeom prst="rect">
                  <a:avLst/>
                </a:prstGeom>
                <a:noFill/>
              </p:spPr>
              <p:txBody>
                <a:bodyPr wrap="none" rtlCol="0">
                  <a:spAutoFit/>
                </a:bodyPr>
                <a:lstStyle/>
                <a:p>
                  <a:r>
                    <a:rPr lang="en-US" sz="1400" dirty="0"/>
                    <a:t>Hong Kong</a:t>
                  </a:r>
                </a:p>
                <a:p>
                  <a:r>
                    <a:rPr lang="en-US" sz="1400" dirty="0"/>
                    <a:t>Taiwan</a:t>
                  </a:r>
                </a:p>
                <a:p>
                  <a:r>
                    <a:rPr lang="en-US" sz="1400" dirty="0"/>
                    <a:t>Mexico</a:t>
                  </a:r>
                </a:p>
              </p:txBody>
            </p:sp>
            <p:sp>
              <p:nvSpPr>
                <p:cNvPr id="68" name="TextBox 67"/>
                <p:cNvSpPr txBox="1"/>
                <p:nvPr/>
              </p:nvSpPr>
              <p:spPr>
                <a:xfrm>
                  <a:off x="8365078" y="4673600"/>
                  <a:ext cx="727045" cy="307777"/>
                </a:xfrm>
                <a:prstGeom prst="rect">
                  <a:avLst/>
                </a:prstGeom>
                <a:noFill/>
              </p:spPr>
              <p:txBody>
                <a:bodyPr wrap="none" rtlCol="0">
                  <a:spAutoFit/>
                </a:bodyPr>
                <a:lstStyle/>
                <a:p>
                  <a:r>
                    <a:rPr lang="en-US" sz="1400" dirty="0"/>
                    <a:t>Canada</a:t>
                  </a:r>
                </a:p>
              </p:txBody>
            </p:sp>
            <p:sp>
              <p:nvSpPr>
                <p:cNvPr id="69" name="TextBox 68"/>
                <p:cNvSpPr txBox="1"/>
                <p:nvPr/>
              </p:nvSpPr>
              <p:spPr>
                <a:xfrm>
                  <a:off x="7332146" y="4521201"/>
                  <a:ext cx="480516" cy="307777"/>
                </a:xfrm>
                <a:prstGeom prst="rect">
                  <a:avLst/>
                </a:prstGeom>
                <a:noFill/>
              </p:spPr>
              <p:txBody>
                <a:bodyPr wrap="none" rtlCol="0">
                  <a:spAutoFit/>
                </a:bodyPr>
                <a:lstStyle/>
                <a:p>
                  <a:r>
                    <a:rPr lang="en-US" sz="1400" b="1" dirty="0">
                      <a:solidFill>
                        <a:srgbClr val="FF0000"/>
                      </a:solidFill>
                    </a:rPr>
                    <a:t>U.S.</a:t>
                  </a:r>
                </a:p>
              </p:txBody>
            </p:sp>
            <p:sp>
              <p:nvSpPr>
                <p:cNvPr id="70" name="TextBox 69"/>
                <p:cNvSpPr txBox="1"/>
                <p:nvPr/>
              </p:nvSpPr>
              <p:spPr>
                <a:xfrm>
                  <a:off x="10991825" y="999070"/>
                  <a:ext cx="538566" cy="584776"/>
                </a:xfrm>
                <a:prstGeom prst="rect">
                  <a:avLst/>
                </a:prstGeom>
                <a:noFill/>
              </p:spPr>
              <p:txBody>
                <a:bodyPr wrap="none" rtlCol="0">
                  <a:spAutoFit/>
                </a:bodyPr>
                <a:lstStyle/>
                <a:p>
                  <a:pPr algn="ctr"/>
                  <a:r>
                    <a:rPr lang="en-US" b="1" dirty="0">
                      <a:solidFill>
                        <a:srgbClr val="008000"/>
                      </a:solidFill>
                    </a:rPr>
                    <a:t>PIF</a:t>
                  </a:r>
                </a:p>
                <a:p>
                  <a:pPr algn="ctr"/>
                  <a:r>
                    <a:rPr lang="en-US" sz="1400" dirty="0">
                      <a:solidFill>
                        <a:srgbClr val="008000"/>
                      </a:solidFill>
                    </a:rPr>
                    <a:t>$PSE</a:t>
                  </a:r>
                </a:p>
              </p:txBody>
            </p:sp>
            <p:sp>
              <p:nvSpPr>
                <p:cNvPr id="72" name="TextBox 71"/>
                <p:cNvSpPr txBox="1"/>
                <p:nvPr/>
              </p:nvSpPr>
              <p:spPr>
                <a:xfrm>
                  <a:off x="9601209" y="2963334"/>
                  <a:ext cx="682173" cy="584776"/>
                </a:xfrm>
                <a:prstGeom prst="rect">
                  <a:avLst/>
                </a:prstGeom>
                <a:noFill/>
              </p:spPr>
              <p:txBody>
                <a:bodyPr wrap="none" rtlCol="0">
                  <a:spAutoFit/>
                </a:bodyPr>
                <a:lstStyle/>
                <a:p>
                  <a:pPr algn="ctr"/>
                  <a:r>
                    <a:rPr lang="en-US" b="1" dirty="0">
                      <a:solidFill>
                        <a:srgbClr val="FF6600"/>
                      </a:solidFill>
                    </a:rPr>
                    <a:t>APEC</a:t>
                  </a:r>
                </a:p>
                <a:p>
                  <a:pPr algn="ctr"/>
                  <a:r>
                    <a:rPr lang="en-US" sz="1400" dirty="0">
                      <a:solidFill>
                        <a:srgbClr val="FF6600"/>
                      </a:solidFill>
                    </a:rPr>
                    <a:t>T$E</a:t>
                  </a:r>
                </a:p>
              </p:txBody>
            </p:sp>
            <p:sp>
              <p:nvSpPr>
                <p:cNvPr id="73" name="TextBox 72"/>
                <p:cNvSpPr txBox="1"/>
                <p:nvPr/>
              </p:nvSpPr>
              <p:spPr>
                <a:xfrm>
                  <a:off x="8026422" y="5994401"/>
                  <a:ext cx="545567" cy="584776"/>
                </a:xfrm>
                <a:prstGeom prst="rect">
                  <a:avLst/>
                </a:prstGeom>
                <a:noFill/>
              </p:spPr>
              <p:txBody>
                <a:bodyPr wrap="none" rtlCol="0">
                  <a:spAutoFit/>
                </a:bodyPr>
                <a:lstStyle/>
                <a:p>
                  <a:pPr algn="ctr"/>
                  <a:r>
                    <a:rPr lang="en-US" b="1" dirty="0">
                      <a:solidFill>
                        <a:srgbClr val="660066"/>
                      </a:solidFill>
                    </a:rPr>
                    <a:t>LMI</a:t>
                  </a:r>
                </a:p>
                <a:p>
                  <a:pPr algn="ctr"/>
                  <a:r>
                    <a:rPr lang="en-US" sz="1400" dirty="0">
                      <a:solidFill>
                        <a:srgbClr val="660066"/>
                      </a:solidFill>
                    </a:rPr>
                    <a:t>CE</a:t>
                  </a:r>
                </a:p>
              </p:txBody>
            </p:sp>
            <p:sp>
              <p:nvSpPr>
                <p:cNvPr id="74" name="TextBox 73"/>
                <p:cNvSpPr txBox="1"/>
                <p:nvPr/>
              </p:nvSpPr>
              <p:spPr>
                <a:xfrm>
                  <a:off x="1540956" y="6197600"/>
                  <a:ext cx="1168634" cy="369332"/>
                </a:xfrm>
                <a:prstGeom prst="rect">
                  <a:avLst/>
                </a:prstGeom>
                <a:noFill/>
              </p:spPr>
              <p:txBody>
                <a:bodyPr wrap="none" rtlCol="0">
                  <a:spAutoFit/>
                </a:bodyPr>
                <a:lstStyle/>
                <a:p>
                  <a:r>
                    <a:rPr lang="en-US" b="1" dirty="0"/>
                    <a:t>US-ASEAN</a:t>
                  </a:r>
                </a:p>
              </p:txBody>
            </p:sp>
            <p:sp>
              <p:nvSpPr>
                <p:cNvPr id="10" name="TextBox 9"/>
                <p:cNvSpPr txBox="1"/>
                <p:nvPr/>
              </p:nvSpPr>
              <p:spPr>
                <a:xfrm>
                  <a:off x="-33866" y="5029195"/>
                  <a:ext cx="1280819" cy="1600438"/>
                </a:xfrm>
                <a:prstGeom prst="rect">
                  <a:avLst/>
                </a:prstGeom>
                <a:noFill/>
              </p:spPr>
              <p:txBody>
                <a:bodyPr wrap="none" rtlCol="0">
                  <a:spAutoFit/>
                </a:bodyPr>
                <a:lstStyle/>
                <a:p>
                  <a:r>
                    <a:rPr lang="en-US" sz="1400" b="1" u="sng" dirty="0"/>
                    <a:t>Legend:</a:t>
                  </a:r>
                </a:p>
                <a:p>
                  <a:r>
                    <a:rPr lang="en-US" sz="1400" dirty="0"/>
                    <a:t>T </a:t>
                  </a:r>
                  <a:r>
                    <a:rPr lang="mr-IN" sz="1400" dirty="0"/>
                    <a:t>–</a:t>
                  </a:r>
                  <a:r>
                    <a:rPr lang="en-US" sz="1400" dirty="0"/>
                    <a:t> Technology</a:t>
                  </a:r>
                </a:p>
                <a:p>
                  <a:r>
                    <a:rPr lang="en-US" sz="1400" dirty="0"/>
                    <a:t>$ - Economic</a:t>
                  </a:r>
                </a:p>
                <a:p>
                  <a:r>
                    <a:rPr lang="en-US" sz="1400" dirty="0"/>
                    <a:t>P </a:t>
                  </a:r>
                  <a:r>
                    <a:rPr lang="mr-IN" sz="1400" dirty="0"/>
                    <a:t>–</a:t>
                  </a:r>
                  <a:r>
                    <a:rPr lang="en-US" sz="1400" dirty="0"/>
                    <a:t> Political</a:t>
                  </a:r>
                </a:p>
                <a:p>
                  <a:r>
                    <a:rPr lang="en-US" sz="1400" dirty="0"/>
                    <a:t>C </a:t>
                  </a:r>
                  <a:r>
                    <a:rPr lang="mr-IN" sz="1400" dirty="0"/>
                    <a:t>–</a:t>
                  </a:r>
                  <a:r>
                    <a:rPr lang="en-US" sz="1400" dirty="0"/>
                    <a:t> Cultural</a:t>
                  </a:r>
                </a:p>
                <a:p>
                  <a:r>
                    <a:rPr lang="en-US" sz="1400" dirty="0"/>
                    <a:t>S </a:t>
                  </a:r>
                  <a:r>
                    <a:rPr lang="mr-IN" sz="1400" dirty="0"/>
                    <a:t>–</a:t>
                  </a:r>
                  <a:r>
                    <a:rPr lang="en-US" sz="1400" dirty="0"/>
                    <a:t> Security</a:t>
                  </a:r>
                </a:p>
                <a:p>
                  <a:r>
                    <a:rPr lang="en-US" sz="1400" dirty="0"/>
                    <a:t>E - Energy</a:t>
                  </a:r>
                </a:p>
              </p:txBody>
            </p:sp>
            <p:cxnSp>
              <p:nvCxnSpPr>
                <p:cNvPr id="13" name="Straight Arrow Connector 12"/>
                <p:cNvCxnSpPr>
                  <a:stCxn id="74" idx="3"/>
                </p:cNvCxnSpPr>
                <p:nvPr/>
              </p:nvCxnSpPr>
              <p:spPr>
                <a:xfrm flipV="1">
                  <a:off x="2709590" y="6333067"/>
                  <a:ext cx="846410" cy="49199"/>
                </a:xfrm>
                <a:prstGeom prst="straightConnector1">
                  <a:avLst/>
                </a:prstGeom>
                <a:ln w="28575"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77" name="Oval 76"/>
                <p:cNvSpPr/>
                <p:nvPr/>
              </p:nvSpPr>
              <p:spPr>
                <a:xfrm rot="19738452">
                  <a:off x="4640813" y="4881223"/>
                  <a:ext cx="3522319" cy="1040541"/>
                </a:xfrm>
                <a:prstGeom prst="ellipse">
                  <a:avLst/>
                </a:prstGeom>
                <a:noFill/>
                <a:ln w="38100" cmpd="sng">
                  <a:solidFill>
                    <a:srgbClr val="660066"/>
                  </a:solidFill>
                </a:ln>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flipH="1" flipV="1">
                  <a:off x="7823200" y="5029201"/>
                  <a:ext cx="389467" cy="1066799"/>
                </a:xfrm>
                <a:prstGeom prst="straightConnector1">
                  <a:avLst/>
                </a:prstGeom>
                <a:ln w="28575" cmpd="sng">
                  <a:solidFill>
                    <a:srgbClr val="660066"/>
                  </a:solidFill>
                  <a:tailEnd type="arrow"/>
                </a:ln>
              </p:spPr>
              <p:style>
                <a:lnRef idx="2">
                  <a:schemeClr val="accent1"/>
                </a:lnRef>
                <a:fillRef idx="0">
                  <a:schemeClr val="accent1"/>
                </a:fillRef>
                <a:effectRef idx="1">
                  <a:schemeClr val="accent1"/>
                </a:effectRef>
                <a:fontRef idx="minor">
                  <a:schemeClr val="tx1"/>
                </a:fontRef>
              </p:style>
            </p:cxnSp>
          </p:grpSp>
          <p:sp>
            <p:nvSpPr>
              <p:cNvPr id="82" name="Oval 81"/>
              <p:cNvSpPr/>
              <p:nvPr/>
            </p:nvSpPr>
            <p:spPr>
              <a:xfrm rot="20206084">
                <a:off x="4228565" y="2511526"/>
                <a:ext cx="6413723" cy="3165920"/>
              </a:xfrm>
              <a:prstGeom prst="ellipse">
                <a:avLst/>
              </a:prstGeom>
              <a:noFill/>
              <a:ln w="38100" cmpd="sng">
                <a:solidFill>
                  <a:srgbClr val="FF6600"/>
                </a:solidFill>
              </a:ln>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632262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31" y="538458"/>
            <a:ext cx="10411968" cy="571500"/>
          </a:xfrm>
        </p:spPr>
        <p:txBody>
          <a:bodyPr>
            <a:normAutofit fontScale="90000"/>
          </a:bodyPr>
          <a:lstStyle/>
          <a:p>
            <a:r>
              <a:rPr lang="en-US" dirty="0"/>
              <a:t>Indo-Pacific Challenges</a:t>
            </a:r>
          </a:p>
        </p:txBody>
      </p:sp>
      <p:sp>
        <p:nvSpPr>
          <p:cNvPr id="10" name="Content Placeholder 9"/>
          <p:cNvSpPr>
            <a:spLocks noGrp="1"/>
          </p:cNvSpPr>
          <p:nvPr>
            <p:ph idx="1"/>
          </p:nvPr>
        </p:nvSpPr>
        <p:spPr>
          <a:xfrm>
            <a:off x="152399" y="1310004"/>
            <a:ext cx="5350934" cy="5192396"/>
          </a:xfrm>
        </p:spPr>
        <p:txBody>
          <a:bodyPr>
            <a:normAutofit lnSpcReduction="10000"/>
          </a:bodyPr>
          <a:lstStyle/>
          <a:p>
            <a:r>
              <a:rPr lang="en-US" dirty="0"/>
              <a:t>Russia</a:t>
            </a:r>
          </a:p>
          <a:p>
            <a:r>
              <a:rPr lang="en-US" dirty="0"/>
              <a:t>North Korea</a:t>
            </a:r>
          </a:p>
          <a:p>
            <a:r>
              <a:rPr lang="en-US" dirty="0"/>
              <a:t>India</a:t>
            </a:r>
          </a:p>
          <a:p>
            <a:r>
              <a:rPr lang="en-US" dirty="0"/>
              <a:t>China</a:t>
            </a:r>
          </a:p>
          <a:p>
            <a:pPr lvl="1"/>
            <a:r>
              <a:rPr lang="en-US" dirty="0"/>
              <a:t>US – China Bi-Lateral Relationship</a:t>
            </a:r>
          </a:p>
          <a:p>
            <a:pPr lvl="1"/>
            <a:r>
              <a:rPr lang="en-US" dirty="0"/>
              <a:t>China’s Strategic Perspective</a:t>
            </a:r>
          </a:p>
          <a:p>
            <a:pPr lvl="1"/>
            <a:r>
              <a:rPr lang="en-US" dirty="0"/>
              <a:t>Belt and Road Initiative</a:t>
            </a:r>
          </a:p>
          <a:p>
            <a:pPr lvl="1"/>
            <a:r>
              <a:rPr lang="en-US" dirty="0"/>
              <a:t>Friction Points</a:t>
            </a:r>
          </a:p>
          <a:p>
            <a:pPr lvl="2"/>
            <a:r>
              <a:rPr lang="en-US" dirty="0"/>
              <a:t>Hong Kong</a:t>
            </a:r>
          </a:p>
          <a:p>
            <a:pPr lvl="2"/>
            <a:r>
              <a:rPr lang="en-US" dirty="0"/>
              <a:t>Taiwan</a:t>
            </a:r>
          </a:p>
          <a:p>
            <a:pPr lvl="2"/>
            <a:r>
              <a:rPr lang="en-US" dirty="0"/>
              <a:t>South China Sea</a:t>
            </a:r>
          </a:p>
          <a:p>
            <a:r>
              <a:rPr lang="en-US" dirty="0"/>
              <a:t>Regional Reactions</a:t>
            </a:r>
          </a:p>
          <a:p>
            <a:r>
              <a:rPr lang="en-US" dirty="0"/>
              <a:t>China as a ‘Revisionist’ Power</a:t>
            </a:r>
          </a:p>
          <a:p>
            <a:endParaRPr lang="en-US" dirty="0"/>
          </a:p>
          <a:p>
            <a:endParaRPr lang="en-US" dirty="0"/>
          </a:p>
        </p:txBody>
      </p:sp>
      <p:pic>
        <p:nvPicPr>
          <p:cNvPr id="13" name="Picture 12" descr="A picture containing holding, racket, black, man&#10;&#10;Description automatically generated">
            <a:extLst>
              <a:ext uri="{FF2B5EF4-FFF2-40B4-BE49-F238E27FC236}">
                <a16:creationId xmlns:a16="http://schemas.microsoft.com/office/drawing/2014/main" id="{D85D108D-A8E1-4248-B307-FB2A5ADC620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39557" y="663594"/>
            <a:ext cx="6500044" cy="3666431"/>
          </a:xfrm>
          <a:prstGeom prst="rect">
            <a:avLst/>
          </a:prstGeom>
          <a:scene3d>
            <a:camera prst="perspectiveLeft"/>
            <a:lightRig rig="threePt" dir="t"/>
          </a:scene3d>
          <a:sp3d>
            <a:bevelT/>
          </a:sp3d>
        </p:spPr>
      </p:pic>
      <p:pic>
        <p:nvPicPr>
          <p:cNvPr id="2" name="Picture 1">
            <a:extLst>
              <a:ext uri="{FF2B5EF4-FFF2-40B4-BE49-F238E27FC236}">
                <a16:creationId xmlns:a16="http://schemas.microsoft.com/office/drawing/2014/main" id="{A3F44BB0-AE63-C740-AC18-10E3975106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56313" y="3643535"/>
            <a:ext cx="2531139" cy="2748094"/>
          </a:xfrm>
          <a:prstGeom prst="rect">
            <a:avLst/>
          </a:prstGeom>
          <a:scene3d>
            <a:camera prst="perspectiveLeft"/>
            <a:lightRig rig="threePt" dir="t"/>
          </a:scene3d>
          <a:sp3d>
            <a:bevelT/>
          </a:sp3d>
        </p:spPr>
      </p:pic>
      <p:pic>
        <p:nvPicPr>
          <p:cNvPr id="5" name="Picture 4">
            <a:extLst>
              <a:ext uri="{FF2B5EF4-FFF2-40B4-BE49-F238E27FC236}">
                <a16:creationId xmlns:a16="http://schemas.microsoft.com/office/drawing/2014/main" id="{AF28A307-139D-6648-8A0F-4957E307A7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27866" y="1130058"/>
            <a:ext cx="2745778" cy="1933417"/>
          </a:xfrm>
          <a:prstGeom prst="rect">
            <a:avLst/>
          </a:prstGeom>
          <a:scene3d>
            <a:camera prst="perspectiveLeft"/>
            <a:lightRig rig="threePt" dir="t"/>
          </a:scene3d>
          <a:sp3d>
            <a:bevelT/>
          </a:sp3d>
        </p:spPr>
      </p:pic>
      <p:pic>
        <p:nvPicPr>
          <p:cNvPr id="6" name="Picture 5">
            <a:extLst>
              <a:ext uri="{FF2B5EF4-FFF2-40B4-BE49-F238E27FC236}">
                <a16:creationId xmlns:a16="http://schemas.microsoft.com/office/drawing/2014/main" id="{1051D31C-5708-E74A-B63D-E8ABF8B9357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534740" y="4330026"/>
            <a:ext cx="3123583" cy="2179902"/>
          </a:xfrm>
          <a:prstGeom prst="rect">
            <a:avLst/>
          </a:prstGeom>
          <a:scene3d>
            <a:camera prst="perspectiveLeft"/>
            <a:lightRig rig="threePt" dir="t"/>
          </a:scene3d>
          <a:sp3d>
            <a:bevelT/>
          </a:sp3d>
        </p:spPr>
      </p:pic>
      <p:pic>
        <p:nvPicPr>
          <p:cNvPr id="7" name="Picture 6">
            <a:extLst>
              <a:ext uri="{FF2B5EF4-FFF2-40B4-BE49-F238E27FC236}">
                <a16:creationId xmlns:a16="http://schemas.microsoft.com/office/drawing/2014/main" id="{0D31092A-302D-B14D-AFAE-D1E072255B6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850621" y="3379405"/>
            <a:ext cx="2531139" cy="2391927"/>
          </a:xfrm>
          <a:prstGeom prst="rect">
            <a:avLst/>
          </a:prstGeom>
          <a:scene3d>
            <a:camera prst="perspectiveLeft"/>
            <a:lightRig rig="threePt" dir="t"/>
          </a:scene3d>
          <a:sp3d>
            <a:bevelT/>
          </a:sp3d>
        </p:spPr>
      </p:pic>
    </p:spTree>
    <p:extLst>
      <p:ext uri="{BB962C8B-B14F-4D97-AF65-F5344CB8AC3E}">
        <p14:creationId xmlns:p14="http://schemas.microsoft.com/office/powerpoint/2010/main" val="814279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382" y="538096"/>
            <a:ext cx="10411968" cy="571500"/>
          </a:xfrm>
        </p:spPr>
        <p:txBody>
          <a:bodyPr>
            <a:noAutofit/>
          </a:bodyPr>
          <a:lstStyle/>
          <a:p>
            <a:r>
              <a:rPr lang="en-US" sz="3600" dirty="0"/>
              <a:t>Russia</a:t>
            </a:r>
          </a:p>
        </p:txBody>
      </p:sp>
      <p:sp>
        <p:nvSpPr>
          <p:cNvPr id="4" name="Content Placeholder 3"/>
          <p:cNvSpPr>
            <a:spLocks noGrp="1"/>
          </p:cNvSpPr>
          <p:nvPr>
            <p:ph idx="1"/>
          </p:nvPr>
        </p:nvSpPr>
        <p:spPr>
          <a:xfrm>
            <a:off x="152398" y="1208404"/>
            <a:ext cx="5638802" cy="4730255"/>
          </a:xfrm>
        </p:spPr>
        <p:txBody>
          <a:bodyPr>
            <a:normAutofit fontScale="92500" lnSpcReduction="10000"/>
          </a:bodyPr>
          <a:lstStyle/>
          <a:p>
            <a:r>
              <a:rPr lang="en-US" dirty="0"/>
              <a:t>Context within global aspirations</a:t>
            </a:r>
          </a:p>
          <a:p>
            <a:pPr lvl="1"/>
            <a:r>
              <a:rPr lang="en-US" dirty="0"/>
              <a:t>Economic/Military Global influencer</a:t>
            </a:r>
          </a:p>
          <a:p>
            <a:pPr lvl="1"/>
            <a:r>
              <a:rPr lang="en-US" dirty="0"/>
              <a:t>Ukraine and Crimea</a:t>
            </a:r>
          </a:p>
          <a:p>
            <a:pPr lvl="1"/>
            <a:r>
              <a:rPr lang="en-US" dirty="0"/>
              <a:t>Conflict with the West (NATO/U.S.)</a:t>
            </a:r>
          </a:p>
          <a:p>
            <a:pPr lvl="1"/>
            <a:r>
              <a:rPr lang="en-US" dirty="0"/>
              <a:t>Political and election interference</a:t>
            </a:r>
          </a:p>
          <a:p>
            <a:r>
              <a:rPr lang="en-US" dirty="0"/>
              <a:t>Blocks/Disrupts diplomatic efforts of others focused on sustaining rules-based international order</a:t>
            </a:r>
          </a:p>
          <a:p>
            <a:r>
              <a:rPr lang="en-US" dirty="0"/>
              <a:t>Japan and Kurile Islands</a:t>
            </a:r>
          </a:p>
          <a:p>
            <a:pPr lvl="1"/>
            <a:r>
              <a:rPr lang="en-US" dirty="0"/>
              <a:t>Defense necessity for Russia</a:t>
            </a:r>
          </a:p>
          <a:p>
            <a:r>
              <a:rPr lang="en-US" dirty="0"/>
              <a:t>Threat</a:t>
            </a:r>
          </a:p>
          <a:p>
            <a:pPr lvl="1"/>
            <a:r>
              <a:rPr lang="en-US" dirty="0"/>
              <a:t>Cyber Warfare</a:t>
            </a:r>
          </a:p>
          <a:p>
            <a:pPr lvl="1"/>
            <a:r>
              <a:rPr lang="en-US" dirty="0"/>
              <a:t>Hybrid Warfare</a:t>
            </a:r>
          </a:p>
          <a:p>
            <a:pPr lvl="1"/>
            <a:endParaRPr lang="en-US" dirty="0"/>
          </a:p>
          <a:p>
            <a:pPr lvl="1"/>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28934" y="1297517"/>
            <a:ext cx="4842933" cy="2724150"/>
          </a:xfrm>
          <a:prstGeom prst="rect">
            <a:avLst/>
          </a:prstGeom>
          <a:effectLst>
            <a:glow rad="406400">
              <a:schemeClr val="tx1">
                <a:alpha val="26000"/>
              </a:schemeClr>
            </a:glow>
          </a:effectLst>
          <a:scene3d>
            <a:camera prst="orthographicFront"/>
            <a:lightRig rig="threePt" dir="t"/>
          </a:scene3d>
          <a:sp3d>
            <a:bevelT/>
          </a:sp3d>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90633" y="2675462"/>
            <a:ext cx="3343659" cy="2061634"/>
          </a:xfrm>
          <a:prstGeom prst="rect">
            <a:avLst/>
          </a:prstGeom>
          <a:effectLst>
            <a:glow rad="406400">
              <a:schemeClr val="tx1">
                <a:alpha val="26000"/>
              </a:schemeClr>
            </a:glow>
          </a:effectLst>
          <a:scene3d>
            <a:camera prst="orthographicFront"/>
            <a:lightRig rig="threePt" dir="t"/>
          </a:scene3d>
          <a:sp3d>
            <a:bevelT/>
          </a:sp3d>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674100" y="3437466"/>
            <a:ext cx="3014097" cy="1858433"/>
          </a:xfrm>
          <a:prstGeom prst="rect">
            <a:avLst/>
          </a:prstGeom>
          <a:effectLst>
            <a:glow rad="406400">
              <a:schemeClr val="tx1">
                <a:alpha val="26000"/>
              </a:schemeClr>
            </a:glow>
          </a:effectLst>
          <a:scene3d>
            <a:camera prst="orthographicFront"/>
            <a:lightRig rig="threePt" dir="t"/>
          </a:scene3d>
          <a:sp3d>
            <a:bevelT/>
          </a:sp3d>
        </p:spPr>
      </p:pic>
      <p:sp>
        <p:nvSpPr>
          <p:cNvPr id="7" name="Rounded Rectangle 6"/>
          <p:cNvSpPr/>
          <p:nvPr/>
        </p:nvSpPr>
        <p:spPr>
          <a:xfrm>
            <a:off x="7298266" y="4436533"/>
            <a:ext cx="3623734" cy="2082800"/>
          </a:xfrm>
          <a:prstGeom prst="roundRect">
            <a:avLst/>
          </a:prstGeom>
          <a:solidFill>
            <a:srgbClr val="008000"/>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r>
              <a:rPr lang="en-US" b="1" u="sng" dirty="0"/>
              <a:t>Three Pillars in Asia:</a:t>
            </a:r>
          </a:p>
          <a:p>
            <a:pPr marL="285750" indent="-285750">
              <a:buFont typeface="Arial"/>
              <a:buChar char="•"/>
            </a:pPr>
            <a:r>
              <a:rPr lang="en-US" b="1" dirty="0"/>
              <a:t>Economic </a:t>
            </a:r>
            <a:r>
              <a:rPr lang="mr-IN" b="1" dirty="0"/>
              <a:t>–</a:t>
            </a:r>
            <a:r>
              <a:rPr lang="en-US" b="1" dirty="0"/>
              <a:t> Natural Resources</a:t>
            </a:r>
          </a:p>
          <a:p>
            <a:pPr marL="742950" lvl="1" indent="-285750">
              <a:buFont typeface="Arial"/>
              <a:buChar char="•"/>
            </a:pPr>
            <a:r>
              <a:rPr lang="en-US" b="1" dirty="0"/>
              <a:t>Oil and Natural Gas</a:t>
            </a:r>
          </a:p>
          <a:p>
            <a:pPr marL="285750" indent="-285750">
              <a:buFont typeface="Arial"/>
              <a:buChar char="•"/>
            </a:pPr>
            <a:r>
              <a:rPr lang="en-US" b="1" dirty="0"/>
              <a:t>Military strength</a:t>
            </a:r>
          </a:p>
          <a:p>
            <a:pPr marL="285750" indent="-285750">
              <a:buFont typeface="Arial"/>
              <a:buChar char="•"/>
            </a:pPr>
            <a:r>
              <a:rPr lang="en-US" b="1" dirty="0"/>
              <a:t>Geo-Strategic</a:t>
            </a:r>
          </a:p>
          <a:p>
            <a:pPr marL="742950" lvl="1" indent="-285750">
              <a:buFont typeface="Arial"/>
              <a:buChar char="•"/>
            </a:pPr>
            <a:r>
              <a:rPr lang="en-US" b="1" dirty="0"/>
              <a:t>Managing China</a:t>
            </a:r>
          </a:p>
          <a:p>
            <a:pPr marL="742950" lvl="1" indent="-285750">
              <a:buFont typeface="Arial"/>
              <a:buChar char="•"/>
            </a:pPr>
            <a:r>
              <a:rPr lang="en-US" b="1" dirty="0"/>
              <a:t>Allying with China</a:t>
            </a:r>
          </a:p>
        </p:txBody>
      </p:sp>
    </p:spTree>
    <p:extLst>
      <p:ext uri="{BB962C8B-B14F-4D97-AF65-F5344CB8AC3E}">
        <p14:creationId xmlns:p14="http://schemas.microsoft.com/office/powerpoint/2010/main" val="3150435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31" y="546840"/>
            <a:ext cx="10411968" cy="571500"/>
          </a:xfrm>
        </p:spPr>
        <p:txBody>
          <a:bodyPr>
            <a:noAutofit/>
          </a:bodyPr>
          <a:lstStyle/>
          <a:p>
            <a:r>
              <a:rPr lang="en-US" sz="3600" dirty="0"/>
              <a:t>North Korea</a:t>
            </a:r>
          </a:p>
        </p:txBody>
      </p:sp>
      <p:sp>
        <p:nvSpPr>
          <p:cNvPr id="4" name="Content Placeholder 3"/>
          <p:cNvSpPr>
            <a:spLocks noGrp="1"/>
          </p:cNvSpPr>
          <p:nvPr>
            <p:ph idx="1"/>
          </p:nvPr>
        </p:nvSpPr>
        <p:spPr>
          <a:xfrm>
            <a:off x="152399" y="1225501"/>
            <a:ext cx="5928660" cy="5285379"/>
          </a:xfrm>
        </p:spPr>
        <p:txBody>
          <a:bodyPr>
            <a:normAutofit/>
          </a:bodyPr>
          <a:lstStyle/>
          <a:p>
            <a:r>
              <a:rPr lang="en-US" b="1" dirty="0"/>
              <a:t>Threat</a:t>
            </a:r>
          </a:p>
          <a:p>
            <a:pPr lvl="1"/>
            <a:r>
              <a:rPr lang="en-US" dirty="0"/>
              <a:t>Rapidly accelerating its cyber, nuclear, and ballistic missile program</a:t>
            </a:r>
          </a:p>
          <a:p>
            <a:pPr lvl="1"/>
            <a:r>
              <a:rPr lang="en-US" dirty="0"/>
              <a:t>Continued provocation threatens regional/global security</a:t>
            </a:r>
          </a:p>
          <a:p>
            <a:pPr lvl="1"/>
            <a:r>
              <a:rPr lang="en-US" dirty="0"/>
              <a:t>Potential for future nuclear proliferation</a:t>
            </a:r>
          </a:p>
          <a:p>
            <a:r>
              <a:rPr lang="en-US" b="1" dirty="0"/>
              <a:t>Kim</a:t>
            </a:r>
          </a:p>
          <a:p>
            <a:pPr lvl="1"/>
            <a:r>
              <a:rPr lang="en-US" dirty="0"/>
              <a:t>Rational Thinker</a:t>
            </a:r>
          </a:p>
          <a:p>
            <a:pPr lvl="1"/>
            <a:r>
              <a:rPr lang="en-US" dirty="0"/>
              <a:t>Regime Survival (inside/outside)</a:t>
            </a:r>
          </a:p>
          <a:p>
            <a:pPr lvl="1"/>
            <a:r>
              <a:rPr lang="en-US" dirty="0"/>
              <a:t>Mutual Assured Destruction</a:t>
            </a:r>
          </a:p>
          <a:p>
            <a:pPr lvl="1"/>
            <a:r>
              <a:rPr lang="en-US" dirty="0"/>
              <a:t>Create chasm between parties</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339170" y="1813607"/>
            <a:ext cx="3717944" cy="2607725"/>
          </a:xfrm>
          <a:prstGeom prst="rect">
            <a:avLst/>
          </a:prstGeom>
          <a:scene3d>
            <a:camera prst="orthographicFront"/>
            <a:lightRig rig="threePt" dir="t"/>
          </a:scene3d>
          <a:sp3d>
            <a:bevelT w="165100" prst="coolSlant"/>
          </a:sp3d>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85617" y="1133806"/>
            <a:ext cx="2073088" cy="2870430"/>
          </a:xfrm>
          <a:prstGeom prst="rect">
            <a:avLst/>
          </a:prstGeom>
        </p:spPr>
      </p:pic>
      <p:pic>
        <p:nvPicPr>
          <p:cNvPr id="14" name="Picture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76533" y="3447297"/>
            <a:ext cx="5096934" cy="3063583"/>
          </a:xfrm>
          <a:prstGeom prst="rect">
            <a:avLst/>
          </a:prstGeom>
          <a:ln>
            <a:solidFill>
              <a:srgbClr val="000000"/>
            </a:solidFill>
          </a:ln>
          <a:scene3d>
            <a:camera prst="orthographicFront"/>
            <a:lightRig rig="threePt" dir="t"/>
          </a:scene3d>
          <a:sp3d>
            <a:bevelT w="165100" prst="coolSlant"/>
          </a:sp3d>
        </p:spPr>
      </p:pic>
      <p:sp>
        <p:nvSpPr>
          <p:cNvPr id="26" name="Rectangle 25"/>
          <p:cNvSpPr/>
          <p:nvPr/>
        </p:nvSpPr>
        <p:spPr>
          <a:xfrm rot="1766562">
            <a:off x="8806916" y="2904671"/>
            <a:ext cx="1855558" cy="693761"/>
          </a:xfrm>
          <a:prstGeom prst="rect">
            <a:avLst/>
          </a:prstGeom>
          <a:solidFill>
            <a:schemeClr val="bg1">
              <a:lumMod val="50000"/>
            </a:schemeClr>
          </a:solidFill>
          <a:scene3d>
            <a:camera prst="orthographicFront"/>
            <a:lightRig rig="threePt" dir="t"/>
          </a:scene3d>
          <a:sp3d>
            <a:bevelT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Gordian </a:t>
            </a:r>
          </a:p>
          <a:p>
            <a:pPr algn="ctr"/>
            <a:r>
              <a:rPr lang="en-US" sz="2400" dirty="0"/>
              <a:t>Knot</a:t>
            </a:r>
          </a:p>
        </p:txBody>
      </p:sp>
      <p:pic>
        <p:nvPicPr>
          <p:cNvPr id="6" name="Picture 5">
            <a:extLst>
              <a:ext uri="{FF2B5EF4-FFF2-40B4-BE49-F238E27FC236}">
                <a16:creationId xmlns:a16="http://schemas.microsoft.com/office/drawing/2014/main" id="{E3FC9866-C53B-4E46-8911-F793188FA26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14923" y="625473"/>
            <a:ext cx="3962400" cy="1422400"/>
          </a:xfrm>
          <a:prstGeom prst="rect">
            <a:avLst/>
          </a:prstGeom>
          <a:scene3d>
            <a:camera prst="orthographicFront"/>
            <a:lightRig rig="threePt" dir="t"/>
          </a:scene3d>
          <a:sp3d>
            <a:bevelT/>
          </a:sp3d>
        </p:spPr>
      </p:pic>
    </p:spTree>
    <p:extLst>
      <p:ext uri="{BB962C8B-B14F-4D97-AF65-F5344CB8AC3E}">
        <p14:creationId xmlns:p14="http://schemas.microsoft.com/office/powerpoint/2010/main" val="851740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5318" y="545799"/>
            <a:ext cx="10392918" cy="544468"/>
          </a:xfrm>
        </p:spPr>
        <p:txBody>
          <a:bodyPr>
            <a:noAutofit/>
          </a:bodyPr>
          <a:lstStyle/>
          <a:p>
            <a:r>
              <a:rPr lang="en-US" sz="3600" dirty="0"/>
              <a:t>India</a:t>
            </a:r>
          </a:p>
        </p:txBody>
      </p:sp>
      <p:sp>
        <p:nvSpPr>
          <p:cNvPr id="4" name="Content Placeholder 3"/>
          <p:cNvSpPr>
            <a:spLocks noGrp="1"/>
          </p:cNvSpPr>
          <p:nvPr>
            <p:ph sz="half" idx="1"/>
          </p:nvPr>
        </p:nvSpPr>
        <p:spPr>
          <a:xfrm>
            <a:off x="260894" y="1438530"/>
            <a:ext cx="5181600" cy="4351338"/>
          </a:xfrm>
        </p:spPr>
        <p:txBody>
          <a:bodyPr>
            <a:normAutofit fontScale="92500" lnSpcReduction="20000"/>
          </a:bodyPr>
          <a:lstStyle/>
          <a:p>
            <a:r>
              <a:rPr lang="en-US" b="1" dirty="0"/>
              <a:t>Broad-based and multi-sectorial cooperation (50 dialogue mechanisms)</a:t>
            </a:r>
          </a:p>
          <a:p>
            <a:pPr lvl="1"/>
            <a:r>
              <a:rPr lang="en-US" dirty="0"/>
              <a:t>Designated ”Major Defense Partner”</a:t>
            </a:r>
          </a:p>
          <a:p>
            <a:pPr lvl="1"/>
            <a:r>
              <a:rPr lang="en-US" dirty="0"/>
              <a:t>Trade and Investment</a:t>
            </a:r>
          </a:p>
          <a:p>
            <a:pPr lvl="1"/>
            <a:r>
              <a:rPr lang="en-US" dirty="0"/>
              <a:t>Education</a:t>
            </a:r>
          </a:p>
          <a:p>
            <a:pPr lvl="1"/>
            <a:r>
              <a:rPr lang="en-US" dirty="0"/>
              <a:t>Science and Technology</a:t>
            </a:r>
          </a:p>
          <a:p>
            <a:pPr lvl="1"/>
            <a:r>
              <a:rPr lang="en-US" dirty="0"/>
              <a:t>Cyber Security</a:t>
            </a:r>
          </a:p>
          <a:p>
            <a:pPr lvl="1"/>
            <a:r>
              <a:rPr lang="en-US" dirty="0"/>
              <a:t>High-technology</a:t>
            </a:r>
          </a:p>
          <a:p>
            <a:pPr lvl="1"/>
            <a:r>
              <a:rPr lang="en-US" dirty="0"/>
              <a:t>Civil Nuclear Energy</a:t>
            </a:r>
          </a:p>
          <a:p>
            <a:pPr lvl="1"/>
            <a:r>
              <a:rPr lang="en-US" dirty="0"/>
              <a:t>Space Technology and Applications</a:t>
            </a:r>
          </a:p>
          <a:p>
            <a:pPr lvl="1"/>
            <a:r>
              <a:rPr lang="en-US" dirty="0"/>
              <a:t>Clean Energy</a:t>
            </a:r>
          </a:p>
          <a:p>
            <a:pPr lvl="1"/>
            <a:r>
              <a:rPr lang="en-US" dirty="0"/>
              <a:t>Environment, agriculture, and Health</a:t>
            </a:r>
          </a:p>
          <a:p>
            <a:pPr lvl="1"/>
            <a:endParaRPr lang="en-US" dirty="0"/>
          </a:p>
          <a:p>
            <a:pPr lvl="1"/>
            <a:endParaRPr lang="en-US" dirty="0"/>
          </a:p>
          <a:p>
            <a:endParaRPr lang="en-US" dirty="0"/>
          </a:p>
        </p:txBody>
      </p:sp>
      <p:sp>
        <p:nvSpPr>
          <p:cNvPr id="8" name="Content Placeholder 7">
            <a:extLst>
              <a:ext uri="{FF2B5EF4-FFF2-40B4-BE49-F238E27FC236}">
                <a16:creationId xmlns:a16="http://schemas.microsoft.com/office/drawing/2014/main" id="{30FC3C34-DAFA-4542-B49E-525A36DC366A}"/>
              </a:ext>
            </a:extLst>
          </p:cNvPr>
          <p:cNvSpPr>
            <a:spLocks noGrp="1"/>
          </p:cNvSpPr>
          <p:nvPr>
            <p:ph sz="half" idx="2"/>
          </p:nvPr>
        </p:nvSpPr>
        <p:spPr>
          <a:xfrm>
            <a:off x="7010400" y="1438530"/>
            <a:ext cx="5181600" cy="3101395"/>
          </a:xfrm>
        </p:spPr>
        <p:txBody>
          <a:bodyPr>
            <a:normAutofit fontScale="92500" lnSpcReduction="20000"/>
          </a:bodyPr>
          <a:lstStyle/>
          <a:p>
            <a:r>
              <a:rPr lang="en-US" b="1" dirty="0"/>
              <a:t>Power Asymmetry</a:t>
            </a:r>
          </a:p>
          <a:p>
            <a:pPr lvl="1"/>
            <a:r>
              <a:rPr lang="en-US" dirty="0"/>
              <a:t>Perception of Threats</a:t>
            </a:r>
          </a:p>
          <a:p>
            <a:pPr lvl="2"/>
            <a:r>
              <a:rPr lang="en-US" dirty="0"/>
              <a:t>India’s ties with Iran</a:t>
            </a:r>
          </a:p>
          <a:p>
            <a:pPr lvl="2"/>
            <a:r>
              <a:rPr lang="en-US" dirty="0"/>
              <a:t>India’s decision to purchase Russian made S-400 </a:t>
            </a:r>
            <a:r>
              <a:rPr lang="en-US" dirty="0" err="1"/>
              <a:t>Triump</a:t>
            </a:r>
            <a:r>
              <a:rPr lang="en-US" dirty="0"/>
              <a:t> missile system </a:t>
            </a:r>
          </a:p>
          <a:p>
            <a:pPr lvl="2"/>
            <a:r>
              <a:rPr lang="en-US" dirty="0"/>
              <a:t>Countering America’s Adversaries through Sanctions Act (CAATSA)</a:t>
            </a:r>
          </a:p>
          <a:p>
            <a:pPr lvl="1"/>
            <a:r>
              <a:rPr lang="en-US" dirty="0"/>
              <a:t>Managing the China-US-India triangular dynamics</a:t>
            </a:r>
          </a:p>
          <a:p>
            <a:pPr lvl="1"/>
            <a:r>
              <a:rPr lang="en-US" dirty="0"/>
              <a:t>Enhance India’s Counter-Balance capabilities</a:t>
            </a:r>
          </a:p>
          <a:p>
            <a:endParaRPr lang="en-US" dirty="0"/>
          </a:p>
        </p:txBody>
      </p:sp>
      <p:sp>
        <p:nvSpPr>
          <p:cNvPr id="7" name="TextBox 6">
            <a:extLst>
              <a:ext uri="{FF2B5EF4-FFF2-40B4-BE49-F238E27FC236}">
                <a16:creationId xmlns:a16="http://schemas.microsoft.com/office/drawing/2014/main" id="{79775568-CA51-E243-BC4C-E3BDCB2E0C8E}"/>
              </a:ext>
            </a:extLst>
          </p:cNvPr>
          <p:cNvSpPr txBox="1"/>
          <p:nvPr/>
        </p:nvSpPr>
        <p:spPr>
          <a:xfrm>
            <a:off x="8256528" y="494867"/>
            <a:ext cx="3493713" cy="646331"/>
          </a:xfrm>
          <a:prstGeom prst="rect">
            <a:avLst/>
          </a:prstGeom>
          <a:noFill/>
        </p:spPr>
        <p:txBody>
          <a:bodyPr wrap="none" rtlCol="0">
            <a:spAutoFit/>
          </a:bodyPr>
          <a:lstStyle/>
          <a:p>
            <a:r>
              <a:rPr lang="en-US" b="1" dirty="0">
                <a:solidFill>
                  <a:srgbClr val="2251FF"/>
                </a:solidFill>
              </a:rPr>
              <a:t>Never been adversaries….but </a:t>
            </a:r>
            <a:br>
              <a:rPr lang="en-US" b="1" dirty="0">
                <a:solidFill>
                  <a:srgbClr val="2251FF"/>
                </a:solidFill>
              </a:rPr>
            </a:br>
            <a:r>
              <a:rPr lang="en-US" b="1" dirty="0">
                <a:solidFill>
                  <a:srgbClr val="2251FF"/>
                </a:solidFill>
              </a:rPr>
              <a:t>have never been ‘brothers in arms’</a:t>
            </a:r>
          </a:p>
        </p:txBody>
      </p:sp>
      <p:pic>
        <p:nvPicPr>
          <p:cNvPr id="9" name="Picture 8">
            <a:extLst>
              <a:ext uri="{FF2B5EF4-FFF2-40B4-BE49-F238E27FC236}">
                <a16:creationId xmlns:a16="http://schemas.microsoft.com/office/drawing/2014/main" id="{4162A6BB-EE3F-8942-967A-643683499D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56683" y="4608022"/>
            <a:ext cx="3274423" cy="1841863"/>
          </a:xfrm>
          <a:prstGeom prst="rect">
            <a:avLst/>
          </a:prstGeom>
          <a:effectLst>
            <a:glow rad="482600">
              <a:schemeClr val="accent1">
                <a:alpha val="20000"/>
              </a:schemeClr>
            </a:glow>
          </a:effectLst>
          <a:scene3d>
            <a:camera prst="orthographicFront"/>
            <a:lightRig rig="threePt" dir="t"/>
          </a:scene3d>
          <a:sp3d>
            <a:bevelT/>
          </a:sp3d>
        </p:spPr>
      </p:pic>
      <p:pic>
        <p:nvPicPr>
          <p:cNvPr id="10" name="Picture 9">
            <a:extLst>
              <a:ext uri="{FF2B5EF4-FFF2-40B4-BE49-F238E27FC236}">
                <a16:creationId xmlns:a16="http://schemas.microsoft.com/office/drawing/2014/main" id="{D67F4684-E7D4-2848-8844-8C3C8E09688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56634" y="5061754"/>
            <a:ext cx="2333474" cy="1456228"/>
          </a:xfrm>
          <a:prstGeom prst="rect">
            <a:avLst/>
          </a:prstGeom>
          <a:effectLst>
            <a:glow rad="444500">
              <a:schemeClr val="accent1">
                <a:alpha val="40000"/>
              </a:schemeClr>
            </a:glow>
          </a:effectLst>
          <a:scene3d>
            <a:camera prst="orthographicFront"/>
            <a:lightRig rig="threePt" dir="t"/>
          </a:scene3d>
          <a:sp3d>
            <a:bevelT/>
          </a:sp3d>
        </p:spPr>
      </p:pic>
      <p:pic>
        <p:nvPicPr>
          <p:cNvPr id="2" name="Picture 1">
            <a:extLst>
              <a:ext uri="{FF2B5EF4-FFF2-40B4-BE49-F238E27FC236}">
                <a16:creationId xmlns:a16="http://schemas.microsoft.com/office/drawing/2014/main" id="{83C82385-96CD-5841-A5DE-CC34944F72C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76850" y="2888220"/>
            <a:ext cx="1638300" cy="1231900"/>
          </a:xfrm>
          <a:prstGeom prst="rect">
            <a:avLst/>
          </a:prstGeom>
        </p:spPr>
      </p:pic>
    </p:spTree>
    <p:extLst>
      <p:ext uri="{BB962C8B-B14F-4D97-AF65-F5344CB8AC3E}">
        <p14:creationId xmlns:p14="http://schemas.microsoft.com/office/powerpoint/2010/main" val="11812970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6440</TotalTime>
  <Words>2135</Words>
  <Application>Microsoft Macintosh PowerPoint</Application>
  <PresentationFormat>Widescreen</PresentationFormat>
  <Paragraphs>414</Paragraphs>
  <Slides>26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Arial Black</vt:lpstr>
      <vt:lpstr>Calibri</vt:lpstr>
      <vt:lpstr>Calibri Light</vt:lpstr>
      <vt:lpstr>Office Theme</vt:lpstr>
      <vt:lpstr>National Security in the Indo-Pacific Theater</vt:lpstr>
      <vt:lpstr>Purpose</vt:lpstr>
      <vt:lpstr>Sources</vt:lpstr>
      <vt:lpstr>Indo-Pacific Theater</vt:lpstr>
      <vt:lpstr>Indo-Pacific Multilateral Organizations</vt:lpstr>
      <vt:lpstr>Indo-Pacific Challenges</vt:lpstr>
      <vt:lpstr>Russia</vt:lpstr>
      <vt:lpstr>North Korea</vt:lpstr>
      <vt:lpstr>India</vt:lpstr>
      <vt:lpstr>US and China Bi-Lateral Relationship</vt:lpstr>
      <vt:lpstr>China’s Strategic Perspective</vt:lpstr>
      <vt:lpstr>Belt and Road Initiative</vt:lpstr>
      <vt:lpstr>Hong Kong</vt:lpstr>
      <vt:lpstr>Taiwan</vt:lpstr>
      <vt:lpstr>South China Sea</vt:lpstr>
      <vt:lpstr>Regional Reactions to China Strategy</vt:lpstr>
      <vt:lpstr>“Revisionist” Power</vt:lpstr>
      <vt:lpstr>Indo-Pacific Theater Strategy</vt:lpstr>
      <vt:lpstr>National Security Strategy (Indo-Pacific)</vt:lpstr>
      <vt:lpstr>DoD Indo-Pacific Strategy Report</vt:lpstr>
      <vt:lpstr>Preparedness</vt:lpstr>
      <vt:lpstr>Partnerships</vt:lpstr>
      <vt:lpstr>Promotion of a Networked Region</vt:lpstr>
      <vt:lpstr>Free and Open Indo-Pacific Region</vt:lpstr>
      <vt:lpstr>Discussion</vt:lpstr>
      <vt:lpstr>National Security in the Indo-Pacific Theater</vt:lpstr>
    </vt:vector>
  </TitlesOfParts>
  <Manager/>
  <Company>James Reilly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Security in Indo-Pacific Theater_Jan 2020</dc:title>
  <dc:subject>National Security</dc:subject>
  <dc:creator>James Reilly</dc:creator>
  <cp:keywords/>
  <dc:description/>
  <cp:lastModifiedBy>Ian Reilly</cp:lastModifiedBy>
  <cp:revision>1056</cp:revision>
  <dcterms:created xsi:type="dcterms:W3CDTF">2017-03-10T18:31:05Z</dcterms:created>
  <dcterms:modified xsi:type="dcterms:W3CDTF">2021-01-14T18:19:34Z</dcterms:modified>
  <cp:category/>
</cp:coreProperties>
</file>