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0" r:id="rId2"/>
    <p:sldId id="264" r:id="rId3"/>
    <p:sldId id="265" r:id="rId4"/>
    <p:sldId id="266" r:id="rId5"/>
    <p:sldId id="267" r:id="rId6"/>
    <p:sldId id="268" r:id="rId7"/>
    <p:sldId id="269" r:id="rId8"/>
    <p:sldId id="260" r:id="rId9"/>
    <p:sldId id="261" r:id="rId10"/>
    <p:sldId id="262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B4776-4E51-EA47-B23E-F9A027B32A93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EEDA5-35D9-2D4E-839E-420D688FB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Introductions and Conclusions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08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Read through the two sample conclusions, and answer the following:</a:t>
            </a:r>
          </a:p>
          <a:p>
            <a:r>
              <a:rPr lang="en-US" dirty="0" smtClean="0"/>
              <a:t>Where does the conclusion remind the reader of the argument?</a:t>
            </a:r>
          </a:p>
          <a:p>
            <a:r>
              <a:rPr lang="en-US" dirty="0" smtClean="0"/>
              <a:t>What strategy does the author use to engage the reader?</a:t>
            </a:r>
          </a:p>
          <a:p>
            <a:r>
              <a:rPr lang="en-US" dirty="0" smtClean="0"/>
              <a:t>What do you think of this conclusion? Is it compelling?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16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Look over your introduction and the notes for your essay. Now brainstorm. </a:t>
            </a:r>
            <a:r>
              <a:rPr lang="en-US" dirty="0"/>
              <a:t>W</a:t>
            </a:r>
            <a:r>
              <a:rPr lang="en-US" dirty="0" smtClean="0"/>
              <a:t>hat are some ways you might conclude your essay? How might you remind your reader of your main arguments and keep them engaged</a:t>
            </a:r>
            <a:r>
              <a:rPr lang="en-US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75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should an introduction do?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771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should </a:t>
            </a:r>
            <a:r>
              <a:rPr lang="en-US" dirty="0" smtClean="0"/>
              <a:t>an introduction </a:t>
            </a:r>
            <a:r>
              <a:rPr lang="en-US" dirty="0"/>
              <a:t>do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Contextualize</a:t>
            </a:r>
          </a:p>
          <a:p>
            <a:r>
              <a:rPr lang="en-US" dirty="0" smtClean="0"/>
              <a:t>Engage the Reader</a:t>
            </a:r>
          </a:p>
          <a:p>
            <a:r>
              <a:rPr lang="en-US" dirty="0" smtClean="0"/>
              <a:t>Make an Argument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95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Read through the sample introductions. </a:t>
            </a:r>
          </a:p>
          <a:p>
            <a:endParaRPr lang="en-US" dirty="0" smtClean="0"/>
          </a:p>
          <a:p>
            <a:r>
              <a:rPr lang="en-US" dirty="0" smtClean="0"/>
              <a:t>Underline the thesis.</a:t>
            </a:r>
          </a:p>
          <a:p>
            <a:endParaRPr lang="en-US" dirty="0" smtClean="0"/>
          </a:p>
          <a:p>
            <a:r>
              <a:rPr lang="en-US" dirty="0" smtClean="0"/>
              <a:t>Circle any contextual material; i.e., circle any information the author gives to orient the reader to their argument</a:t>
            </a:r>
          </a:p>
          <a:p>
            <a:endParaRPr lang="en-US" dirty="0" smtClean="0"/>
          </a:p>
          <a:p>
            <a:r>
              <a:rPr lang="en-US" dirty="0" smtClean="0"/>
              <a:t>Draw an arrow next to any sentence that addresses the “So what?” question; i.e., any sentence that grabs your attention and makes a case for why you should care about an issue.</a:t>
            </a:r>
          </a:p>
        </p:txBody>
      </p:sp>
    </p:spTree>
    <p:extLst>
      <p:ext uri="{BB962C8B-B14F-4D97-AF65-F5344CB8AC3E}">
        <p14:creationId xmlns:p14="http://schemas.microsoft.com/office/powerpoint/2010/main" val="2821021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As a group, discuss the following for each introduction: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Does the introduction leave you with a clear understanding of the paper’s topic and argument?</a:t>
            </a:r>
          </a:p>
          <a:p>
            <a:endParaRPr lang="en-US" dirty="0" smtClean="0"/>
          </a:p>
          <a:p>
            <a:r>
              <a:rPr lang="en-US" dirty="0" smtClean="0"/>
              <a:t>Is there any additional information or context that the author should have included?</a:t>
            </a:r>
          </a:p>
          <a:p>
            <a:endParaRPr lang="en-US" dirty="0"/>
          </a:p>
          <a:p>
            <a:r>
              <a:rPr lang="en-US" dirty="0" smtClean="0"/>
              <a:t>Is it engaging? Explain why or why not?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4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Now do the same with the introductions of your group members.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Underline the thesis.</a:t>
            </a:r>
          </a:p>
          <a:p>
            <a:endParaRPr lang="en-US" dirty="0"/>
          </a:p>
          <a:p>
            <a:r>
              <a:rPr lang="en-US" dirty="0"/>
              <a:t>Circle any contextual material; i.e., circle any information the author gives to orient the reader to their argument</a:t>
            </a:r>
          </a:p>
          <a:p>
            <a:endParaRPr lang="en-US" dirty="0"/>
          </a:p>
          <a:p>
            <a:r>
              <a:rPr lang="en-US" dirty="0"/>
              <a:t>Draw an arrow next to any sentence that addresses the “So what?” question; i.e., any sentence that grabs your attention and makes a case for why you should care about an issue.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616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As a group, discuss the following for each introduction: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Does the introduction leave you with a clear understanding of the paper’s topic and argument?</a:t>
            </a:r>
          </a:p>
          <a:p>
            <a:endParaRPr lang="en-US" dirty="0"/>
          </a:p>
          <a:p>
            <a:r>
              <a:rPr lang="en-US" dirty="0"/>
              <a:t>Is there any additional information or context that the author should have included?</a:t>
            </a:r>
          </a:p>
          <a:p>
            <a:endParaRPr lang="en-US" dirty="0"/>
          </a:p>
          <a:p>
            <a:r>
              <a:rPr lang="en-US" dirty="0"/>
              <a:t>Is it engaging? </a:t>
            </a:r>
            <a:r>
              <a:rPr lang="en-US" dirty="0" smtClean="0"/>
              <a:t>What more might the author do to increase engagement?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841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4012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Conclusions wrap up what you have been discussing in your paper. </a:t>
            </a:r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conclusion should begin pulling back into more general information that restates the main points of your argument. Conclusions may also call for action or overview future possible research. The following </a:t>
            </a:r>
            <a:r>
              <a:rPr lang="en-US" dirty="0" smtClean="0"/>
              <a:t>are ways you can end your paper</a:t>
            </a:r>
            <a:r>
              <a:rPr lang="en-US" dirty="0" smtClean="0"/>
              <a:t>: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Restate </a:t>
            </a:r>
            <a:r>
              <a:rPr lang="en-US" dirty="0"/>
              <a:t>your topic and why it is important, </a:t>
            </a:r>
            <a:endParaRPr lang="en-US" dirty="0" smtClean="0"/>
          </a:p>
          <a:p>
            <a:r>
              <a:rPr lang="en-US" dirty="0" smtClean="0"/>
              <a:t>Restate </a:t>
            </a:r>
            <a:r>
              <a:rPr lang="en-US" dirty="0"/>
              <a:t>your thesis/claim, </a:t>
            </a:r>
            <a:endParaRPr lang="en-US" dirty="0" smtClean="0"/>
          </a:p>
          <a:p>
            <a:r>
              <a:rPr lang="en-US" dirty="0" smtClean="0"/>
              <a:t>Address </a:t>
            </a:r>
            <a:r>
              <a:rPr lang="en-US" dirty="0"/>
              <a:t>opposing viewpoints and explain why readers should align with your position, </a:t>
            </a:r>
            <a:endParaRPr lang="en-US" dirty="0" smtClean="0"/>
          </a:p>
          <a:p>
            <a:r>
              <a:rPr lang="en-US" dirty="0" smtClean="0"/>
              <a:t>Call </a:t>
            </a:r>
            <a:r>
              <a:rPr lang="en-US" dirty="0"/>
              <a:t>for action or overview future research possibilities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You don’t have to do all of these, but one or two of them are helpful ending notes.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***Whatever you do </a:t>
            </a:r>
            <a:r>
              <a:rPr lang="en-US" i="1" dirty="0" smtClean="0"/>
              <a:t>always</a:t>
            </a:r>
            <a:r>
              <a:rPr lang="en-US" dirty="0" smtClean="0"/>
              <a:t> think of the conclusion as an opportunity to remind your reader about what is important or interesting about your claim.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59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preacher's maxim is one of the most effective formulas to follow for argument papers: </a:t>
            </a:r>
            <a:endParaRPr lang="en-US" dirty="0" smtClean="0"/>
          </a:p>
          <a:p>
            <a:r>
              <a:rPr lang="en-US" dirty="0" smtClean="0"/>
              <a:t>Tell </a:t>
            </a:r>
            <a:r>
              <a:rPr lang="en-US" dirty="0"/>
              <a:t>what you're going to tell them (introduction). </a:t>
            </a:r>
            <a:endParaRPr lang="en-US" dirty="0" smtClean="0"/>
          </a:p>
          <a:p>
            <a:r>
              <a:rPr lang="en-US" smtClean="0"/>
              <a:t>Tell </a:t>
            </a:r>
            <a:r>
              <a:rPr lang="en-US" dirty="0"/>
              <a:t>them (body)</a:t>
            </a:r>
            <a:r>
              <a:rPr lang="en-US"/>
              <a:t>. </a:t>
            </a:r>
            <a:endParaRPr lang="en-US" smtClean="0"/>
          </a:p>
          <a:p>
            <a:r>
              <a:rPr lang="en-US" smtClean="0"/>
              <a:t>Tell </a:t>
            </a:r>
            <a:r>
              <a:rPr lang="en-US" dirty="0"/>
              <a:t>them what you told them (conclusion).</a:t>
            </a:r>
          </a:p>
        </p:txBody>
      </p:sp>
    </p:spTree>
    <p:extLst>
      <p:ext uri="{BB962C8B-B14F-4D97-AF65-F5344CB8AC3E}">
        <p14:creationId xmlns:p14="http://schemas.microsoft.com/office/powerpoint/2010/main" val="1517153162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19</TotalTime>
  <Words>552</Words>
  <Application>Microsoft Macintosh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Black</vt:lpstr>
      <vt:lpstr>Introductions and Conclusions Workshop</vt:lpstr>
      <vt:lpstr>Introductions</vt:lpstr>
      <vt:lpstr>Introductions</vt:lpstr>
      <vt:lpstr>Sample Introductions</vt:lpstr>
      <vt:lpstr>Sample Introductions</vt:lpstr>
      <vt:lpstr>PowerPoint Presentation</vt:lpstr>
      <vt:lpstr>PowerPoint Presentation</vt:lpstr>
      <vt:lpstr>Conclusions</vt:lpstr>
      <vt:lpstr>Conclusions</vt:lpstr>
      <vt:lpstr>Sample Conclusions</vt:lpstr>
      <vt:lpstr>Brainstorm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an Outline</dc:title>
  <dc:creator>Jessica Hines</dc:creator>
  <cp:lastModifiedBy>Jessica Hines</cp:lastModifiedBy>
  <cp:revision>3</cp:revision>
  <dcterms:created xsi:type="dcterms:W3CDTF">2019-10-09T18:08:07Z</dcterms:created>
  <dcterms:modified xsi:type="dcterms:W3CDTF">2020-11-11T18:02:13Z</dcterms:modified>
</cp:coreProperties>
</file>