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06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6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93521C-8F9E-41EE-843A-816E5742736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B6D81F35-14E1-49AF-BFB1-6FC401423A9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Melody – The horizontal dimension of music</a:t>
          </a:r>
        </a:p>
      </dgm:t>
    </dgm:pt>
    <dgm:pt modelId="{41F499EE-5D97-484E-A83F-13D5952CFF3D}" type="parTrans" cxnId="{FF80BFDC-C8D3-40C0-AEC7-434FC886017E}">
      <dgm:prSet/>
      <dgm:spPr/>
      <dgm:t>
        <a:bodyPr/>
        <a:lstStyle/>
        <a:p>
          <a:endParaRPr lang="en-US"/>
        </a:p>
      </dgm:t>
    </dgm:pt>
    <dgm:pt modelId="{B368839D-D283-4A09-88B0-DA2765A3F393}" type="sibTrans" cxnId="{FF80BFDC-C8D3-40C0-AEC7-434FC886017E}">
      <dgm:prSet/>
      <dgm:spPr/>
      <dgm:t>
        <a:bodyPr/>
        <a:lstStyle/>
        <a:p>
          <a:pPr rtl="0"/>
          <a:endParaRPr lang="en-US"/>
        </a:p>
      </dgm:t>
    </dgm:pt>
    <dgm:pt modelId="{07ED5552-947E-4568-97A7-0908209F070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Rhythm and Meter – the temporal dimension of music</a:t>
          </a:r>
        </a:p>
      </dgm:t>
    </dgm:pt>
    <dgm:pt modelId="{67B2B901-C03C-4394-8E88-C32D45C28412}" type="parTrans" cxnId="{D96EEF79-4892-4E9E-A614-77B3CC117111}">
      <dgm:prSet/>
      <dgm:spPr/>
      <dgm:t>
        <a:bodyPr/>
        <a:lstStyle/>
        <a:p>
          <a:endParaRPr lang="en-US"/>
        </a:p>
      </dgm:t>
    </dgm:pt>
    <dgm:pt modelId="{33BF1293-65E8-4212-87F2-C3D14D25653F}" type="sibTrans" cxnId="{D96EEF79-4892-4E9E-A614-77B3CC117111}">
      <dgm:prSet/>
      <dgm:spPr/>
      <dgm:t>
        <a:bodyPr/>
        <a:lstStyle/>
        <a:p>
          <a:pPr rtl="0"/>
          <a:endParaRPr lang="en-US"/>
        </a:p>
      </dgm:t>
    </dgm:pt>
    <dgm:pt modelId="{083E9FD6-A300-4F29-95AA-ED94F823F81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Harmony – the depth dimension of music</a:t>
          </a:r>
        </a:p>
      </dgm:t>
    </dgm:pt>
    <dgm:pt modelId="{40B7FD27-99C9-47B0-B3AC-5D31FC2DF063}" type="parTrans" cxnId="{A66DCE52-8F8D-4216-B9FC-15346B1331C9}">
      <dgm:prSet/>
      <dgm:spPr/>
      <dgm:t>
        <a:bodyPr/>
        <a:lstStyle/>
        <a:p>
          <a:endParaRPr lang="en-US"/>
        </a:p>
      </dgm:t>
    </dgm:pt>
    <dgm:pt modelId="{3896D837-B3B1-4253-85ED-17D4C45F3B2F}" type="sibTrans" cxnId="{A66DCE52-8F8D-4216-B9FC-15346B1331C9}">
      <dgm:prSet/>
      <dgm:spPr/>
      <dgm:t>
        <a:bodyPr/>
        <a:lstStyle/>
        <a:p>
          <a:pPr rtl="0"/>
          <a:endParaRPr lang="en-US"/>
        </a:p>
      </dgm:t>
    </dgm:pt>
    <dgm:pt modelId="{ED12B4F1-3EAD-4C13-B5CC-04F120CB9648}" type="pres">
      <dgm:prSet presAssocID="{9F93521C-8F9E-41EE-843A-816E5742736C}" presName="root" presStyleCnt="0">
        <dgm:presLayoutVars>
          <dgm:dir/>
          <dgm:resizeHandles val="exact"/>
        </dgm:presLayoutVars>
      </dgm:prSet>
      <dgm:spPr/>
    </dgm:pt>
    <dgm:pt modelId="{A60B24E9-DB4F-4717-9EC9-97A90F5795E5}" type="pres">
      <dgm:prSet presAssocID="{B6D81F35-14E1-49AF-BFB1-6FC401423A9A}" presName="compNode" presStyleCnt="0"/>
      <dgm:spPr/>
    </dgm:pt>
    <dgm:pt modelId="{4C15998A-4E29-43F0-B013-55775CCA847F}" type="pres">
      <dgm:prSet presAssocID="{B6D81F35-14E1-49AF-BFB1-6FC401423A9A}" presName="bgRect" presStyleLbl="bgShp" presStyleIdx="0" presStyleCnt="3"/>
      <dgm:spPr/>
    </dgm:pt>
    <dgm:pt modelId="{FFEB914F-ED29-400B-8F81-831A00A00FA3}" type="pres">
      <dgm:prSet presAssocID="{B6D81F35-14E1-49AF-BFB1-6FC401423A9A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usic Notes"/>
        </a:ext>
      </dgm:extLst>
    </dgm:pt>
    <dgm:pt modelId="{4D9BFA0E-DFF3-4C22-9425-B28E936FBBA0}" type="pres">
      <dgm:prSet presAssocID="{B6D81F35-14E1-49AF-BFB1-6FC401423A9A}" presName="spaceRect" presStyleCnt="0"/>
      <dgm:spPr/>
    </dgm:pt>
    <dgm:pt modelId="{89C11A2D-B2BB-48CE-A8EE-171745BE7182}" type="pres">
      <dgm:prSet presAssocID="{B6D81F35-14E1-49AF-BFB1-6FC401423A9A}" presName="parTx" presStyleLbl="revTx" presStyleIdx="0" presStyleCnt="3">
        <dgm:presLayoutVars>
          <dgm:chMax val="0"/>
          <dgm:chPref val="0"/>
        </dgm:presLayoutVars>
      </dgm:prSet>
      <dgm:spPr/>
    </dgm:pt>
    <dgm:pt modelId="{B685B2F9-9894-4206-B007-75FC4C76AF1A}" type="pres">
      <dgm:prSet presAssocID="{B368839D-D283-4A09-88B0-DA2765A3F393}" presName="sibTrans" presStyleCnt="0"/>
      <dgm:spPr/>
    </dgm:pt>
    <dgm:pt modelId="{4DBFED5B-D0FC-4888-A27F-2FB24AA58EF5}" type="pres">
      <dgm:prSet presAssocID="{07ED5552-947E-4568-97A7-0908209F070F}" presName="compNode" presStyleCnt="0"/>
      <dgm:spPr/>
    </dgm:pt>
    <dgm:pt modelId="{E7E777E6-3629-4CD8-96B7-BB6E453CB50F}" type="pres">
      <dgm:prSet presAssocID="{07ED5552-947E-4568-97A7-0908209F070F}" presName="bgRect" presStyleLbl="bgShp" presStyleIdx="1" presStyleCnt="3"/>
      <dgm:spPr/>
    </dgm:pt>
    <dgm:pt modelId="{CB47EC3F-D1D3-481B-8A65-896BD39518F5}" type="pres">
      <dgm:prSet presAssocID="{07ED5552-947E-4568-97A7-0908209F070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ncing"/>
        </a:ext>
      </dgm:extLst>
    </dgm:pt>
    <dgm:pt modelId="{2BA02BE8-20F1-4821-AE81-C83760719C82}" type="pres">
      <dgm:prSet presAssocID="{07ED5552-947E-4568-97A7-0908209F070F}" presName="spaceRect" presStyleCnt="0"/>
      <dgm:spPr/>
    </dgm:pt>
    <dgm:pt modelId="{82753BFA-1E95-42AF-8C16-2591484742D8}" type="pres">
      <dgm:prSet presAssocID="{07ED5552-947E-4568-97A7-0908209F070F}" presName="parTx" presStyleLbl="revTx" presStyleIdx="1" presStyleCnt="3">
        <dgm:presLayoutVars>
          <dgm:chMax val="0"/>
          <dgm:chPref val="0"/>
        </dgm:presLayoutVars>
      </dgm:prSet>
      <dgm:spPr/>
    </dgm:pt>
    <dgm:pt modelId="{326733D8-2AAF-4317-933A-62C91D9D7B1A}" type="pres">
      <dgm:prSet presAssocID="{33BF1293-65E8-4212-87F2-C3D14D25653F}" presName="sibTrans" presStyleCnt="0"/>
      <dgm:spPr/>
    </dgm:pt>
    <dgm:pt modelId="{62BA2FC0-41D7-4D58-8219-656B1FB3AFCA}" type="pres">
      <dgm:prSet presAssocID="{083E9FD6-A300-4F29-95AA-ED94F823F81D}" presName="compNode" presStyleCnt="0"/>
      <dgm:spPr/>
    </dgm:pt>
    <dgm:pt modelId="{8CC39A6A-4B28-46C7-8221-39811F4EA583}" type="pres">
      <dgm:prSet presAssocID="{083E9FD6-A300-4F29-95AA-ED94F823F81D}" presName="bgRect" presStyleLbl="bgShp" presStyleIdx="2" presStyleCnt="3"/>
      <dgm:spPr/>
    </dgm:pt>
    <dgm:pt modelId="{CCECE02A-2066-4B17-86C1-E744B8BF199D}" type="pres">
      <dgm:prSet presAssocID="{083E9FD6-A300-4F29-95AA-ED94F823F81D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reble clef"/>
        </a:ext>
      </dgm:extLst>
    </dgm:pt>
    <dgm:pt modelId="{04AA2DAD-7F2C-4D79-B1BA-8986FC66172C}" type="pres">
      <dgm:prSet presAssocID="{083E9FD6-A300-4F29-95AA-ED94F823F81D}" presName="spaceRect" presStyleCnt="0"/>
      <dgm:spPr/>
    </dgm:pt>
    <dgm:pt modelId="{6B6E5488-5EE0-42D6-8ED5-5A8E5B6C9B9C}" type="pres">
      <dgm:prSet presAssocID="{083E9FD6-A300-4F29-95AA-ED94F823F81D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E4649311-8CB2-784D-9B7C-6C2BA32B7110}" type="presOf" srcId="{083E9FD6-A300-4F29-95AA-ED94F823F81D}" destId="{6B6E5488-5EE0-42D6-8ED5-5A8E5B6C9B9C}" srcOrd="0" destOrd="0" presId="urn:microsoft.com/office/officeart/2018/2/layout/IconVerticalSolidList"/>
    <dgm:cxn modelId="{C428504A-F95B-7140-891C-D8304C8C616C}" type="presOf" srcId="{9F93521C-8F9E-41EE-843A-816E5742736C}" destId="{ED12B4F1-3EAD-4C13-B5CC-04F120CB9648}" srcOrd="0" destOrd="0" presId="urn:microsoft.com/office/officeart/2018/2/layout/IconVerticalSolidList"/>
    <dgm:cxn modelId="{A66DCE52-8F8D-4216-B9FC-15346B1331C9}" srcId="{9F93521C-8F9E-41EE-843A-816E5742736C}" destId="{083E9FD6-A300-4F29-95AA-ED94F823F81D}" srcOrd="2" destOrd="0" parTransId="{40B7FD27-99C9-47B0-B3AC-5D31FC2DF063}" sibTransId="{3896D837-B3B1-4253-85ED-17D4C45F3B2F}"/>
    <dgm:cxn modelId="{D96EEF79-4892-4E9E-A614-77B3CC117111}" srcId="{9F93521C-8F9E-41EE-843A-816E5742736C}" destId="{07ED5552-947E-4568-97A7-0908209F070F}" srcOrd="1" destOrd="0" parTransId="{67B2B901-C03C-4394-8E88-C32D45C28412}" sibTransId="{33BF1293-65E8-4212-87F2-C3D14D25653F}"/>
    <dgm:cxn modelId="{82B732C6-1B17-E247-83A8-5591A42B11D1}" type="presOf" srcId="{B6D81F35-14E1-49AF-BFB1-6FC401423A9A}" destId="{89C11A2D-B2BB-48CE-A8EE-171745BE7182}" srcOrd="0" destOrd="0" presId="urn:microsoft.com/office/officeart/2018/2/layout/IconVerticalSolidList"/>
    <dgm:cxn modelId="{65D4C4C6-3479-E549-BE94-A86BF57E8534}" type="presOf" srcId="{07ED5552-947E-4568-97A7-0908209F070F}" destId="{82753BFA-1E95-42AF-8C16-2591484742D8}" srcOrd="0" destOrd="0" presId="urn:microsoft.com/office/officeart/2018/2/layout/IconVerticalSolidList"/>
    <dgm:cxn modelId="{FF80BFDC-C8D3-40C0-AEC7-434FC886017E}" srcId="{9F93521C-8F9E-41EE-843A-816E5742736C}" destId="{B6D81F35-14E1-49AF-BFB1-6FC401423A9A}" srcOrd="0" destOrd="0" parTransId="{41F499EE-5D97-484E-A83F-13D5952CFF3D}" sibTransId="{B368839D-D283-4A09-88B0-DA2765A3F393}"/>
    <dgm:cxn modelId="{A38BE6C7-2918-D948-91C3-BB13B608FC99}" type="presParOf" srcId="{ED12B4F1-3EAD-4C13-B5CC-04F120CB9648}" destId="{A60B24E9-DB4F-4717-9EC9-97A90F5795E5}" srcOrd="0" destOrd="0" presId="urn:microsoft.com/office/officeart/2018/2/layout/IconVerticalSolidList"/>
    <dgm:cxn modelId="{067E2F86-1650-A34B-B66B-C5F23D922DDD}" type="presParOf" srcId="{A60B24E9-DB4F-4717-9EC9-97A90F5795E5}" destId="{4C15998A-4E29-43F0-B013-55775CCA847F}" srcOrd="0" destOrd="0" presId="urn:microsoft.com/office/officeart/2018/2/layout/IconVerticalSolidList"/>
    <dgm:cxn modelId="{68E85C3E-7BDE-E044-8C28-7301C471AB60}" type="presParOf" srcId="{A60B24E9-DB4F-4717-9EC9-97A90F5795E5}" destId="{FFEB914F-ED29-400B-8F81-831A00A00FA3}" srcOrd="1" destOrd="0" presId="urn:microsoft.com/office/officeart/2018/2/layout/IconVerticalSolidList"/>
    <dgm:cxn modelId="{E66C2D85-8FC7-AC49-977C-E0FEB242051F}" type="presParOf" srcId="{A60B24E9-DB4F-4717-9EC9-97A90F5795E5}" destId="{4D9BFA0E-DFF3-4C22-9425-B28E936FBBA0}" srcOrd="2" destOrd="0" presId="urn:microsoft.com/office/officeart/2018/2/layout/IconVerticalSolidList"/>
    <dgm:cxn modelId="{3085195D-5069-8844-8406-101E83886E9F}" type="presParOf" srcId="{A60B24E9-DB4F-4717-9EC9-97A90F5795E5}" destId="{89C11A2D-B2BB-48CE-A8EE-171745BE7182}" srcOrd="3" destOrd="0" presId="urn:microsoft.com/office/officeart/2018/2/layout/IconVerticalSolidList"/>
    <dgm:cxn modelId="{441CE942-0D81-CD46-AA72-240FE600531A}" type="presParOf" srcId="{ED12B4F1-3EAD-4C13-B5CC-04F120CB9648}" destId="{B685B2F9-9894-4206-B007-75FC4C76AF1A}" srcOrd="1" destOrd="0" presId="urn:microsoft.com/office/officeart/2018/2/layout/IconVerticalSolidList"/>
    <dgm:cxn modelId="{90052019-71EA-794B-9503-48CC0897BB9E}" type="presParOf" srcId="{ED12B4F1-3EAD-4C13-B5CC-04F120CB9648}" destId="{4DBFED5B-D0FC-4888-A27F-2FB24AA58EF5}" srcOrd="2" destOrd="0" presId="urn:microsoft.com/office/officeart/2018/2/layout/IconVerticalSolidList"/>
    <dgm:cxn modelId="{C8095BAD-711C-874E-A4BA-D3BBFB1A9C1C}" type="presParOf" srcId="{4DBFED5B-D0FC-4888-A27F-2FB24AA58EF5}" destId="{E7E777E6-3629-4CD8-96B7-BB6E453CB50F}" srcOrd="0" destOrd="0" presId="urn:microsoft.com/office/officeart/2018/2/layout/IconVerticalSolidList"/>
    <dgm:cxn modelId="{3087F766-01A8-6840-9322-1BCE78CEE1AA}" type="presParOf" srcId="{4DBFED5B-D0FC-4888-A27F-2FB24AA58EF5}" destId="{CB47EC3F-D1D3-481B-8A65-896BD39518F5}" srcOrd="1" destOrd="0" presId="urn:microsoft.com/office/officeart/2018/2/layout/IconVerticalSolidList"/>
    <dgm:cxn modelId="{1B85D9D3-D993-7C45-AE97-3D689CC5D8F0}" type="presParOf" srcId="{4DBFED5B-D0FC-4888-A27F-2FB24AA58EF5}" destId="{2BA02BE8-20F1-4821-AE81-C83760719C82}" srcOrd="2" destOrd="0" presId="urn:microsoft.com/office/officeart/2018/2/layout/IconVerticalSolidList"/>
    <dgm:cxn modelId="{759F588D-DC50-5243-9F02-7CC466B7F58B}" type="presParOf" srcId="{4DBFED5B-D0FC-4888-A27F-2FB24AA58EF5}" destId="{82753BFA-1E95-42AF-8C16-2591484742D8}" srcOrd="3" destOrd="0" presId="urn:microsoft.com/office/officeart/2018/2/layout/IconVerticalSolidList"/>
    <dgm:cxn modelId="{615DF822-286A-DD42-85B4-9449EC46DB2D}" type="presParOf" srcId="{ED12B4F1-3EAD-4C13-B5CC-04F120CB9648}" destId="{326733D8-2AAF-4317-933A-62C91D9D7B1A}" srcOrd="3" destOrd="0" presId="urn:microsoft.com/office/officeart/2018/2/layout/IconVerticalSolidList"/>
    <dgm:cxn modelId="{B70E9379-A4A9-E543-944E-86CE5FA837A3}" type="presParOf" srcId="{ED12B4F1-3EAD-4C13-B5CC-04F120CB9648}" destId="{62BA2FC0-41D7-4D58-8219-656B1FB3AFCA}" srcOrd="4" destOrd="0" presId="urn:microsoft.com/office/officeart/2018/2/layout/IconVerticalSolidList"/>
    <dgm:cxn modelId="{550B80D0-B6A9-8142-BFFA-1FE716967930}" type="presParOf" srcId="{62BA2FC0-41D7-4D58-8219-656B1FB3AFCA}" destId="{8CC39A6A-4B28-46C7-8221-39811F4EA583}" srcOrd="0" destOrd="0" presId="urn:microsoft.com/office/officeart/2018/2/layout/IconVerticalSolidList"/>
    <dgm:cxn modelId="{17647852-075B-EA46-85F3-E5960ECDFEAF}" type="presParOf" srcId="{62BA2FC0-41D7-4D58-8219-656B1FB3AFCA}" destId="{CCECE02A-2066-4B17-86C1-E744B8BF199D}" srcOrd="1" destOrd="0" presId="urn:microsoft.com/office/officeart/2018/2/layout/IconVerticalSolidList"/>
    <dgm:cxn modelId="{476BDF7D-5BFE-BE49-A91E-889366D2C367}" type="presParOf" srcId="{62BA2FC0-41D7-4D58-8219-656B1FB3AFCA}" destId="{04AA2DAD-7F2C-4D79-B1BA-8986FC66172C}" srcOrd="2" destOrd="0" presId="urn:microsoft.com/office/officeart/2018/2/layout/IconVerticalSolidList"/>
    <dgm:cxn modelId="{0E245CD3-A33B-7343-9605-4AA838787915}" type="presParOf" srcId="{62BA2FC0-41D7-4D58-8219-656B1FB3AFCA}" destId="{6B6E5488-5EE0-42D6-8ED5-5A8E5B6C9B9C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15998A-4E29-43F0-B013-55775CCA847F}">
      <dsp:nvSpPr>
        <dsp:cNvPr id="0" name=""/>
        <dsp:cNvSpPr/>
      </dsp:nvSpPr>
      <dsp:spPr>
        <a:xfrm>
          <a:off x="0" y="575"/>
          <a:ext cx="6309300" cy="134779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EB914F-ED29-400B-8F81-831A00A00FA3}">
      <dsp:nvSpPr>
        <dsp:cNvPr id="0" name=""/>
        <dsp:cNvSpPr/>
      </dsp:nvSpPr>
      <dsp:spPr>
        <a:xfrm>
          <a:off x="407709" y="303830"/>
          <a:ext cx="741289" cy="7412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C11A2D-B2BB-48CE-A8EE-171745BE7182}">
      <dsp:nvSpPr>
        <dsp:cNvPr id="0" name=""/>
        <dsp:cNvSpPr/>
      </dsp:nvSpPr>
      <dsp:spPr>
        <a:xfrm>
          <a:off x="1556707" y="575"/>
          <a:ext cx="4752592" cy="13477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642" tIns="142642" rIns="142642" bIns="142642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Melody – The horizontal dimension of music</a:t>
          </a:r>
        </a:p>
      </dsp:txBody>
      <dsp:txXfrm>
        <a:off x="1556707" y="575"/>
        <a:ext cx="4752592" cy="1347798"/>
      </dsp:txXfrm>
    </dsp:sp>
    <dsp:sp modelId="{E7E777E6-3629-4CD8-96B7-BB6E453CB50F}">
      <dsp:nvSpPr>
        <dsp:cNvPr id="0" name=""/>
        <dsp:cNvSpPr/>
      </dsp:nvSpPr>
      <dsp:spPr>
        <a:xfrm>
          <a:off x="0" y="1685324"/>
          <a:ext cx="6309300" cy="134779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47EC3F-D1D3-481B-8A65-896BD39518F5}">
      <dsp:nvSpPr>
        <dsp:cNvPr id="0" name=""/>
        <dsp:cNvSpPr/>
      </dsp:nvSpPr>
      <dsp:spPr>
        <a:xfrm>
          <a:off x="407709" y="1988579"/>
          <a:ext cx="741289" cy="7412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753BFA-1E95-42AF-8C16-2591484742D8}">
      <dsp:nvSpPr>
        <dsp:cNvPr id="0" name=""/>
        <dsp:cNvSpPr/>
      </dsp:nvSpPr>
      <dsp:spPr>
        <a:xfrm>
          <a:off x="1556707" y="1685324"/>
          <a:ext cx="4752592" cy="13477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642" tIns="142642" rIns="142642" bIns="142642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Rhythm and Meter – the temporal dimension of music</a:t>
          </a:r>
        </a:p>
      </dsp:txBody>
      <dsp:txXfrm>
        <a:off x="1556707" y="1685324"/>
        <a:ext cx="4752592" cy="1347798"/>
      </dsp:txXfrm>
    </dsp:sp>
    <dsp:sp modelId="{8CC39A6A-4B28-46C7-8221-39811F4EA583}">
      <dsp:nvSpPr>
        <dsp:cNvPr id="0" name=""/>
        <dsp:cNvSpPr/>
      </dsp:nvSpPr>
      <dsp:spPr>
        <a:xfrm>
          <a:off x="0" y="3370073"/>
          <a:ext cx="6309300" cy="134779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ECE02A-2066-4B17-86C1-E744B8BF199D}">
      <dsp:nvSpPr>
        <dsp:cNvPr id="0" name=""/>
        <dsp:cNvSpPr/>
      </dsp:nvSpPr>
      <dsp:spPr>
        <a:xfrm>
          <a:off x="407709" y="3673327"/>
          <a:ext cx="741289" cy="7412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6E5488-5EE0-42D6-8ED5-5A8E5B6C9B9C}">
      <dsp:nvSpPr>
        <dsp:cNvPr id="0" name=""/>
        <dsp:cNvSpPr/>
      </dsp:nvSpPr>
      <dsp:spPr>
        <a:xfrm>
          <a:off x="1556707" y="3370073"/>
          <a:ext cx="4752592" cy="13477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642" tIns="142642" rIns="142642" bIns="142642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Harmony – the depth dimension of music</a:t>
          </a:r>
        </a:p>
      </dsp:txBody>
      <dsp:txXfrm>
        <a:off x="1556707" y="3370073"/>
        <a:ext cx="4752592" cy="13477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148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28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817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159767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704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0796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5396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833E-1B6D-415F-AD29-75AE8C43BD0D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155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2596F-08A7-4B70-989A-F2B1CF31E66B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834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85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626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689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900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062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2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316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516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2/8/21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254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hf sldNum="0" hdr="0" ftr="0" dt="0"/>
  <p:txStyles>
    <p:titleStyle>
      <a:lvl1pPr algn="ctr" defTabSz="457200" rtl="0" eaLnBrk="1" latinLnBrk="0" hangingPunct="1">
        <a:lnSpc>
          <a:spcPct val="100000"/>
        </a:lnSpc>
        <a:spcBef>
          <a:spcPct val="0"/>
        </a:spcBef>
        <a:buNone/>
        <a:defRPr sz="4000" i="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9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7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5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slideLayout" Target="../slideLayouts/slideLayout2.xml"/><Relationship Id="rId7" Type="http://schemas.openxmlformats.org/officeDocument/2006/relationships/diagramLayout" Target="../diagrams/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diagramData" Target="../diagrams/data1.xml"/><Relationship Id="rId11" Type="http://schemas.openxmlformats.org/officeDocument/2006/relationships/image" Target="../media/image8.png"/><Relationship Id="rId5" Type="http://schemas.openxmlformats.org/officeDocument/2006/relationships/image" Target="../media/image9.png"/><Relationship Id="rId10" Type="http://schemas.microsoft.com/office/2007/relationships/diagramDrawing" Target="../diagrams/drawing1.xml"/><Relationship Id="rId4" Type="http://schemas.openxmlformats.org/officeDocument/2006/relationships/image" Target="../media/image6.jpe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8.png"/><Relationship Id="rId4" Type="http://schemas.openxmlformats.org/officeDocument/2006/relationships/image" Target="../media/image1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8.png"/><Relationship Id="rId4" Type="http://schemas.openxmlformats.org/officeDocument/2006/relationships/image" Target="../media/image17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8.png"/><Relationship Id="rId5" Type="http://schemas.openxmlformats.org/officeDocument/2006/relationships/image" Target="../media/image18.tiff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8.png"/><Relationship Id="rId5" Type="http://schemas.openxmlformats.org/officeDocument/2006/relationships/image" Target="../media/image19.tiff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8.png"/><Relationship Id="rId4" Type="http://schemas.openxmlformats.org/officeDocument/2006/relationships/image" Target="../media/image20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8.png"/><Relationship Id="rId4" Type="http://schemas.openxmlformats.org/officeDocument/2006/relationships/image" Target="../media/image2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C69800C-E814-4E29-B065-C3FB4661203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</a:blip>
          <a:srcRect l="3111" r="1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A77CD2-B61C-C945-80B3-7D84ADFE36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Fundamentals: Harmony: Musical Depth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8D7508-85AC-E444-8E97-A66FA7B91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 121 Class 03</a:t>
            </a:r>
          </a:p>
        </p:txBody>
      </p:sp>
      <p:pic>
        <p:nvPicPr>
          <p:cNvPr id="5" name="Audio Recording Feb 5, 2021 at 5:34:36 PM" descr="Audio Recording Feb 5, 2021 at 5:34:36 PM">
            <a:hlinkClick r:id="" action="ppaction://media"/>
            <a:extLst>
              <a:ext uri="{FF2B5EF4-FFF2-40B4-BE49-F238E27FC236}">
                <a16:creationId xmlns:a16="http://schemas.microsoft.com/office/drawing/2014/main" id="{05FBD086-EC57-9D47-8584-0D76CFA292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95636" y="4802574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2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CFAC9FD-BAD6-47B4-9C11-BE23CEAC7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B67B9C-9B45-4084-9BB5-187071EE9A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65428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507B60-1FFF-704B-9F13-37969E6782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916" y="1078264"/>
            <a:ext cx="3422930" cy="4701473"/>
          </a:xfrm>
        </p:spPr>
        <p:txBody>
          <a:bodyPr>
            <a:normAutofit/>
          </a:bodyPr>
          <a:lstStyle/>
          <a:p>
            <a:pPr algn="r"/>
            <a:r>
              <a:rPr lang="en-US" sz="4400" dirty="0">
                <a:solidFill>
                  <a:srgbClr val="FFFFFF"/>
                </a:solidFill>
              </a:rPr>
              <a:t>Final thoughts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27DC5A-092B-F54A-B38D-FBE0E63393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4167" y="1078263"/>
            <a:ext cx="6117578" cy="4701474"/>
          </a:xfrm>
          <a:effectLst/>
        </p:spPr>
        <p:txBody>
          <a:bodyPr anchor="ctr">
            <a:normAutofit/>
          </a:bodyPr>
          <a:lstStyle/>
          <a:p>
            <a:r>
              <a:rPr lang="en-US" b="1" dirty="0"/>
              <a:t>“There are only twelve notes and so they must be treated carefully.” </a:t>
            </a:r>
          </a:p>
          <a:p>
            <a:pPr marL="36900" indent="0" algn="r">
              <a:buNone/>
            </a:pPr>
            <a:r>
              <a:rPr lang="en-US" b="1" dirty="0"/>
              <a:t>– 20</a:t>
            </a:r>
            <a:r>
              <a:rPr lang="en-US" b="1" baseline="30000" dirty="0"/>
              <a:t>th</a:t>
            </a:r>
            <a:r>
              <a:rPr lang="en-US" b="1" dirty="0"/>
              <a:t> c. composer Paul Hindemith</a:t>
            </a:r>
          </a:p>
          <a:p>
            <a:pPr marL="36900" indent="0">
              <a:buNone/>
            </a:pPr>
            <a:endParaRPr lang="en-US" b="1" dirty="0"/>
          </a:p>
          <a:p>
            <a:r>
              <a:rPr lang="en-US" b="1" dirty="0"/>
              <a:t>”Dissonance is just a more remote consonance.” </a:t>
            </a:r>
          </a:p>
          <a:p>
            <a:pPr marL="414000" lvl="1" indent="0" algn="just">
              <a:buNone/>
            </a:pPr>
            <a:r>
              <a:rPr lang="en-US" b="1" dirty="0"/>
              <a:t> - attributed to 20</a:t>
            </a:r>
            <a:r>
              <a:rPr lang="en-US" b="1" baseline="30000" dirty="0"/>
              <a:t>th</a:t>
            </a:r>
            <a:r>
              <a:rPr lang="en-US" b="1" dirty="0"/>
              <a:t> c. composer Arnold Schoenberg</a:t>
            </a:r>
          </a:p>
        </p:txBody>
      </p:sp>
      <p:pic>
        <p:nvPicPr>
          <p:cNvPr id="4" name="Audio Recording Feb 5, 2021 at 7:02:23 PM" descr="Audio Recording Feb 5, 2021 at 7:02:23 PM">
            <a:hlinkClick r:id="" action="ppaction://media"/>
            <a:extLst>
              <a:ext uri="{FF2B5EF4-FFF2-40B4-BE49-F238E27FC236}">
                <a16:creationId xmlns:a16="http://schemas.microsoft.com/office/drawing/2014/main" id="{8DF6B927-8D19-B84D-9774-06E3478BE4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89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1607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6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A51F2-EA86-2F49-972E-F1ECD40F6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4130" y="609599"/>
            <a:ext cx="3744127" cy="5273675"/>
          </a:xfrm>
        </p:spPr>
        <p:txBody>
          <a:bodyPr>
            <a:normAutofit/>
          </a:bodyPr>
          <a:lstStyle/>
          <a:p>
            <a:r>
              <a:rPr lang="en-US" sz="3400" dirty="0"/>
              <a:t>Three Dimensions of Music Fundamentals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577D423-FE81-4236-89DE-39776B8109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72" y="609599"/>
            <a:ext cx="6889687" cy="5273675"/>
          </a:xfrm>
          <a:prstGeom prst="rect">
            <a:avLst/>
          </a:prstGeom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CEEB501-8683-44C5-BAEB-7553F9FB4CB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5982836"/>
              </p:ext>
            </p:extLst>
          </p:nvPr>
        </p:nvGraphicFramePr>
        <p:xfrm>
          <a:off x="924443" y="887213"/>
          <a:ext cx="6309300" cy="4718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3" name="Audio Recording Feb 5, 2021 at 5:37:30 PM" descr="Audio Recording Feb 5, 2021 at 5:37:30 PM">
            <a:hlinkClick r:id="" action="ppaction://media"/>
            <a:extLst>
              <a:ext uri="{FF2B5EF4-FFF2-40B4-BE49-F238E27FC236}">
                <a16:creationId xmlns:a16="http://schemas.microsoft.com/office/drawing/2014/main" id="{6141322E-5291-C84A-99A0-983F74B530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751455" y="519926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8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F5C74-594F-2A48-A644-4B3DE19B7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712573"/>
          </a:xfrm>
        </p:spPr>
        <p:txBody>
          <a:bodyPr/>
          <a:lstStyle/>
          <a:p>
            <a:r>
              <a:rPr lang="en-US" dirty="0"/>
              <a:t>Chords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B5ABB8-B531-4C47-9C59-6AE600B43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119" y="1470969"/>
            <a:ext cx="10353762" cy="1210447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Triads </a:t>
            </a:r>
            <a:r>
              <a:rPr lang="en-US" dirty="0"/>
              <a:t>– a 3-note chord consisting of </a:t>
            </a:r>
            <a:r>
              <a:rPr lang="en-US" b="1" dirty="0"/>
              <a:t>three notes</a:t>
            </a:r>
            <a:r>
              <a:rPr lang="en-US" dirty="0"/>
              <a:t>, each an interval of </a:t>
            </a:r>
            <a:r>
              <a:rPr lang="en-US" b="1" dirty="0"/>
              <a:t>a third </a:t>
            </a:r>
            <a:r>
              <a:rPr lang="en-US" dirty="0"/>
              <a:t>away from one another.</a:t>
            </a:r>
          </a:p>
          <a:p>
            <a:r>
              <a:rPr lang="en-US" dirty="0"/>
              <a:t>Triad quality determined by the size of the third (interval above the tonic): </a:t>
            </a:r>
            <a:r>
              <a:rPr lang="en-US" b="1" dirty="0"/>
              <a:t>Major</a:t>
            </a:r>
            <a:r>
              <a:rPr lang="en-US" dirty="0"/>
              <a:t> or </a:t>
            </a:r>
            <a:r>
              <a:rPr lang="en-US" b="1" dirty="0"/>
              <a:t>Minor</a:t>
            </a:r>
            <a:r>
              <a:rPr lang="en-US" dirty="0"/>
              <a:t> triad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F9F8A4-5AC7-3542-912C-FA63EFD2EF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826" y="3146510"/>
            <a:ext cx="10045700" cy="32131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A107BD2-2ADB-0C47-92F9-8F8A60F1D868}"/>
              </a:ext>
            </a:extLst>
          </p:cNvPr>
          <p:cNvSpPr txBox="1"/>
          <p:nvPr/>
        </p:nvSpPr>
        <p:spPr>
          <a:xfrm>
            <a:off x="2063578" y="4670854"/>
            <a:ext cx="4361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</a:t>
            </a:r>
            <a:r>
              <a:rPr lang="en-US" dirty="0">
                <a:solidFill>
                  <a:schemeClr val="accent1"/>
                </a:solidFill>
              </a:rPr>
              <a:t>1.                3                 5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EE2BF2-6A83-614A-8C7F-751A985F3E46}"/>
              </a:ext>
            </a:extLst>
          </p:cNvPr>
          <p:cNvSpPr txBox="1"/>
          <p:nvPr/>
        </p:nvSpPr>
        <p:spPr>
          <a:xfrm>
            <a:off x="2879124" y="4670854"/>
            <a:ext cx="2730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2                 4                 6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170F25-45BE-D647-A003-D18E49934FD5}"/>
              </a:ext>
            </a:extLst>
          </p:cNvPr>
          <p:cNvSpPr txBox="1"/>
          <p:nvPr/>
        </p:nvSpPr>
        <p:spPr>
          <a:xfrm>
            <a:off x="3369275" y="4417878"/>
            <a:ext cx="2648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3                  5                7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2DBAC1-716A-8841-97CB-8F32F8BC8E30}"/>
              </a:ext>
            </a:extLst>
          </p:cNvPr>
          <p:cNvSpPr txBox="1"/>
          <p:nvPr/>
        </p:nvSpPr>
        <p:spPr>
          <a:xfrm>
            <a:off x="3880022" y="5659395"/>
            <a:ext cx="3027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</a:t>
            </a:r>
            <a:r>
              <a:rPr lang="en-US" dirty="0">
                <a:solidFill>
                  <a:schemeClr val="bg2"/>
                </a:solidFill>
              </a:rPr>
              <a:t>4                 6               8 (1)</a:t>
            </a:r>
            <a:endParaRPr lang="en-US" dirty="0"/>
          </a:p>
        </p:txBody>
      </p:sp>
      <p:pic>
        <p:nvPicPr>
          <p:cNvPr id="9" name="Audio Recording Feb 5, 2021 at 5:44:09 PM" descr="Audio Recording Feb 5, 2021 at 5:44:09 PM">
            <a:hlinkClick r:id="" action="ppaction://media"/>
            <a:extLst>
              <a:ext uri="{FF2B5EF4-FFF2-40B4-BE49-F238E27FC236}">
                <a16:creationId xmlns:a16="http://schemas.microsoft.com/office/drawing/2014/main" id="{8EE4A9A6-37E9-794C-BB64-55F313A9FA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54549" y="2646966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3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23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B5ABB8-B531-4C47-9C59-6AE600B43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84720"/>
            <a:ext cx="10353762" cy="1210447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Triads </a:t>
            </a:r>
            <a:r>
              <a:rPr lang="en-US" dirty="0"/>
              <a:t>– a 3-note chord consisting of </a:t>
            </a:r>
            <a:r>
              <a:rPr lang="en-US" b="1" dirty="0"/>
              <a:t>three notes</a:t>
            </a:r>
            <a:r>
              <a:rPr lang="en-US" dirty="0"/>
              <a:t>, each an interval of </a:t>
            </a:r>
            <a:r>
              <a:rPr lang="en-US" b="1" dirty="0"/>
              <a:t>a third </a:t>
            </a:r>
            <a:r>
              <a:rPr lang="en-US" dirty="0"/>
              <a:t>away from one another.</a:t>
            </a:r>
          </a:p>
          <a:p>
            <a:r>
              <a:rPr lang="en-US" dirty="0"/>
              <a:t>Triad quality determined by the size of the third (interval above the tonic): </a:t>
            </a:r>
            <a:r>
              <a:rPr lang="en-US" b="1" dirty="0"/>
              <a:t>Major</a:t>
            </a:r>
            <a:r>
              <a:rPr lang="en-US" dirty="0"/>
              <a:t> or </a:t>
            </a:r>
            <a:r>
              <a:rPr lang="en-US" b="1" dirty="0"/>
              <a:t>Minor</a:t>
            </a:r>
            <a:r>
              <a:rPr lang="en-US" dirty="0"/>
              <a:t> triad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668358-095C-6349-AAE1-9FEC03DAAC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7947" y="1495167"/>
            <a:ext cx="10030258" cy="2580885"/>
          </a:xfrm>
          <a:prstGeom prst="rect">
            <a:avLst/>
          </a:prstGeom>
          <a:ln w="28575">
            <a:solidFill>
              <a:schemeClr val="accent5"/>
            </a:solidFill>
          </a:ln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6DC1363-11C0-D741-A6BD-960BA3A847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284485"/>
              </p:ext>
            </p:extLst>
          </p:nvPr>
        </p:nvGraphicFramePr>
        <p:xfrm>
          <a:off x="1247947" y="4494066"/>
          <a:ext cx="6474941" cy="158486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00203">
                  <a:extLst>
                    <a:ext uri="{9D8B030D-6E8A-4147-A177-3AD203B41FA5}">
                      <a16:colId xmlns:a16="http://schemas.microsoft.com/office/drawing/2014/main" val="1147709032"/>
                    </a:ext>
                  </a:extLst>
                </a:gridCol>
                <a:gridCol w="607548">
                  <a:extLst>
                    <a:ext uri="{9D8B030D-6E8A-4147-A177-3AD203B41FA5}">
                      <a16:colId xmlns:a16="http://schemas.microsoft.com/office/drawing/2014/main" val="1252790902"/>
                    </a:ext>
                  </a:extLst>
                </a:gridCol>
                <a:gridCol w="568768">
                  <a:extLst>
                    <a:ext uri="{9D8B030D-6E8A-4147-A177-3AD203B41FA5}">
                      <a16:colId xmlns:a16="http://schemas.microsoft.com/office/drawing/2014/main" val="779374508"/>
                    </a:ext>
                  </a:extLst>
                </a:gridCol>
                <a:gridCol w="519298">
                  <a:extLst>
                    <a:ext uri="{9D8B030D-6E8A-4147-A177-3AD203B41FA5}">
                      <a16:colId xmlns:a16="http://schemas.microsoft.com/office/drawing/2014/main" val="1642295936"/>
                    </a:ext>
                  </a:extLst>
                </a:gridCol>
                <a:gridCol w="556054">
                  <a:extLst>
                    <a:ext uri="{9D8B030D-6E8A-4147-A177-3AD203B41FA5}">
                      <a16:colId xmlns:a16="http://schemas.microsoft.com/office/drawing/2014/main" val="3918302173"/>
                    </a:ext>
                  </a:extLst>
                </a:gridCol>
                <a:gridCol w="580767">
                  <a:extLst>
                    <a:ext uri="{9D8B030D-6E8A-4147-A177-3AD203B41FA5}">
                      <a16:colId xmlns:a16="http://schemas.microsoft.com/office/drawing/2014/main" val="2148344737"/>
                    </a:ext>
                  </a:extLst>
                </a:gridCol>
                <a:gridCol w="580767">
                  <a:extLst>
                    <a:ext uri="{9D8B030D-6E8A-4147-A177-3AD203B41FA5}">
                      <a16:colId xmlns:a16="http://schemas.microsoft.com/office/drawing/2014/main" val="4112894715"/>
                    </a:ext>
                  </a:extLst>
                </a:gridCol>
                <a:gridCol w="605481">
                  <a:extLst>
                    <a:ext uri="{9D8B030D-6E8A-4147-A177-3AD203B41FA5}">
                      <a16:colId xmlns:a16="http://schemas.microsoft.com/office/drawing/2014/main" val="2090543853"/>
                    </a:ext>
                  </a:extLst>
                </a:gridCol>
                <a:gridCol w="556055">
                  <a:extLst>
                    <a:ext uri="{9D8B030D-6E8A-4147-A177-3AD203B41FA5}">
                      <a16:colId xmlns:a16="http://schemas.microsoft.com/office/drawing/2014/main" val="2731265592"/>
                    </a:ext>
                  </a:extLst>
                </a:gridCol>
              </a:tblGrid>
              <a:tr h="461611">
                <a:tc>
                  <a:txBody>
                    <a:bodyPr/>
                    <a:lstStyle/>
                    <a:p>
                      <a:r>
                        <a:rPr lang="en-US" sz="1200" dirty="0"/>
                        <a:t>No of half-steps from tonic to 3rd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4005003"/>
                  </a:ext>
                </a:extLst>
              </a:tr>
              <a:tr h="374418">
                <a:tc>
                  <a:txBody>
                    <a:bodyPr/>
                    <a:lstStyle/>
                    <a:p>
                      <a:r>
                        <a:rPr lang="en-US" sz="1200" b="1" dirty="0"/>
                        <a:t>Tonic – 3</a:t>
                      </a:r>
                      <a:r>
                        <a:rPr lang="en-US" sz="1200" b="1" baseline="30000" dirty="0"/>
                        <a:t>rd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C–E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D–F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E-G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F-A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G-B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A-C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B-D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C-E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9218342"/>
                  </a:ext>
                </a:extLst>
              </a:tr>
              <a:tr h="374418">
                <a:tc>
                  <a:txBody>
                    <a:bodyPr/>
                    <a:lstStyle/>
                    <a:p>
                      <a:r>
                        <a:rPr lang="en-US" sz="1200" dirty="0"/>
                        <a:t>Quality of 3rd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3874597"/>
                  </a:ext>
                </a:extLst>
              </a:tr>
              <a:tr h="374418">
                <a:tc>
                  <a:txBody>
                    <a:bodyPr/>
                    <a:lstStyle/>
                    <a:p>
                      <a:r>
                        <a:rPr lang="en-US" sz="1200" dirty="0"/>
                        <a:t>Quality of triad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Dim.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510739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61ACD5C-3CF7-9A4C-BE12-A08DA557A744}"/>
              </a:ext>
            </a:extLst>
          </p:cNvPr>
          <p:cNvSpPr txBox="1"/>
          <p:nvPr/>
        </p:nvSpPr>
        <p:spPr>
          <a:xfrm>
            <a:off x="6227805" y="2001795"/>
            <a:ext cx="457200" cy="1322173"/>
          </a:xfrm>
          <a:prstGeom prst="rect">
            <a:avLst/>
          </a:prstGeom>
          <a:noFill/>
          <a:ln w="19050">
            <a:solidFill>
              <a:schemeClr val="accent2">
                <a:tint val="40000"/>
                <a:hueOff val="0"/>
                <a:satOff val="0"/>
                <a:lumOff val="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3C0FB1-3E7D-1C42-AF36-FA0D83F21EEC}"/>
              </a:ext>
            </a:extLst>
          </p:cNvPr>
          <p:cNvSpPr txBox="1"/>
          <p:nvPr/>
        </p:nvSpPr>
        <p:spPr>
          <a:xfrm>
            <a:off x="6227805" y="2502484"/>
            <a:ext cx="4436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/>
              <a:t>I</a:t>
            </a:r>
            <a:r>
              <a:rPr lang="en-US" dirty="0"/>
              <a:t>.     </a:t>
            </a:r>
            <a:r>
              <a:rPr lang="en-US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      iii      </a:t>
            </a: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en-US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vi     </a:t>
            </a:r>
            <a:r>
              <a:rPr lang="en-US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</a:t>
            </a:r>
            <a:r>
              <a:rPr lang="en-US" baseline="300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baseline="300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b="1" baseline="30000" dirty="0">
              <a:solidFill>
                <a:schemeClr val="accent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5EC7EC-6DAD-7440-AF2D-BA2E35D41659}"/>
              </a:ext>
            </a:extLst>
          </p:cNvPr>
          <p:cNvSpPr txBox="1"/>
          <p:nvPr/>
        </p:nvSpPr>
        <p:spPr>
          <a:xfrm>
            <a:off x="6090675" y="3273401"/>
            <a:ext cx="4853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1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TONIC.                     SUB-.     DOMINANT            TONIC</a:t>
            </a:r>
          </a:p>
          <a:p>
            <a:r>
              <a:rPr lang="en-US" sz="1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DOMINANT</a:t>
            </a:r>
            <a:endParaRPr lang="en-US" dirty="0"/>
          </a:p>
        </p:txBody>
      </p:sp>
      <p:pic>
        <p:nvPicPr>
          <p:cNvPr id="2" name="Audio Recording Feb 5, 2021 at 5:52:51 PM" descr="Audio Recording Feb 5, 2021 at 5:52:51 PM">
            <a:hlinkClick r:id="" action="ppaction://media"/>
            <a:extLst>
              <a:ext uri="{FF2B5EF4-FFF2-40B4-BE49-F238E27FC236}">
                <a16:creationId xmlns:a16="http://schemas.microsoft.com/office/drawing/2014/main" id="{D12A8A40-B645-6D45-BDB7-88E65E2E91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96582" y="465697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0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40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C120A-3756-624D-A059-5F55AAB4A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Tonality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8AEA88-6D26-4B47-A96D-A5C3AD4086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076450"/>
            <a:ext cx="10353762" cy="2914651"/>
          </a:xfrm>
        </p:spPr>
        <p:txBody>
          <a:bodyPr/>
          <a:lstStyle/>
          <a:p>
            <a:r>
              <a:rPr lang="en-US" dirty="0"/>
              <a:t>Harmony that is organized around a “home base” pitch, called the TONIC pitch.</a:t>
            </a:r>
          </a:p>
          <a:p>
            <a:r>
              <a:rPr lang="en-US" dirty="0"/>
              <a:t>Relates to a particular scale and quality -  </a:t>
            </a:r>
          </a:p>
          <a:p>
            <a:pPr lvl="1"/>
            <a:r>
              <a:rPr lang="en-US" dirty="0"/>
              <a:t>Tonic note is C and scale primarily used is C Major = Tonality of C Major</a:t>
            </a:r>
          </a:p>
          <a:p>
            <a:pPr lvl="1"/>
            <a:r>
              <a:rPr lang="en-US" dirty="0"/>
              <a:t>Tonic note is C and scale primarily used is C minor = Tonality of C minor</a:t>
            </a:r>
          </a:p>
          <a:p>
            <a:pPr lvl="1"/>
            <a:r>
              <a:rPr lang="en-US" dirty="0"/>
              <a:t>Tonic note is C-sharp and scale primarily used is C# major = Tonality is C-sharp Major</a:t>
            </a:r>
          </a:p>
          <a:p>
            <a:pPr marL="450000" lvl="1" indent="0">
              <a:buNone/>
            </a:pPr>
            <a:r>
              <a:rPr lang="en-US" dirty="0"/>
              <a:t>Etc.</a:t>
            </a:r>
          </a:p>
        </p:txBody>
      </p:sp>
      <p:pic>
        <p:nvPicPr>
          <p:cNvPr id="3" name="Audio Recording Feb 5, 2021 at 5:57:55 PM" descr="Audio Recording Feb 5, 2021 at 5:57:55 PM">
            <a:hlinkClick r:id="" action="ppaction://media"/>
            <a:extLst>
              <a:ext uri="{FF2B5EF4-FFF2-40B4-BE49-F238E27FC236}">
                <a16:creationId xmlns:a16="http://schemas.microsoft.com/office/drawing/2014/main" id="{B12CF092-930A-7844-B015-273CB9C4D1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26363" y="520065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70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8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E482A67-6CD8-49D7-9F85-52ECF9915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9F4ED8-97CC-8243-94B2-ECFEC045E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0305" y="965196"/>
            <a:ext cx="3131671" cy="26331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dirty="0"/>
              <a:t>Music that illustrates triads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70F840-574C-784D-A4B0-CD0F0DE73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0304" y="3773489"/>
            <a:ext cx="3131671" cy="16770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000">
                <a:solidFill>
                  <a:schemeClr val="tx1"/>
                </a:solidFill>
              </a:rPr>
              <a:t>Hymn tune: “OLD HUNDREDTH” – 17</a:t>
            </a:r>
            <a:r>
              <a:rPr lang="en-US" sz="2000" baseline="30000">
                <a:solidFill>
                  <a:schemeClr val="tx1"/>
                </a:solidFill>
              </a:rPr>
              <a:t>th</a:t>
            </a:r>
            <a:r>
              <a:rPr lang="en-US" sz="2000">
                <a:solidFill>
                  <a:schemeClr val="tx1"/>
                </a:solidFill>
              </a:rPr>
              <a:t> century Protestant hymn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8F941B-B7E9-44F2-9A2C-5D35ACF9A6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0614" y="965196"/>
            <a:ext cx="6476539" cy="4781641"/>
          </a:xfrm>
          <a:prstGeom prst="rect">
            <a:avLst/>
          </a:prstGeom>
          <a:solidFill>
            <a:schemeClr val="tx1"/>
          </a:solidFill>
          <a:ln w="190500">
            <a:solidFill>
              <a:srgbClr val="FFFFFF">
                <a:alpha val="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60D3D9-A3EA-F244-A212-E2852EE159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7469" y="1438360"/>
            <a:ext cx="5148072" cy="3835314"/>
          </a:xfrm>
          <a:prstGeom prst="rect">
            <a:avLst/>
          </a:prstGeom>
        </p:spPr>
      </p:pic>
      <p:pic>
        <p:nvPicPr>
          <p:cNvPr id="4" name="Audio Recording Feb 5, 2021 at 6:01:30 PM" descr="Audio Recording Feb 5, 2021 at 6:01:30 PM">
            <a:hlinkClick r:id="" action="ppaction://media"/>
            <a:extLst>
              <a:ext uri="{FF2B5EF4-FFF2-40B4-BE49-F238E27FC236}">
                <a16:creationId xmlns:a16="http://schemas.microsoft.com/office/drawing/2014/main" id="{4CB0A80A-19FE-6848-87A7-5F11E8FE03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27753" y="493403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42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7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E482A67-6CD8-49D7-9F85-52ECF9915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9F4ED8-97CC-8243-94B2-ECFEC045E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0305" y="965196"/>
            <a:ext cx="3131671" cy="26331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dirty="0"/>
              <a:t>Music that illustrates triads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70F840-574C-784D-A4B0-CD0F0DE73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0304" y="3773489"/>
            <a:ext cx="3301354" cy="19733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Chord progression from “The Great Gate of Kiev,” a movement of 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Pictures at an Exhibition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by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Modeste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Musssorgsky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8F941B-B7E9-44F2-9A2C-5D35ACF9A6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0614" y="965196"/>
            <a:ext cx="6476539" cy="4781641"/>
          </a:xfrm>
          <a:prstGeom prst="rect">
            <a:avLst/>
          </a:prstGeom>
          <a:solidFill>
            <a:schemeClr val="tx1"/>
          </a:solidFill>
          <a:ln w="190500">
            <a:solidFill>
              <a:srgbClr val="FFFFFF">
                <a:alpha val="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638569-66A8-7048-937B-3D9D259932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878" y="373209"/>
            <a:ext cx="6737275" cy="58173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02525EA-B1F8-1749-BFEF-A064B6945530}"/>
              </a:ext>
            </a:extLst>
          </p:cNvPr>
          <p:cNvSpPr txBox="1"/>
          <p:nvPr/>
        </p:nvSpPr>
        <p:spPr>
          <a:xfrm>
            <a:off x="1261752" y="1943215"/>
            <a:ext cx="5854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E♭:  I                V                I       vi             V              I             V     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83F47E-EA0F-0B49-A304-71DB68FC144D}"/>
              </a:ext>
            </a:extLst>
          </p:cNvPr>
          <p:cNvSpPr txBox="1"/>
          <p:nvPr/>
        </p:nvSpPr>
        <p:spPr>
          <a:xfrm>
            <a:off x="1303283" y="3888828"/>
            <a:ext cx="58103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                 I          V   I     V                 IV       iii          IV     ii    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9B1A8C-94AE-934C-A366-A3F8511EA025}"/>
              </a:ext>
            </a:extLst>
          </p:cNvPr>
          <p:cNvSpPr txBox="1"/>
          <p:nvPr/>
        </p:nvSpPr>
        <p:spPr>
          <a:xfrm>
            <a:off x="1470454" y="5775790"/>
            <a:ext cx="5041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         IV                V                       iii                      I    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2BE404-CEB3-9A47-A556-8818CFCA2094}"/>
              </a:ext>
            </a:extLst>
          </p:cNvPr>
          <p:cNvSpPr txBox="1"/>
          <p:nvPr/>
        </p:nvSpPr>
        <p:spPr>
          <a:xfrm>
            <a:off x="6573795" y="5004486"/>
            <a:ext cx="5100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Etc.</a:t>
            </a:r>
          </a:p>
        </p:txBody>
      </p:sp>
      <p:pic>
        <p:nvPicPr>
          <p:cNvPr id="5" name="Audio Recording Feb 5, 2021 at 6:05:31 PM" descr="Audio Recording Feb 5, 2021 at 6:05:31 PM">
            <a:hlinkClick r:id="" action="ppaction://media"/>
            <a:extLst>
              <a:ext uri="{FF2B5EF4-FFF2-40B4-BE49-F238E27FC236}">
                <a16:creationId xmlns:a16="http://schemas.microsoft.com/office/drawing/2014/main" id="{408315D4-D5EE-7C49-A97E-A4A07520B3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47922" y="453024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88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6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A2758-D2D4-E645-9F30-88FCC503B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Dissonance / Consonance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71097FE-D417-9542-B173-B06AF79105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24443" y="1866900"/>
            <a:ext cx="11038174" cy="3382458"/>
          </a:xfrm>
          <a:prstGeom prst="rect">
            <a:avLst/>
          </a:prstGeom>
        </p:spPr>
      </p:pic>
      <p:pic>
        <p:nvPicPr>
          <p:cNvPr id="3" name="Audio Recording Feb 5, 2021 at 6:09:03 PM" descr="Audio Recording Feb 5, 2021 at 6:09:03 PM">
            <a:hlinkClick r:id="" action="ppaction://media"/>
            <a:extLst>
              <a:ext uri="{FF2B5EF4-FFF2-40B4-BE49-F238E27FC236}">
                <a16:creationId xmlns:a16="http://schemas.microsoft.com/office/drawing/2014/main" id="{5F71003E-8079-3F4E-8ACB-44EFA116EE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89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49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2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2F775-5F89-1041-940F-CF7BBEA41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700216"/>
          </a:xfrm>
        </p:spPr>
        <p:txBody>
          <a:bodyPr>
            <a:normAutofit fontScale="90000"/>
          </a:bodyPr>
          <a:lstStyle/>
          <a:p>
            <a:r>
              <a:rPr lang="en-US" dirty="0"/>
              <a:t>Dissonant to Consonant Progressions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C23758D-E677-614F-A93E-40AC61A31A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490375" y="1515795"/>
            <a:ext cx="5517699" cy="4942670"/>
          </a:xfrm>
          <a:prstGeom prst="rect">
            <a:avLst/>
          </a:prstGeom>
        </p:spPr>
      </p:pic>
      <p:pic>
        <p:nvPicPr>
          <p:cNvPr id="3" name="Audio Recording Feb 5, 2021 at 7:00:10 PM" descr="Audio Recording Feb 5, 2021 at 7:00:10 PM">
            <a:hlinkClick r:id="" action="ppaction://media"/>
            <a:extLst>
              <a:ext uri="{FF2B5EF4-FFF2-40B4-BE49-F238E27FC236}">
                <a16:creationId xmlns:a16="http://schemas.microsoft.com/office/drawing/2014/main" id="{70746DA4-B512-D046-AFA2-5E4D5FBE61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89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67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4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AnalogousFromDarkSeedLeftStep">
      <a:dk1>
        <a:srgbClr val="000000"/>
      </a:dk1>
      <a:lt1>
        <a:srgbClr val="FFFFFF"/>
      </a:lt1>
      <a:dk2>
        <a:srgbClr val="3D2441"/>
      </a:dk2>
      <a:lt2>
        <a:srgbClr val="E2E7E8"/>
      </a:lt2>
      <a:accent1>
        <a:srgbClr val="D5503B"/>
      </a:accent1>
      <a:accent2>
        <a:srgbClr val="C32953"/>
      </a:accent2>
      <a:accent3>
        <a:srgbClr val="D53BA6"/>
      </a:accent3>
      <a:accent4>
        <a:srgbClr val="B229C3"/>
      </a:accent4>
      <a:accent5>
        <a:srgbClr val="843BD5"/>
      </a:accent5>
      <a:accent6>
        <a:srgbClr val="5049CC"/>
      </a:accent6>
      <a:hlink>
        <a:srgbClr val="A059C7"/>
      </a:hlink>
      <a:folHlink>
        <a:srgbClr val="7F7F7F"/>
      </a:folHlink>
    </a:clrScheme>
    <a:fontScheme name="Slate">
      <a:majorFont>
        <a:latin typeface="Bookman Old Style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VTI" id="{35C4A07C-0176-4A32-9BCB-B016516853F0}" vid="{9B70D35C-BCA8-4715-BB49-8BE54A7FC07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404</Words>
  <Application>Microsoft Macintosh PowerPoint</Application>
  <PresentationFormat>Widescreen</PresentationFormat>
  <Paragraphs>77</Paragraphs>
  <Slides>10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Bookman Old Style</vt:lpstr>
      <vt:lpstr>Franklin Gothic Book</vt:lpstr>
      <vt:lpstr>Times New Roman</vt:lpstr>
      <vt:lpstr>Wingdings 2</vt:lpstr>
      <vt:lpstr>SlateVTI</vt:lpstr>
      <vt:lpstr>Fundamentals: Harmony: Musical Depth</vt:lpstr>
      <vt:lpstr>Three Dimensions of Music Fundamentals</vt:lpstr>
      <vt:lpstr>Chords</vt:lpstr>
      <vt:lpstr>PowerPoint Presentation</vt:lpstr>
      <vt:lpstr>Tonality</vt:lpstr>
      <vt:lpstr>Music that illustrates triads</vt:lpstr>
      <vt:lpstr>Music that illustrates triads</vt:lpstr>
      <vt:lpstr>Dissonance / Consonance</vt:lpstr>
      <vt:lpstr>Dissonant to Consonant Progressions</vt:lpstr>
      <vt:lpstr>Final thoughts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Fundamentals: Harmony: Musical Depth</dc:title>
  <dc:creator>Seigel, Lester Charles</dc:creator>
  <cp:lastModifiedBy>Seigel, Lester Charles</cp:lastModifiedBy>
  <cp:revision>23</cp:revision>
  <dcterms:created xsi:type="dcterms:W3CDTF">2020-08-04T01:25:22Z</dcterms:created>
  <dcterms:modified xsi:type="dcterms:W3CDTF">2021-02-08T13:35:56Z</dcterms:modified>
</cp:coreProperties>
</file>