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sldIdLst>
    <p:sldId id="256" r:id="rId2"/>
    <p:sldId id="257" r:id="rId3"/>
    <p:sldId id="258" r:id="rId4"/>
    <p:sldId id="260" r:id="rId5"/>
    <p:sldId id="263" r:id="rId6"/>
    <p:sldId id="264" r:id="rId7"/>
    <p:sldId id="268" r:id="rId8"/>
    <p:sldId id="266" r:id="rId9"/>
    <p:sldId id="273" r:id="rId10"/>
    <p:sldId id="274" r:id="rId11"/>
    <p:sldId id="275" r:id="rId12"/>
    <p:sldId id="272" r:id="rId13"/>
    <p:sldId id="276" r:id="rId14"/>
    <p:sldId id="277" r:id="rId15"/>
    <p:sldId id="278" r:id="rId16"/>
    <p:sldId id="279" r:id="rId17"/>
    <p:sldId id="280" r:id="rId18"/>
    <p:sldId id="281" r:id="rId19"/>
    <p:sldId id="282" r:id="rId20"/>
    <p:sldId id="283" r:id="rId21"/>
    <p:sldId id="261" r:id="rId22"/>
    <p:sldId id="285" r:id="rId23"/>
    <p:sldId id="270" r:id="rId24"/>
    <p:sldId id="269" r:id="rId25"/>
    <p:sldId id="286" r:id="rId26"/>
    <p:sldId id="271" r:id="rId27"/>
    <p:sldId id="287" r:id="rId28"/>
    <p:sldId id="267"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0" d="100"/>
          <a:sy n="110" d="100"/>
        </p:scale>
        <p:origin x="63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Graphic 1" descr="Tag=AccentColor&#10;Flavor=Light&#10;Target=Fill">
            <a:extLst>
              <a:ext uri="{FF2B5EF4-FFF2-40B4-BE49-F238E27FC236}">
                <a16:creationId xmlns:a16="http://schemas.microsoft.com/office/drawing/2014/main" id="{0D57E7FA-E8FC-45AC-868F-CDC8144939D6}"/>
              </a:ext>
            </a:extLst>
          </p:cNvPr>
          <p:cNvSpPr/>
          <p:nvPr/>
        </p:nvSpPr>
        <p:spPr>
          <a:xfrm rot="10800000" flipV="1">
            <a:off x="2599854" y="527562"/>
            <a:ext cx="6992292" cy="5102484"/>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807094A5-EB6F-441D-88F8-CD7A30C84707}"/>
              </a:ext>
            </a:extLst>
          </p:cNvPr>
          <p:cNvSpPr>
            <a:spLocks noGrp="1"/>
          </p:cNvSpPr>
          <p:nvPr>
            <p:ph type="ctrTitle"/>
          </p:nvPr>
        </p:nvSpPr>
        <p:spPr>
          <a:xfrm>
            <a:off x="1508760" y="1591056"/>
            <a:ext cx="5705856" cy="3264408"/>
          </a:xfrm>
        </p:spPr>
        <p:txBody>
          <a:bodyPr anchor="b">
            <a:normAutofit/>
          </a:bodyPr>
          <a:lstStyle>
            <a:lvl1pPr algn="l">
              <a:defRPr sz="4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C7CE1E3-3929-42A6-81B7-056BD88EF353}"/>
              </a:ext>
            </a:extLst>
          </p:cNvPr>
          <p:cNvSpPr>
            <a:spLocks noGrp="1"/>
          </p:cNvSpPr>
          <p:nvPr>
            <p:ph type="subTitle" idx="1"/>
          </p:nvPr>
        </p:nvSpPr>
        <p:spPr>
          <a:xfrm>
            <a:off x="1524000" y="4928616"/>
            <a:ext cx="5705856" cy="996696"/>
          </a:xfrm>
        </p:spPr>
        <p:txBody>
          <a:bodyPr/>
          <a:lstStyle>
            <a:lvl1pPr marL="0" indent="0" algn="l">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5CE951E3-0794-422C-AF76-0AD4A7FB19EB}"/>
              </a:ext>
            </a:extLst>
          </p:cNvPr>
          <p:cNvSpPr>
            <a:spLocks noGrp="1"/>
          </p:cNvSpPr>
          <p:nvPr>
            <p:ph type="dt" sz="half" idx="10"/>
          </p:nvPr>
        </p:nvSpPr>
        <p:spPr/>
        <p:txBody>
          <a:bodyPr/>
          <a:lstStyle/>
          <a:p>
            <a:fld id="{3C04E684-10F4-4CC3-A0B9-F03AA7BE37CF}" type="datetimeFigureOut">
              <a:rPr lang="en-US" smtClean="0"/>
              <a:t>3/22/2021</a:t>
            </a:fld>
            <a:endParaRPr lang="en-US"/>
          </a:p>
        </p:txBody>
      </p:sp>
      <p:sp>
        <p:nvSpPr>
          <p:cNvPr id="5" name="Footer Placeholder 4">
            <a:extLst>
              <a:ext uri="{FF2B5EF4-FFF2-40B4-BE49-F238E27FC236}">
                <a16:creationId xmlns:a16="http://schemas.microsoft.com/office/drawing/2014/main" id="{114EBFA8-0291-4D77-A9D9-B17FC2382A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7AC4D4-C4EE-4624-A329-C608A1D5AFE1}"/>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3146313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Graphic 1" descr="Tag=AccentColor&#10;Flavor=Light&#10;Target=Fill">
            <a:extLst>
              <a:ext uri="{FF2B5EF4-FFF2-40B4-BE49-F238E27FC236}">
                <a16:creationId xmlns:a16="http://schemas.microsoft.com/office/drawing/2014/main"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48DB1DFE-8154-440D-93CF-FEF7860E897F}"/>
              </a:ext>
            </a:extLst>
          </p:cNvPr>
          <p:cNvSpPr>
            <a:spLocks noGrp="1"/>
          </p:cNvSpPr>
          <p:nvPr>
            <p:ph type="title"/>
          </p:nvPr>
        </p:nvSpPr>
        <p:spPr>
          <a:xfrm>
            <a:off x="1399032" y="2523744"/>
            <a:ext cx="3831336" cy="1453896"/>
          </a:xfrm>
        </p:spPr>
        <p:txBody>
          <a:bodyPr anchor="b"/>
          <a:lstStyle>
            <a:lvl1pPr algn="ctr">
              <a:defRPr sz="32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CD9D1F5-05CC-48F3-A314-315EF1703043}"/>
              </a:ext>
            </a:extLst>
          </p:cNvPr>
          <p:cNvSpPr>
            <a:spLocks noGrp="1"/>
          </p:cNvSpPr>
          <p:nvPr>
            <p:ph type="pic" idx="1"/>
          </p:nvPr>
        </p:nvSpPr>
        <p:spPr>
          <a:xfrm>
            <a:off x="6711696" y="640079"/>
            <a:ext cx="4837176" cy="55686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211807DE-1178-4BBB-89D8-9046239C2DE9}"/>
              </a:ext>
            </a:extLst>
          </p:cNvPr>
          <p:cNvSpPr>
            <a:spLocks noGrp="1"/>
          </p:cNvSpPr>
          <p:nvPr>
            <p:ph type="body" sz="half" idx="2"/>
          </p:nvPr>
        </p:nvSpPr>
        <p:spPr>
          <a:xfrm>
            <a:off x="1655064" y="4087368"/>
            <a:ext cx="3319272" cy="649224"/>
          </a:xfrm>
        </p:spPr>
        <p:txBody>
          <a:bodyPr>
            <a:noAutofit/>
          </a:bodyPr>
          <a:lstStyle>
            <a:lvl1pPr marL="0" indent="0" algn="ctr">
              <a:buNone/>
              <a:defRPr sz="2000" cap="all"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48EA59-A1BC-48B7-9495-6D5C6035B14B}"/>
              </a:ext>
            </a:extLst>
          </p:cNvPr>
          <p:cNvSpPr>
            <a:spLocks noGrp="1"/>
          </p:cNvSpPr>
          <p:nvPr>
            <p:ph type="dt" sz="half" idx="10"/>
          </p:nvPr>
        </p:nvSpPr>
        <p:spPr/>
        <p:txBody>
          <a:bodyPr/>
          <a:lstStyle/>
          <a:p>
            <a:fld id="{3C04E684-10F4-4CC3-A0B9-F03AA7BE37CF}" type="datetimeFigureOut">
              <a:rPr lang="en-US" smtClean="0"/>
              <a:t>3/22/2021</a:t>
            </a:fld>
            <a:endParaRPr lang="en-US"/>
          </a:p>
        </p:txBody>
      </p:sp>
      <p:sp>
        <p:nvSpPr>
          <p:cNvPr id="6" name="Footer Placeholder 5">
            <a:extLst>
              <a:ext uri="{FF2B5EF4-FFF2-40B4-BE49-F238E27FC236}">
                <a16:creationId xmlns:a16="http://schemas.microsoft.com/office/drawing/2014/main" id="{49F85A72-B50F-440E-AAD3-53C099F6D9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C2D00B-4207-4720-8C68-605CAFDD5CA2}"/>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1905025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C888B-58B8-4428-8B1D-4E26FC5DD5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314F67B-D516-42FA-A2CA-2DCD37CFE8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2BA5FF-4919-4FF8-9C04-06CE156B762F}"/>
              </a:ext>
            </a:extLst>
          </p:cNvPr>
          <p:cNvSpPr>
            <a:spLocks noGrp="1"/>
          </p:cNvSpPr>
          <p:nvPr>
            <p:ph type="dt" sz="half" idx="10"/>
          </p:nvPr>
        </p:nvSpPr>
        <p:spPr/>
        <p:txBody>
          <a:bodyPr/>
          <a:lstStyle/>
          <a:p>
            <a:fld id="{3C04E684-10F4-4CC3-A0B9-F03AA7BE37CF}" type="datetimeFigureOut">
              <a:rPr lang="en-US" smtClean="0"/>
              <a:t>3/22/2021</a:t>
            </a:fld>
            <a:endParaRPr lang="en-US"/>
          </a:p>
        </p:txBody>
      </p:sp>
      <p:sp>
        <p:nvSpPr>
          <p:cNvPr id="5" name="Footer Placeholder 4">
            <a:extLst>
              <a:ext uri="{FF2B5EF4-FFF2-40B4-BE49-F238E27FC236}">
                <a16:creationId xmlns:a16="http://schemas.microsoft.com/office/drawing/2014/main" id="{CBEDA970-128E-4150-8E5A-A1B056E835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EC6CD1-EE5E-42EF-B76D-BB803BA6AB5E}"/>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8254326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0C2A1B-34CA-4877-9435-D77DF325757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F255E5E-4A81-44CC-8D99-F56E625D463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9CEECF-A221-4ECC-AD9C-E197D516D24C}"/>
              </a:ext>
            </a:extLst>
          </p:cNvPr>
          <p:cNvSpPr>
            <a:spLocks noGrp="1"/>
          </p:cNvSpPr>
          <p:nvPr>
            <p:ph type="dt" sz="half" idx="10"/>
          </p:nvPr>
        </p:nvSpPr>
        <p:spPr/>
        <p:txBody>
          <a:bodyPr/>
          <a:lstStyle/>
          <a:p>
            <a:fld id="{3C04E684-10F4-4CC3-A0B9-F03AA7BE37CF}" type="datetimeFigureOut">
              <a:rPr lang="en-US" smtClean="0"/>
              <a:t>3/22/2021</a:t>
            </a:fld>
            <a:endParaRPr lang="en-US"/>
          </a:p>
        </p:txBody>
      </p:sp>
      <p:sp>
        <p:nvSpPr>
          <p:cNvPr id="5" name="Footer Placeholder 4">
            <a:extLst>
              <a:ext uri="{FF2B5EF4-FFF2-40B4-BE49-F238E27FC236}">
                <a16:creationId xmlns:a16="http://schemas.microsoft.com/office/drawing/2014/main" id="{018F41AE-0DDE-49ED-9F0C-E0E16F599A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B47FB7-77F0-4C43-B81E-D04B31C953DA}"/>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4185338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011680"/>
            <a:ext cx="1051560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0BAE770-8363-44CD-8A22-AB26C5C5361B}"/>
              </a:ext>
            </a:extLst>
          </p:cNvPr>
          <p:cNvSpPr>
            <a:spLocks noGrp="1"/>
          </p:cNvSpPr>
          <p:nvPr>
            <p:ph type="dt" sz="half" idx="10"/>
          </p:nvPr>
        </p:nvSpPr>
        <p:spPr/>
        <p:txBody>
          <a:bodyPr/>
          <a:lstStyle/>
          <a:p>
            <a:fld id="{3C04E684-10F4-4CC3-A0B9-F03AA7BE37CF}" type="datetimeFigureOut">
              <a:rPr lang="en-US" smtClean="0"/>
              <a:t>3/22/2021</a:t>
            </a:fld>
            <a:endParaRPr lang="en-US"/>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1464776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Graphic 9" descr="Tag=AccentColor&#10;Flavor=Light&#10;Target=Fill">
            <a:extLst>
              <a:ext uri="{FF2B5EF4-FFF2-40B4-BE49-F238E27FC236}">
                <a16:creationId xmlns:a16="http://schemas.microsoft.com/office/drawing/2014/main"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64AD5705-B027-4C44-B38A-60296E29EB12}"/>
              </a:ext>
            </a:extLst>
          </p:cNvPr>
          <p:cNvSpPr>
            <a:spLocks noGrp="1"/>
          </p:cNvSpPr>
          <p:nvPr>
            <p:ph type="title"/>
          </p:nvPr>
        </p:nvSpPr>
        <p:spPr>
          <a:xfrm>
            <a:off x="831850" y="1078991"/>
            <a:ext cx="5266944" cy="3136392"/>
          </a:xfrm>
        </p:spPr>
        <p:txBody>
          <a:bodyPr anchor="b">
            <a:normAutofit/>
          </a:bodyPr>
          <a:lstStyle>
            <a:lvl1pPr>
              <a:defRPr sz="4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8BBAC4-9088-44CF-BA2D-B8DD24FB5274}"/>
              </a:ext>
            </a:extLst>
          </p:cNvPr>
          <p:cNvSpPr>
            <a:spLocks noGrp="1"/>
          </p:cNvSpPr>
          <p:nvPr>
            <p:ph type="body" idx="1"/>
          </p:nvPr>
        </p:nvSpPr>
        <p:spPr>
          <a:xfrm>
            <a:off x="831850" y="4279392"/>
            <a:ext cx="5266944" cy="1500187"/>
          </a:xfrm>
        </p:spPr>
        <p:txBody>
          <a:bodyPr/>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fld id="{3C04E684-10F4-4CC3-A0B9-F03AA7BE37CF}" type="datetimeFigureOut">
              <a:rPr lang="en-US" smtClean="0"/>
              <a:t>3/22/2021</a:t>
            </a:fld>
            <a:endParaRPr lang="en-US"/>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12857103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D2A77EC9-372A-4ECA-9088-780532AF057F}"/>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C882CE-1B27-414A-9B06-AA5D2DB683BA}"/>
              </a:ext>
            </a:extLst>
          </p:cNvPr>
          <p:cNvSpPr>
            <a:spLocks noGrp="1"/>
          </p:cNvSpPr>
          <p:nvPr>
            <p:ph sz="half" idx="1"/>
          </p:nvPr>
        </p:nvSpPr>
        <p:spPr>
          <a:xfrm>
            <a:off x="838200"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0397E60-5D92-4530-96D1-FC09AF3C2742}"/>
              </a:ext>
            </a:extLst>
          </p:cNvPr>
          <p:cNvSpPr>
            <a:spLocks noGrp="1"/>
          </p:cNvSpPr>
          <p:nvPr>
            <p:ph sz="half" idx="2"/>
          </p:nvPr>
        </p:nvSpPr>
        <p:spPr>
          <a:xfrm>
            <a:off x="6419088"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034240FE-0C6A-47E9-9B0A-7B3C60877372}"/>
              </a:ext>
            </a:extLst>
          </p:cNvPr>
          <p:cNvSpPr>
            <a:spLocks noGrp="1"/>
          </p:cNvSpPr>
          <p:nvPr>
            <p:ph type="dt" sz="half" idx="10"/>
          </p:nvPr>
        </p:nvSpPr>
        <p:spPr/>
        <p:txBody>
          <a:bodyPr/>
          <a:lstStyle/>
          <a:p>
            <a:fld id="{3C04E684-10F4-4CC3-A0B9-F03AA7BE37CF}" type="datetimeFigureOut">
              <a:rPr lang="en-US" smtClean="0"/>
              <a:t>3/22/2021</a:t>
            </a:fld>
            <a:endParaRPr lang="en-US"/>
          </a:p>
        </p:txBody>
      </p:sp>
      <p:sp>
        <p:nvSpPr>
          <p:cNvPr id="6" name="Footer Placeholder 5">
            <a:extLst>
              <a:ext uri="{FF2B5EF4-FFF2-40B4-BE49-F238E27FC236}">
                <a16:creationId xmlns:a16="http://schemas.microsoft.com/office/drawing/2014/main" id="{8671AE1B-BB18-4C7E-AA77-3A4D401A5F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A7B1D-FEDD-4E29-A352-29E5F498B323}"/>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3974307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4937760" cy="30632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64190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6419088" y="3127248"/>
            <a:ext cx="4937760" cy="30632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fld id="{3C04E684-10F4-4CC3-A0B9-F03AA7BE37CF}" type="datetimeFigureOut">
              <a:rPr lang="en-US" smtClean="0"/>
              <a:t>3/22/2021</a:t>
            </a:fld>
            <a:endParaRPr lang="en-US"/>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1954549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Graphic 1" descr="Tag=AccentColor&#10;Flavor=Light&#10;Target=Fill">
            <a:extLst>
              <a:ext uri="{FF2B5EF4-FFF2-40B4-BE49-F238E27FC236}">
                <a16:creationId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192825A4-268B-4301-8432-F9E9B2661AEC}"/>
              </a:ext>
            </a:extLst>
          </p:cNvPr>
          <p:cNvSpPr>
            <a:spLocks noGrp="1"/>
          </p:cNvSpPr>
          <p:nvPr>
            <p:ph type="title"/>
          </p:nvPr>
        </p:nvSpPr>
        <p:spPr>
          <a:xfrm>
            <a:off x="2843784" y="1572768"/>
            <a:ext cx="6501384" cy="4096512"/>
          </a:xfrm>
        </p:spPr>
        <p:txBody>
          <a:bodyPr>
            <a:normAutofit/>
          </a:bodyPr>
          <a:lstStyle>
            <a:lvl1pPr algn="ctr">
              <a:defRPr sz="4000"/>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33410F-8A90-47F6-BD39-4AC0E4358351}"/>
              </a:ext>
            </a:extLst>
          </p:cNvPr>
          <p:cNvSpPr>
            <a:spLocks noGrp="1"/>
          </p:cNvSpPr>
          <p:nvPr>
            <p:ph type="dt" sz="half" idx="10"/>
          </p:nvPr>
        </p:nvSpPr>
        <p:spPr/>
        <p:txBody>
          <a:bodyPr/>
          <a:lstStyle/>
          <a:p>
            <a:fld id="{3C04E684-10F4-4CC3-A0B9-F03AA7BE37CF}" type="datetimeFigureOut">
              <a:rPr lang="en-US" smtClean="0"/>
              <a:t>3/22/2021</a:t>
            </a:fld>
            <a:endParaRPr lang="en-US"/>
          </a:p>
        </p:txBody>
      </p:sp>
      <p:sp>
        <p:nvSpPr>
          <p:cNvPr id="4" name="Footer Placeholder 3">
            <a:extLst>
              <a:ext uri="{FF2B5EF4-FFF2-40B4-BE49-F238E27FC236}">
                <a16:creationId xmlns:a16="http://schemas.microsoft.com/office/drawing/2014/main" id="{D1D819A9-F8DE-4E5C-AFC3-E0105ACD82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4E25320-A12F-4F3E-8EC9-11292FF36BEA}"/>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1714582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fld id="{3C04E684-10F4-4CC3-A0B9-F03AA7BE37CF}" type="datetimeFigureOut">
              <a:rPr lang="en-US" smtClean="0"/>
              <a:t>3/22/2021</a:t>
            </a:fld>
            <a:endParaRPr lang="en-US"/>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219261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spTree>
      <p:nvGrpSpPr>
        <p:cNvPr id="1" name=""/>
        <p:cNvGrpSpPr/>
        <p:nvPr/>
      </p:nvGrpSpPr>
      <p:grpSpPr>
        <a:xfrm>
          <a:off x="0" y="0"/>
          <a:ext cx="0" cy="0"/>
          <a:chOff x="0" y="0"/>
          <a:chExt cx="0" cy="0"/>
        </a:xfrm>
      </p:grpSpPr>
      <p:sp>
        <p:nvSpPr>
          <p:cNvPr id="6" name="Freeform: Shape 5" descr="Mask ID=&#10;Mask position=bottom, center&#10;Mask family= brushstroke, landscape, wide">
            <a:extLst>
              <a:ext uri="{FF2B5EF4-FFF2-40B4-BE49-F238E27FC236}">
                <a16:creationId xmlns:a16="http://schemas.microsoft.com/office/drawing/2014/main" id="{736BF44D-E8DD-45FA-931D-CBCC67D57944}"/>
              </a:ext>
            </a:extLst>
          </p:cNvPr>
          <p:cNvSpPr/>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fld id="{3C04E684-10F4-4CC3-A0B9-F03AA7BE37CF}" type="datetimeFigureOut">
              <a:rPr lang="en-US" smtClean="0"/>
              <a:t>3/22/2021</a:t>
            </a:fld>
            <a:endParaRPr lang="en-US"/>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2085022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endParaRPr lang="en-US">
              <a:solidFill>
                <a:schemeClr val="tx1"/>
              </a:solidFill>
            </a:endParaRPr>
          </a:p>
        </p:txBody>
      </p:sp>
      <p:sp>
        <p:nvSpPr>
          <p:cNvPr id="2" name="Title 1">
            <a:extLst>
              <a:ext uri="{FF2B5EF4-FFF2-40B4-BE49-F238E27FC236}">
                <a16:creationId xmlns:a16="http://schemas.microsoft.com/office/drawing/2014/main" id="{146AD042-DE90-4088-8A07-B9A64C2CE03E}"/>
              </a:ext>
            </a:extLst>
          </p:cNvPr>
          <p:cNvSpPr>
            <a:spLocks noGrp="1"/>
          </p:cNvSpPr>
          <p:nvPr>
            <p:ph type="title"/>
          </p:nvPr>
        </p:nvSpPr>
        <p:spPr>
          <a:xfrm>
            <a:off x="839788" y="640080"/>
            <a:ext cx="3886200" cy="2953512"/>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2FFC98-62A0-445A-BEDA-785BE925A1D8}"/>
              </a:ext>
            </a:extLst>
          </p:cNvPr>
          <p:cNvSpPr>
            <a:spLocks noGrp="1"/>
          </p:cNvSpPr>
          <p:nvPr>
            <p:ph idx="1"/>
          </p:nvPr>
        </p:nvSpPr>
        <p:spPr>
          <a:xfrm>
            <a:off x="7059168" y="640080"/>
            <a:ext cx="4489704" cy="5596128"/>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DB4D7827-8489-4EE4-88EE-16685FE6DE8A}"/>
              </a:ext>
            </a:extLst>
          </p:cNvPr>
          <p:cNvSpPr>
            <a:spLocks noGrp="1"/>
          </p:cNvSpPr>
          <p:nvPr>
            <p:ph type="body" sz="half" idx="2"/>
          </p:nvPr>
        </p:nvSpPr>
        <p:spPr>
          <a:xfrm>
            <a:off x="839788" y="3776472"/>
            <a:ext cx="3886200" cy="246888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33534F-EA91-4A50-B0F6-10D689E458EF}"/>
              </a:ext>
            </a:extLst>
          </p:cNvPr>
          <p:cNvSpPr>
            <a:spLocks noGrp="1"/>
          </p:cNvSpPr>
          <p:nvPr>
            <p:ph type="dt" sz="half" idx="10"/>
          </p:nvPr>
        </p:nvSpPr>
        <p:spPr/>
        <p:txBody>
          <a:bodyPr/>
          <a:lstStyle/>
          <a:p>
            <a:fld id="{3C04E684-10F4-4CC3-A0B9-F03AA7BE37CF}" type="datetimeFigureOut">
              <a:rPr lang="en-US" smtClean="0"/>
              <a:t>3/22/2021</a:t>
            </a:fld>
            <a:endParaRPr lang="en-US"/>
          </a:p>
        </p:txBody>
      </p:sp>
      <p:sp>
        <p:nvSpPr>
          <p:cNvPr id="6" name="Footer Placeholder 5">
            <a:extLst>
              <a:ext uri="{FF2B5EF4-FFF2-40B4-BE49-F238E27FC236}">
                <a16:creationId xmlns:a16="http://schemas.microsoft.com/office/drawing/2014/main" id="{6C20F3F7-8B4B-4015-AA9C-109D05B2F146}"/>
              </a:ext>
            </a:extLst>
          </p:cNvPr>
          <p:cNvSpPr>
            <a:spLocks noGrp="1"/>
          </p:cNvSpPr>
          <p:nvPr>
            <p:ph type="ftr" sz="quarter" idx="11"/>
          </p:nvPr>
        </p:nvSpPr>
        <p:spPr/>
        <p:txBody>
          <a:bodyPr/>
          <a:lstStyle>
            <a:lvl1pPr algn="l">
              <a:defRPr/>
            </a:lvl1pPr>
          </a:lstStyle>
          <a:p>
            <a:endParaRPr lang="en-US"/>
          </a:p>
        </p:txBody>
      </p:sp>
      <p:sp>
        <p:nvSpPr>
          <p:cNvPr id="7" name="Slide Number Placeholder 6">
            <a:extLst>
              <a:ext uri="{FF2B5EF4-FFF2-40B4-BE49-F238E27FC236}">
                <a16:creationId xmlns:a16="http://schemas.microsoft.com/office/drawing/2014/main" id="{910B6EE2-78A1-4D01-87BE-A1487FBD271F}"/>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603013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04E684-10F4-4CC3-A0B9-F03AA7BE37CF}" type="datetimeFigureOut">
              <a:rPr lang="en-US" smtClean="0"/>
              <a:t>3/22/2021</a:t>
            </a:fld>
            <a:endParaRPr lang="en-US"/>
          </a:p>
        </p:txBody>
      </p:sp>
      <p:sp>
        <p:nvSpPr>
          <p:cNvPr id="5" name="Footer Placeholder 4">
            <a:extLst>
              <a:ext uri="{FF2B5EF4-FFF2-40B4-BE49-F238E27FC236}">
                <a16:creationId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845F5A-061D-4825-9AE9-D7794091C6CF}" type="slidenum">
              <a:rPr lang="en-US" smtClean="0"/>
              <a:t>‹#›</a:t>
            </a:fld>
            <a:endParaRPr lang="en-US"/>
          </a:p>
        </p:txBody>
      </p:sp>
    </p:spTree>
    <p:extLst>
      <p:ext uri="{BB962C8B-B14F-4D97-AF65-F5344CB8AC3E}">
        <p14:creationId xmlns:p14="http://schemas.microsoft.com/office/powerpoint/2010/main" val="2081226509"/>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0" r:id="rId6"/>
    <p:sldLayoutId id="2147483675" r:id="rId7"/>
    <p:sldLayoutId id="2147483676" r:id="rId8"/>
    <p:sldLayoutId id="2147483677" r:id="rId9"/>
    <p:sldLayoutId id="2147483678" r:id="rId10"/>
    <p:sldLayoutId id="2147483679" r:id="rId11"/>
    <p:sldLayoutId id="2147483681" r:id="rId12"/>
  </p:sldLayoutIdLst>
  <p:txStyles>
    <p:title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youtube.com/watch?v=bGYs4KS_dj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95DA1D8-E874-4205-B6D5-557E0C0722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Toy plastic numbers">
            <a:extLst>
              <a:ext uri="{FF2B5EF4-FFF2-40B4-BE49-F238E27FC236}">
                <a16:creationId xmlns:a16="http://schemas.microsoft.com/office/drawing/2014/main" id="{A3479824-5F51-4617-B918-64379A31A921}"/>
              </a:ext>
            </a:extLst>
          </p:cNvPr>
          <p:cNvPicPr>
            <a:picLocks noChangeAspect="1"/>
          </p:cNvPicPr>
          <p:nvPr/>
        </p:nvPicPr>
        <p:blipFill rotWithShape="1">
          <a:blip r:embed="rId2"/>
          <a:srcRect t="10116" b="5614"/>
          <a:stretch/>
        </p:blipFill>
        <p:spPr>
          <a:xfrm>
            <a:off x="20" y="10"/>
            <a:ext cx="12191980" cy="6857990"/>
          </a:xfrm>
          <a:custGeom>
            <a:avLst/>
            <a:gdLst/>
            <a:ahLst/>
            <a:cxnLst/>
            <a:rect l="l" t="t" r="r" b="b"/>
            <a:pathLst>
              <a:path w="12192000" h="6858000">
                <a:moveTo>
                  <a:pt x="5712609" y="3740816"/>
                </a:moveTo>
                <a:cubicBezTo>
                  <a:pt x="5738974" y="3758821"/>
                  <a:pt x="5765337" y="3776826"/>
                  <a:pt x="5791702" y="3794831"/>
                </a:cubicBezTo>
                <a:cubicBezTo>
                  <a:pt x="5776911" y="3790330"/>
                  <a:pt x="5760836" y="3785829"/>
                  <a:pt x="5745403" y="3781327"/>
                </a:cubicBezTo>
                <a:cubicBezTo>
                  <a:pt x="5732542" y="3770394"/>
                  <a:pt x="5719038" y="3760108"/>
                  <a:pt x="5706178" y="3748531"/>
                </a:cubicBezTo>
                <a:cubicBezTo>
                  <a:pt x="5708106" y="3745959"/>
                  <a:pt x="5710678" y="3743389"/>
                  <a:pt x="5712609" y="3740816"/>
                </a:cubicBezTo>
                <a:close/>
                <a:moveTo>
                  <a:pt x="6185882" y="2838635"/>
                </a:moveTo>
                <a:cubicBezTo>
                  <a:pt x="6344070" y="2946665"/>
                  <a:pt x="6502257" y="3055338"/>
                  <a:pt x="6660444" y="3163369"/>
                </a:cubicBezTo>
                <a:cubicBezTo>
                  <a:pt x="6657871" y="3165941"/>
                  <a:pt x="6655942" y="3168513"/>
                  <a:pt x="6653370" y="3171086"/>
                </a:cubicBezTo>
                <a:cubicBezTo>
                  <a:pt x="6479751" y="3079774"/>
                  <a:pt x="6315776" y="2978175"/>
                  <a:pt x="6185882" y="2838635"/>
                </a:cubicBezTo>
                <a:close/>
                <a:moveTo>
                  <a:pt x="0" y="0"/>
                </a:moveTo>
                <a:lnTo>
                  <a:pt x="12192000" y="0"/>
                </a:lnTo>
                <a:lnTo>
                  <a:pt x="12192000" y="3164490"/>
                </a:lnTo>
                <a:lnTo>
                  <a:pt x="11988395" y="3196744"/>
                </a:lnTo>
                <a:cubicBezTo>
                  <a:pt x="11473771" y="3266864"/>
                  <a:pt x="10861963" y="3302908"/>
                  <a:pt x="10185568" y="3253395"/>
                </a:cubicBezTo>
                <a:cubicBezTo>
                  <a:pt x="10116120" y="3248250"/>
                  <a:pt x="10050531" y="3245034"/>
                  <a:pt x="9983655" y="3242463"/>
                </a:cubicBezTo>
                <a:cubicBezTo>
                  <a:pt x="9392061" y="3216097"/>
                  <a:pt x="8811401" y="3203236"/>
                  <a:pt x="8566404" y="3171728"/>
                </a:cubicBezTo>
                <a:cubicBezTo>
                  <a:pt x="8374779" y="3146650"/>
                  <a:pt x="7394792" y="2934448"/>
                  <a:pt x="7107354" y="2755040"/>
                </a:cubicBezTo>
                <a:cubicBezTo>
                  <a:pt x="6813486" y="2571132"/>
                  <a:pt x="6536339" y="2367932"/>
                  <a:pt x="6260475" y="2164090"/>
                </a:cubicBezTo>
                <a:cubicBezTo>
                  <a:pt x="6140870" y="2075993"/>
                  <a:pt x="6013549" y="1995614"/>
                  <a:pt x="5905518" y="1894658"/>
                </a:cubicBezTo>
                <a:cubicBezTo>
                  <a:pt x="5797490" y="1793059"/>
                  <a:pt x="5694605" y="1687600"/>
                  <a:pt x="5577572" y="1593717"/>
                </a:cubicBezTo>
                <a:cubicBezTo>
                  <a:pt x="5544133" y="1566709"/>
                  <a:pt x="5510696" y="1537773"/>
                  <a:pt x="5461824" y="1533271"/>
                </a:cubicBezTo>
                <a:cubicBezTo>
                  <a:pt x="5450893" y="1531985"/>
                  <a:pt x="5439318" y="1532628"/>
                  <a:pt x="5428386" y="1533913"/>
                </a:cubicBezTo>
                <a:cubicBezTo>
                  <a:pt x="5416169" y="1535200"/>
                  <a:pt x="5406523" y="1541630"/>
                  <a:pt x="5402021" y="1552562"/>
                </a:cubicBezTo>
                <a:cubicBezTo>
                  <a:pt x="5397521" y="1564781"/>
                  <a:pt x="5405238" y="1571853"/>
                  <a:pt x="5414239" y="1578283"/>
                </a:cubicBezTo>
                <a:cubicBezTo>
                  <a:pt x="5420670" y="1582785"/>
                  <a:pt x="5427099" y="1589859"/>
                  <a:pt x="5435459" y="1591144"/>
                </a:cubicBezTo>
                <a:cubicBezTo>
                  <a:pt x="5488833" y="1598861"/>
                  <a:pt x="5508766" y="1638086"/>
                  <a:pt x="5533844" y="1672809"/>
                </a:cubicBezTo>
                <a:cubicBezTo>
                  <a:pt x="5544776" y="1687600"/>
                  <a:pt x="5556350" y="1699175"/>
                  <a:pt x="5536417" y="1720394"/>
                </a:cubicBezTo>
                <a:cubicBezTo>
                  <a:pt x="5519055" y="1739042"/>
                  <a:pt x="5537059" y="1748689"/>
                  <a:pt x="5555063" y="1753834"/>
                </a:cubicBezTo>
                <a:cubicBezTo>
                  <a:pt x="5580142" y="1760906"/>
                  <a:pt x="5609722" y="1759621"/>
                  <a:pt x="5638015" y="1782770"/>
                </a:cubicBezTo>
                <a:cubicBezTo>
                  <a:pt x="5531915" y="1784699"/>
                  <a:pt x="5486902" y="1723611"/>
                  <a:pt x="5438676" y="1667022"/>
                </a:cubicBezTo>
                <a:cubicBezTo>
                  <a:pt x="5420670" y="1646446"/>
                  <a:pt x="5408453" y="1622010"/>
                  <a:pt x="5393019" y="1598861"/>
                </a:cubicBezTo>
                <a:cubicBezTo>
                  <a:pt x="5373728" y="1570568"/>
                  <a:pt x="5351221" y="1569281"/>
                  <a:pt x="5322928" y="1594359"/>
                </a:cubicBezTo>
                <a:cubicBezTo>
                  <a:pt x="5297850" y="1616865"/>
                  <a:pt x="5285633" y="1614937"/>
                  <a:pt x="5277274" y="1584070"/>
                </a:cubicBezTo>
                <a:cubicBezTo>
                  <a:pt x="5264412" y="1535843"/>
                  <a:pt x="5234831" y="1501763"/>
                  <a:pt x="5184674" y="1484401"/>
                </a:cubicBezTo>
                <a:cubicBezTo>
                  <a:pt x="5179209" y="1482471"/>
                  <a:pt x="5173101" y="1479417"/>
                  <a:pt x="5167072" y="1478372"/>
                </a:cubicBezTo>
                <a:cubicBezTo>
                  <a:pt x="5161044" y="1477327"/>
                  <a:pt x="5155097" y="1478292"/>
                  <a:pt x="5149951" y="1484401"/>
                </a:cubicBezTo>
                <a:cubicBezTo>
                  <a:pt x="5140950" y="1494688"/>
                  <a:pt x="5148664" y="1506907"/>
                  <a:pt x="5155097" y="1515909"/>
                </a:cubicBezTo>
                <a:cubicBezTo>
                  <a:pt x="5166670" y="1531985"/>
                  <a:pt x="5176959" y="1547417"/>
                  <a:pt x="5181461" y="1566709"/>
                </a:cubicBezTo>
                <a:cubicBezTo>
                  <a:pt x="5184674" y="1579570"/>
                  <a:pt x="5187891" y="1593717"/>
                  <a:pt x="5178887" y="1603361"/>
                </a:cubicBezTo>
                <a:cubicBezTo>
                  <a:pt x="5141592" y="1644516"/>
                  <a:pt x="5168600" y="1663807"/>
                  <a:pt x="5200752" y="1685671"/>
                </a:cubicBezTo>
                <a:cubicBezTo>
                  <a:pt x="5245120" y="1715251"/>
                  <a:pt x="5262482" y="1758976"/>
                  <a:pt x="5252195" y="1811063"/>
                </a:cubicBezTo>
                <a:cubicBezTo>
                  <a:pt x="5248335" y="1832284"/>
                  <a:pt x="5250909" y="1845143"/>
                  <a:pt x="5277274" y="1844501"/>
                </a:cubicBezTo>
                <a:cubicBezTo>
                  <a:pt x="5287560" y="1844501"/>
                  <a:pt x="5290133" y="1851575"/>
                  <a:pt x="5293993" y="1859290"/>
                </a:cubicBezTo>
                <a:cubicBezTo>
                  <a:pt x="5376299" y="2041270"/>
                  <a:pt x="5495262" y="2200743"/>
                  <a:pt x="5634802" y="2347356"/>
                </a:cubicBezTo>
                <a:cubicBezTo>
                  <a:pt x="5747976" y="2466318"/>
                  <a:pt x="5872725" y="2573704"/>
                  <a:pt x="6001975" y="2677877"/>
                </a:cubicBezTo>
                <a:cubicBezTo>
                  <a:pt x="6005832" y="2681092"/>
                  <a:pt x="6009691" y="2684949"/>
                  <a:pt x="6011621" y="2691379"/>
                </a:cubicBezTo>
                <a:cubicBezTo>
                  <a:pt x="5950533" y="2678520"/>
                  <a:pt x="5897804" y="2652154"/>
                  <a:pt x="5847002" y="2622575"/>
                </a:cubicBezTo>
                <a:cubicBezTo>
                  <a:pt x="5711965" y="2544125"/>
                  <a:pt x="5598147" y="2442525"/>
                  <a:pt x="5483045" y="2342854"/>
                </a:cubicBezTo>
                <a:cubicBezTo>
                  <a:pt x="5412953" y="2281765"/>
                  <a:pt x="5340933" y="2222606"/>
                  <a:pt x="5263769" y="2168592"/>
                </a:cubicBezTo>
                <a:cubicBezTo>
                  <a:pt x="5250909" y="2159588"/>
                  <a:pt x="5241905" y="2148014"/>
                  <a:pt x="5232904" y="2136439"/>
                </a:cubicBezTo>
                <a:cubicBezTo>
                  <a:pt x="5227759" y="2130010"/>
                  <a:pt x="5221329" y="2124222"/>
                  <a:pt x="5211040" y="2126795"/>
                </a:cubicBezTo>
                <a:cubicBezTo>
                  <a:pt x="5198180" y="2130010"/>
                  <a:pt x="5196893" y="2139654"/>
                  <a:pt x="5195606" y="2149301"/>
                </a:cubicBezTo>
                <a:cubicBezTo>
                  <a:pt x="5191749" y="2180166"/>
                  <a:pt x="5200108" y="2207817"/>
                  <a:pt x="5216185" y="2234181"/>
                </a:cubicBezTo>
                <a:cubicBezTo>
                  <a:pt x="5257983" y="2301699"/>
                  <a:pt x="5319713" y="2353786"/>
                  <a:pt x="5383373" y="2403300"/>
                </a:cubicBezTo>
                <a:cubicBezTo>
                  <a:pt x="5465682" y="2466961"/>
                  <a:pt x="5545418" y="2533193"/>
                  <a:pt x="5618083" y="2605857"/>
                </a:cubicBezTo>
                <a:cubicBezTo>
                  <a:pt x="5623226" y="2611001"/>
                  <a:pt x="5632871" y="2614216"/>
                  <a:pt x="5629656" y="2629005"/>
                </a:cubicBezTo>
                <a:cubicBezTo>
                  <a:pt x="5584001" y="2594925"/>
                  <a:pt x="5540917" y="2561487"/>
                  <a:pt x="5497192" y="2529334"/>
                </a:cubicBezTo>
                <a:cubicBezTo>
                  <a:pt x="5454108" y="2497183"/>
                  <a:pt x="5410380" y="2465031"/>
                  <a:pt x="5367298" y="2433523"/>
                </a:cubicBezTo>
                <a:cubicBezTo>
                  <a:pt x="5357008" y="2425806"/>
                  <a:pt x="5346076" y="2414874"/>
                  <a:pt x="5331288" y="2424520"/>
                </a:cubicBezTo>
                <a:cubicBezTo>
                  <a:pt x="5315856" y="2434165"/>
                  <a:pt x="5317785" y="2450242"/>
                  <a:pt x="5321643" y="2463101"/>
                </a:cubicBezTo>
                <a:cubicBezTo>
                  <a:pt x="5333859" y="2501041"/>
                  <a:pt x="5355081" y="2534479"/>
                  <a:pt x="5383373" y="2564059"/>
                </a:cubicBezTo>
                <a:cubicBezTo>
                  <a:pt x="5479829" y="2661801"/>
                  <a:pt x="5591073" y="2746038"/>
                  <a:pt x="5694605" y="2837349"/>
                </a:cubicBezTo>
                <a:cubicBezTo>
                  <a:pt x="5750548" y="2886864"/>
                  <a:pt x="5801990" y="2939593"/>
                  <a:pt x="5850861" y="2994249"/>
                </a:cubicBezTo>
                <a:cubicBezTo>
                  <a:pt x="5861793" y="3006469"/>
                  <a:pt x="5861149" y="3018043"/>
                  <a:pt x="5857934" y="3032189"/>
                </a:cubicBezTo>
                <a:cubicBezTo>
                  <a:pt x="5845076" y="3089421"/>
                  <a:pt x="5865008" y="3108711"/>
                  <a:pt x="5929311" y="3097780"/>
                </a:cubicBezTo>
                <a:cubicBezTo>
                  <a:pt x="5949246" y="3094563"/>
                  <a:pt x="5962750" y="3097780"/>
                  <a:pt x="5974966" y="3111282"/>
                </a:cubicBezTo>
                <a:cubicBezTo>
                  <a:pt x="6122866" y="3278472"/>
                  <a:pt x="6297771" y="3419297"/>
                  <a:pt x="6488753" y="3544689"/>
                </a:cubicBezTo>
                <a:cubicBezTo>
                  <a:pt x="6566560" y="3595488"/>
                  <a:pt x="6646940" y="3643718"/>
                  <a:pt x="6728605" y="3688730"/>
                </a:cubicBezTo>
                <a:cubicBezTo>
                  <a:pt x="6728605" y="3691945"/>
                  <a:pt x="6728605" y="3695804"/>
                  <a:pt x="6728605" y="3699019"/>
                </a:cubicBezTo>
                <a:cubicBezTo>
                  <a:pt x="6727962" y="3703519"/>
                  <a:pt x="6727320" y="3706091"/>
                  <a:pt x="6726677" y="3709950"/>
                </a:cubicBezTo>
                <a:cubicBezTo>
                  <a:pt x="6611573" y="3640502"/>
                  <a:pt x="6497754" y="3569125"/>
                  <a:pt x="6386510" y="3493890"/>
                </a:cubicBezTo>
                <a:cubicBezTo>
                  <a:pt x="6084927" y="3290048"/>
                  <a:pt x="5796845" y="3071415"/>
                  <a:pt x="5504264" y="2857926"/>
                </a:cubicBezTo>
                <a:cubicBezTo>
                  <a:pt x="5405879" y="2785906"/>
                  <a:pt x="5328073" y="2693952"/>
                  <a:pt x="5239333" y="2612929"/>
                </a:cubicBezTo>
                <a:cubicBezTo>
                  <a:pt x="5180174" y="2558915"/>
                  <a:pt x="5123586" y="2502328"/>
                  <a:pt x="5054783" y="2457958"/>
                </a:cubicBezTo>
                <a:cubicBezTo>
                  <a:pt x="5026489" y="2439952"/>
                  <a:pt x="4996909" y="2423876"/>
                  <a:pt x="4958969" y="2428378"/>
                </a:cubicBezTo>
                <a:cubicBezTo>
                  <a:pt x="4944180" y="2430308"/>
                  <a:pt x="4927460" y="2434165"/>
                  <a:pt x="4922316" y="2450884"/>
                </a:cubicBezTo>
                <a:cubicBezTo>
                  <a:pt x="4917814" y="2467603"/>
                  <a:pt x="4931318" y="2475320"/>
                  <a:pt x="4943538" y="2482393"/>
                </a:cubicBezTo>
                <a:cubicBezTo>
                  <a:pt x="4946752" y="2484322"/>
                  <a:pt x="4949967" y="2486895"/>
                  <a:pt x="4953183" y="2486895"/>
                </a:cubicBezTo>
                <a:cubicBezTo>
                  <a:pt x="5014271" y="2490752"/>
                  <a:pt x="5028418" y="2539623"/>
                  <a:pt x="5057355" y="2574991"/>
                </a:cubicBezTo>
                <a:cubicBezTo>
                  <a:pt x="5066357" y="2585923"/>
                  <a:pt x="5066999" y="2596854"/>
                  <a:pt x="5057355" y="2609714"/>
                </a:cubicBezTo>
                <a:cubicBezTo>
                  <a:pt x="5039991" y="2632863"/>
                  <a:pt x="5052210" y="2643152"/>
                  <a:pt x="5075359" y="2649582"/>
                </a:cubicBezTo>
                <a:cubicBezTo>
                  <a:pt x="5098507" y="2656013"/>
                  <a:pt x="5123586" y="2657941"/>
                  <a:pt x="5148664" y="2672732"/>
                </a:cubicBezTo>
                <a:cubicBezTo>
                  <a:pt x="5108797" y="2684949"/>
                  <a:pt x="5081147" y="2672090"/>
                  <a:pt x="5055425" y="2656013"/>
                </a:cubicBezTo>
                <a:cubicBezTo>
                  <a:pt x="4997552" y="2620646"/>
                  <a:pt x="4960257" y="2568559"/>
                  <a:pt x="4924888" y="2515188"/>
                </a:cubicBezTo>
                <a:cubicBezTo>
                  <a:pt x="4917814" y="2504899"/>
                  <a:pt x="4912027" y="2493324"/>
                  <a:pt x="4902382" y="2484965"/>
                </a:cubicBezTo>
                <a:cubicBezTo>
                  <a:pt x="4884376" y="2468246"/>
                  <a:pt x="4865085" y="2466318"/>
                  <a:pt x="4843224" y="2486895"/>
                </a:cubicBezTo>
                <a:cubicBezTo>
                  <a:pt x="4814285" y="2513902"/>
                  <a:pt x="4803998" y="2511973"/>
                  <a:pt x="4794352" y="2477250"/>
                </a:cubicBezTo>
                <a:cubicBezTo>
                  <a:pt x="4781490" y="2430308"/>
                  <a:pt x="4752554" y="2397512"/>
                  <a:pt x="4703040" y="2380151"/>
                </a:cubicBezTo>
                <a:cubicBezTo>
                  <a:pt x="4692753" y="2376292"/>
                  <a:pt x="4681821" y="2371147"/>
                  <a:pt x="4670890" y="2379507"/>
                </a:cubicBezTo>
                <a:cubicBezTo>
                  <a:pt x="4659315" y="2389153"/>
                  <a:pt x="4667030" y="2398798"/>
                  <a:pt x="4671532" y="2407802"/>
                </a:cubicBezTo>
                <a:cubicBezTo>
                  <a:pt x="4677962" y="2421948"/>
                  <a:pt x="4685679" y="2436095"/>
                  <a:pt x="4691466" y="2450884"/>
                </a:cubicBezTo>
                <a:cubicBezTo>
                  <a:pt x="4701755" y="2474677"/>
                  <a:pt x="4703685" y="2499756"/>
                  <a:pt x="4684393" y="2522904"/>
                </a:cubicBezTo>
                <a:cubicBezTo>
                  <a:pt x="4670245" y="2539623"/>
                  <a:pt x="4671532" y="2550555"/>
                  <a:pt x="4690181" y="2562130"/>
                </a:cubicBezTo>
                <a:cubicBezTo>
                  <a:pt x="4749983" y="2598140"/>
                  <a:pt x="4787922" y="2645081"/>
                  <a:pt x="4767344" y="2718387"/>
                </a:cubicBezTo>
                <a:cubicBezTo>
                  <a:pt x="4764130" y="2728676"/>
                  <a:pt x="4767988" y="2738965"/>
                  <a:pt x="4780205" y="2738321"/>
                </a:cubicBezTo>
                <a:cubicBezTo>
                  <a:pt x="4807214" y="2736393"/>
                  <a:pt x="4811713" y="2753112"/>
                  <a:pt x="4819430" y="2770474"/>
                </a:cubicBezTo>
                <a:cubicBezTo>
                  <a:pt x="4894666" y="2937020"/>
                  <a:pt x="5003339" y="3082346"/>
                  <a:pt x="5128730" y="3218670"/>
                </a:cubicBezTo>
                <a:cubicBezTo>
                  <a:pt x="5252837" y="3353709"/>
                  <a:pt x="5392376" y="3474599"/>
                  <a:pt x="5540917" y="3590345"/>
                </a:cubicBezTo>
                <a:cubicBezTo>
                  <a:pt x="5499119" y="3586487"/>
                  <a:pt x="5445104" y="3562695"/>
                  <a:pt x="5393019" y="3535044"/>
                </a:cubicBezTo>
                <a:cubicBezTo>
                  <a:pt x="5255410" y="3461095"/>
                  <a:pt x="5142235" y="3360781"/>
                  <a:pt x="5027131" y="3262397"/>
                </a:cubicBezTo>
                <a:cubicBezTo>
                  <a:pt x="4946752" y="3193592"/>
                  <a:pt x="4868302" y="3122858"/>
                  <a:pt x="4778275" y="3063697"/>
                </a:cubicBezTo>
                <a:cubicBezTo>
                  <a:pt x="4767988" y="3057268"/>
                  <a:pt x="4760914" y="3048908"/>
                  <a:pt x="4755127" y="3038619"/>
                </a:cubicBezTo>
                <a:cubicBezTo>
                  <a:pt x="4749983" y="3029617"/>
                  <a:pt x="4742265" y="3021258"/>
                  <a:pt x="4728763" y="3025115"/>
                </a:cubicBezTo>
                <a:cubicBezTo>
                  <a:pt x="4715259" y="3029617"/>
                  <a:pt x="4713973" y="3041192"/>
                  <a:pt x="4713973" y="3051481"/>
                </a:cubicBezTo>
                <a:cubicBezTo>
                  <a:pt x="4715902" y="3090063"/>
                  <a:pt x="4726833" y="3124786"/>
                  <a:pt x="4750625" y="3155652"/>
                </a:cubicBezTo>
                <a:cubicBezTo>
                  <a:pt x="4796924" y="3217385"/>
                  <a:pt x="4858656" y="3265612"/>
                  <a:pt x="4920386" y="3313839"/>
                </a:cubicBezTo>
                <a:cubicBezTo>
                  <a:pt x="5005911" y="3380072"/>
                  <a:pt x="5085005" y="3452092"/>
                  <a:pt x="5156382" y="3532472"/>
                </a:cubicBezTo>
                <a:cubicBezTo>
                  <a:pt x="5104940" y="3493247"/>
                  <a:pt x="5053495" y="3453378"/>
                  <a:pt x="5001409" y="3414153"/>
                </a:cubicBezTo>
                <a:cubicBezTo>
                  <a:pt x="4962184" y="3384574"/>
                  <a:pt x="4921673" y="3356279"/>
                  <a:pt x="4881806" y="3327343"/>
                </a:cubicBezTo>
                <a:cubicBezTo>
                  <a:pt x="4872159" y="3320270"/>
                  <a:pt x="4861870" y="3312554"/>
                  <a:pt x="4848368" y="3322198"/>
                </a:cubicBezTo>
                <a:cubicBezTo>
                  <a:pt x="4836149" y="3330558"/>
                  <a:pt x="4838079" y="3342777"/>
                  <a:pt x="4840652" y="3354351"/>
                </a:cubicBezTo>
                <a:cubicBezTo>
                  <a:pt x="4850297" y="3400006"/>
                  <a:pt x="4877304" y="3436659"/>
                  <a:pt x="4910742" y="3469454"/>
                </a:cubicBezTo>
                <a:cubicBezTo>
                  <a:pt x="4951252" y="3508679"/>
                  <a:pt x="4993695" y="3545976"/>
                  <a:pt x="5037419" y="3583272"/>
                </a:cubicBezTo>
                <a:cubicBezTo>
                  <a:pt x="4990479" y="3572983"/>
                  <a:pt x="4943538" y="3562695"/>
                  <a:pt x="4896595" y="3554336"/>
                </a:cubicBezTo>
                <a:cubicBezTo>
                  <a:pt x="4917814" y="3628927"/>
                  <a:pt x="4967328" y="3643718"/>
                  <a:pt x="5011699" y="3655292"/>
                </a:cubicBezTo>
                <a:cubicBezTo>
                  <a:pt x="5071502" y="3670081"/>
                  <a:pt x="5128730" y="3688730"/>
                  <a:pt x="5185319" y="3709950"/>
                </a:cubicBezTo>
                <a:cubicBezTo>
                  <a:pt x="5209111" y="3731170"/>
                  <a:pt x="5232904" y="3751748"/>
                  <a:pt x="5256052" y="3773610"/>
                </a:cubicBezTo>
                <a:cubicBezTo>
                  <a:pt x="5279845" y="3796118"/>
                  <a:pt x="5302352" y="3818624"/>
                  <a:pt x="5324859" y="3842415"/>
                </a:cubicBezTo>
                <a:cubicBezTo>
                  <a:pt x="5340933" y="3859776"/>
                  <a:pt x="5360224" y="3874568"/>
                  <a:pt x="5341576" y="3904146"/>
                </a:cubicBezTo>
                <a:cubicBezTo>
                  <a:pt x="5333217" y="3917650"/>
                  <a:pt x="5387873" y="3990958"/>
                  <a:pt x="5405238" y="3995458"/>
                </a:cubicBezTo>
                <a:cubicBezTo>
                  <a:pt x="5407809" y="3996100"/>
                  <a:pt x="5410380" y="3996745"/>
                  <a:pt x="5412310" y="3996745"/>
                </a:cubicBezTo>
                <a:cubicBezTo>
                  <a:pt x="5449607" y="3994173"/>
                  <a:pt x="5457967" y="4016036"/>
                  <a:pt x="5458608" y="4043687"/>
                </a:cubicBezTo>
                <a:cubicBezTo>
                  <a:pt x="5459252" y="4070693"/>
                  <a:pt x="5452823" y="4104131"/>
                  <a:pt x="5503621" y="4090627"/>
                </a:cubicBezTo>
                <a:cubicBezTo>
                  <a:pt x="5509408" y="4089342"/>
                  <a:pt x="5510696" y="4093199"/>
                  <a:pt x="5513266" y="4097701"/>
                </a:cubicBezTo>
                <a:cubicBezTo>
                  <a:pt x="5568568" y="4212804"/>
                  <a:pt x="5661808" y="4301543"/>
                  <a:pt x="5753762" y="4390282"/>
                </a:cubicBezTo>
                <a:cubicBezTo>
                  <a:pt x="5758907" y="4394784"/>
                  <a:pt x="5764052" y="4399285"/>
                  <a:pt x="5769195" y="4403786"/>
                </a:cubicBezTo>
                <a:cubicBezTo>
                  <a:pt x="5672741" y="4381280"/>
                  <a:pt x="5354436" y="4352342"/>
                  <a:pt x="5261196" y="4361989"/>
                </a:cubicBezTo>
                <a:cubicBezTo>
                  <a:pt x="5178245" y="4370349"/>
                  <a:pt x="4709472" y="4230167"/>
                  <a:pt x="4612374" y="4147215"/>
                </a:cubicBezTo>
                <a:cubicBezTo>
                  <a:pt x="4598869" y="4212161"/>
                  <a:pt x="4627806" y="4237882"/>
                  <a:pt x="4650956" y="4267463"/>
                </a:cubicBezTo>
                <a:cubicBezTo>
                  <a:pt x="4683749" y="4309260"/>
                  <a:pt x="4688895" y="4338840"/>
                  <a:pt x="4627162" y="4372278"/>
                </a:cubicBezTo>
                <a:cubicBezTo>
                  <a:pt x="4450327" y="4467447"/>
                  <a:pt x="4452257" y="4470662"/>
                  <a:pt x="4618160" y="4599911"/>
                </a:cubicBezTo>
                <a:cubicBezTo>
                  <a:pt x="4625877" y="4605700"/>
                  <a:pt x="4622019" y="4624347"/>
                  <a:pt x="4623948" y="4637209"/>
                </a:cubicBezTo>
                <a:cubicBezTo>
                  <a:pt x="4580863" y="4656500"/>
                  <a:pt x="4530064" y="4606343"/>
                  <a:pt x="4478622" y="4660357"/>
                </a:cubicBezTo>
                <a:cubicBezTo>
                  <a:pt x="4700468" y="4897637"/>
                  <a:pt x="5038064" y="5123344"/>
                  <a:pt x="5344150" y="5301466"/>
                </a:cubicBezTo>
                <a:cubicBezTo>
                  <a:pt x="5096581" y="5359982"/>
                  <a:pt x="4948037" y="5154210"/>
                  <a:pt x="4766058" y="5180574"/>
                </a:cubicBezTo>
                <a:cubicBezTo>
                  <a:pt x="4675390" y="5244877"/>
                  <a:pt x="4945465" y="5349050"/>
                  <a:pt x="4687609" y="5379273"/>
                </a:cubicBezTo>
                <a:cubicBezTo>
                  <a:pt x="4799496" y="5435860"/>
                  <a:pt x="4882449" y="5491161"/>
                  <a:pt x="4959611" y="5556107"/>
                </a:cubicBezTo>
                <a:cubicBezTo>
                  <a:pt x="5096581" y="5672497"/>
                  <a:pt x="5123586" y="5749662"/>
                  <a:pt x="5060571" y="5905920"/>
                </a:cubicBezTo>
                <a:cubicBezTo>
                  <a:pt x="5018773" y="6008805"/>
                  <a:pt x="4958326" y="6103332"/>
                  <a:pt x="5011699" y="6226152"/>
                </a:cubicBezTo>
                <a:cubicBezTo>
                  <a:pt x="5048351" y="6310389"/>
                  <a:pt x="5034204" y="6365690"/>
                  <a:pt x="4895308" y="6327750"/>
                </a:cubicBezTo>
                <a:cubicBezTo>
                  <a:pt x="4745482" y="6287240"/>
                  <a:pt x="4688895" y="6363118"/>
                  <a:pt x="4726833" y="6510373"/>
                </a:cubicBezTo>
                <a:cubicBezTo>
                  <a:pt x="4751269" y="6604900"/>
                  <a:pt x="4725546" y="6634480"/>
                  <a:pt x="4622661" y="6623548"/>
                </a:cubicBezTo>
                <a:cubicBezTo>
                  <a:pt x="4508843" y="6611330"/>
                  <a:pt x="4400814" y="6549598"/>
                  <a:pt x="4259989" y="6579179"/>
                </a:cubicBezTo>
                <a:cubicBezTo>
                  <a:pt x="4358453" y="6729972"/>
                  <a:pt x="4554892" y="6711403"/>
                  <a:pt x="4690343" y="6814255"/>
                </a:cubicBezTo>
                <a:lnTo>
                  <a:pt x="4735334" y="6858000"/>
                </a:lnTo>
                <a:lnTo>
                  <a:pt x="4496011" y="6858000"/>
                </a:lnTo>
                <a:lnTo>
                  <a:pt x="4440632" y="6851514"/>
                </a:lnTo>
                <a:cubicBezTo>
                  <a:pt x="4410700" y="6846400"/>
                  <a:pt x="4381522" y="6839608"/>
                  <a:pt x="4352585" y="6830605"/>
                </a:cubicBezTo>
                <a:cubicBezTo>
                  <a:pt x="4304358" y="6815816"/>
                  <a:pt x="4251629" y="6801027"/>
                  <a:pt x="4224621" y="6850539"/>
                </a:cubicBezTo>
                <a:lnTo>
                  <a:pt x="4223115" y="6858000"/>
                </a:lnTo>
                <a:lnTo>
                  <a:pt x="0" y="6858000"/>
                </a:lnTo>
                <a:close/>
              </a:path>
            </a:pathLst>
          </a:custGeom>
        </p:spPr>
      </p:pic>
      <p:sp>
        <p:nvSpPr>
          <p:cNvPr id="2" name="Title 1">
            <a:extLst>
              <a:ext uri="{FF2B5EF4-FFF2-40B4-BE49-F238E27FC236}">
                <a16:creationId xmlns:a16="http://schemas.microsoft.com/office/drawing/2014/main" id="{4545B05E-F0A2-4B8A-8843-54BBF7599F85}"/>
              </a:ext>
            </a:extLst>
          </p:cNvPr>
          <p:cNvSpPr>
            <a:spLocks noGrp="1"/>
          </p:cNvSpPr>
          <p:nvPr>
            <p:ph type="ctrTitle"/>
          </p:nvPr>
        </p:nvSpPr>
        <p:spPr>
          <a:xfrm>
            <a:off x="6095999" y="3834174"/>
            <a:ext cx="5257800" cy="1701570"/>
          </a:xfrm>
        </p:spPr>
        <p:txBody>
          <a:bodyPr anchor="b">
            <a:normAutofit/>
          </a:bodyPr>
          <a:lstStyle/>
          <a:p>
            <a:r>
              <a:rPr lang="en-US" sz="4400"/>
              <a:t>Early Childhood</a:t>
            </a:r>
          </a:p>
        </p:txBody>
      </p:sp>
      <p:sp>
        <p:nvSpPr>
          <p:cNvPr id="3" name="Subtitle 2">
            <a:extLst>
              <a:ext uri="{FF2B5EF4-FFF2-40B4-BE49-F238E27FC236}">
                <a16:creationId xmlns:a16="http://schemas.microsoft.com/office/drawing/2014/main" id="{F8561A77-08D9-494F-A47F-3351FF3BF172}"/>
              </a:ext>
            </a:extLst>
          </p:cNvPr>
          <p:cNvSpPr>
            <a:spLocks noGrp="1"/>
          </p:cNvSpPr>
          <p:nvPr>
            <p:ph type="subTitle" idx="1"/>
          </p:nvPr>
        </p:nvSpPr>
        <p:spPr>
          <a:xfrm>
            <a:off x="6096000" y="5592499"/>
            <a:ext cx="5147960" cy="646785"/>
          </a:xfrm>
        </p:spPr>
        <p:txBody>
          <a:bodyPr>
            <a:normAutofit/>
          </a:bodyPr>
          <a:lstStyle/>
          <a:p>
            <a:pPr>
              <a:lnSpc>
                <a:spcPct val="90000"/>
              </a:lnSpc>
            </a:pPr>
            <a:r>
              <a:rPr lang="en-US" sz="1700" dirty="0"/>
              <a:t>The accelerated version</a:t>
            </a:r>
            <a:br>
              <a:rPr lang="en-US" sz="1700" dirty="0"/>
            </a:br>
            <a:r>
              <a:rPr lang="en-US" sz="1700" dirty="0"/>
              <a:t>(This class missed a day due to weather.)</a:t>
            </a:r>
          </a:p>
        </p:txBody>
      </p:sp>
    </p:spTree>
    <p:extLst>
      <p:ext uri="{BB962C8B-B14F-4D97-AF65-F5344CB8AC3E}">
        <p14:creationId xmlns:p14="http://schemas.microsoft.com/office/powerpoint/2010/main" val="1443282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Allergies</a:t>
            </a:r>
          </a:p>
        </p:txBody>
      </p:sp>
      <p:sp>
        <p:nvSpPr>
          <p:cNvPr id="3" name="Content Placeholder 2"/>
          <p:cNvSpPr>
            <a:spLocks noGrp="1"/>
          </p:cNvSpPr>
          <p:nvPr>
            <p:ph idx="1"/>
          </p:nvPr>
        </p:nvSpPr>
        <p:spPr/>
        <p:txBody>
          <a:bodyPr>
            <a:normAutofit/>
          </a:bodyPr>
          <a:lstStyle/>
          <a:p>
            <a:r>
              <a:rPr lang="en-US" dirty="0"/>
              <a:t>90% of allergies can be attributed to 7 foods:</a:t>
            </a:r>
          </a:p>
          <a:p>
            <a:pPr lvl="3"/>
            <a:r>
              <a:rPr lang="en-US" dirty="0"/>
              <a:t>Milk</a:t>
            </a:r>
          </a:p>
          <a:p>
            <a:pPr lvl="3"/>
            <a:endParaRPr lang="en-US" dirty="0"/>
          </a:p>
          <a:p>
            <a:pPr lvl="3"/>
            <a:endParaRPr lang="en-US" dirty="0"/>
          </a:p>
          <a:p>
            <a:pPr lvl="3"/>
            <a:endParaRPr lang="en-US" dirty="0"/>
          </a:p>
          <a:p>
            <a:pPr lvl="3"/>
            <a:endParaRPr lang="en-US" dirty="0"/>
          </a:p>
          <a:p>
            <a:pPr lvl="3"/>
            <a:endParaRPr lang="en-US" dirty="0"/>
          </a:p>
          <a:p>
            <a:pPr marL="1371600" lvl="3" indent="0">
              <a:buNone/>
            </a:pPr>
            <a:endParaRPr lang="en-US" dirty="0"/>
          </a:p>
        </p:txBody>
      </p:sp>
    </p:spTree>
    <p:extLst>
      <p:ext uri="{BB962C8B-B14F-4D97-AF65-F5344CB8AC3E}">
        <p14:creationId xmlns:p14="http://schemas.microsoft.com/office/powerpoint/2010/main" val="19718707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Allergies</a:t>
            </a:r>
          </a:p>
        </p:txBody>
      </p:sp>
      <p:sp>
        <p:nvSpPr>
          <p:cNvPr id="3" name="Content Placeholder 2"/>
          <p:cNvSpPr>
            <a:spLocks noGrp="1"/>
          </p:cNvSpPr>
          <p:nvPr>
            <p:ph idx="1"/>
          </p:nvPr>
        </p:nvSpPr>
        <p:spPr/>
        <p:txBody>
          <a:bodyPr>
            <a:normAutofit/>
          </a:bodyPr>
          <a:lstStyle/>
          <a:p>
            <a:r>
              <a:rPr lang="en-US" dirty="0"/>
              <a:t>90% of allergies can be attributed to 7 foods:</a:t>
            </a:r>
          </a:p>
          <a:p>
            <a:pPr lvl="3"/>
            <a:r>
              <a:rPr lang="en-US" dirty="0"/>
              <a:t>milk</a:t>
            </a:r>
          </a:p>
          <a:p>
            <a:pPr lvl="3"/>
            <a:r>
              <a:rPr lang="en-US" dirty="0"/>
              <a:t>Eggs</a:t>
            </a:r>
          </a:p>
          <a:p>
            <a:pPr lvl="3"/>
            <a:endParaRPr lang="en-US" dirty="0"/>
          </a:p>
          <a:p>
            <a:pPr lvl="3"/>
            <a:endParaRPr lang="en-US" dirty="0"/>
          </a:p>
          <a:p>
            <a:pPr lvl="3"/>
            <a:endParaRPr lang="en-US" dirty="0"/>
          </a:p>
          <a:p>
            <a:pPr lvl="3"/>
            <a:endParaRPr lang="en-US" dirty="0"/>
          </a:p>
          <a:p>
            <a:pPr marL="1371600" lvl="3" indent="0">
              <a:buNone/>
            </a:pPr>
            <a:endParaRPr lang="en-US" dirty="0"/>
          </a:p>
        </p:txBody>
      </p:sp>
    </p:spTree>
    <p:extLst>
      <p:ext uri="{BB962C8B-B14F-4D97-AF65-F5344CB8AC3E}">
        <p14:creationId xmlns:p14="http://schemas.microsoft.com/office/powerpoint/2010/main" val="8055957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Allergies</a:t>
            </a:r>
          </a:p>
        </p:txBody>
      </p:sp>
      <p:sp>
        <p:nvSpPr>
          <p:cNvPr id="3" name="Content Placeholder 2"/>
          <p:cNvSpPr>
            <a:spLocks noGrp="1"/>
          </p:cNvSpPr>
          <p:nvPr>
            <p:ph idx="1"/>
          </p:nvPr>
        </p:nvSpPr>
        <p:spPr/>
        <p:txBody>
          <a:bodyPr>
            <a:normAutofit/>
          </a:bodyPr>
          <a:lstStyle/>
          <a:p>
            <a:r>
              <a:rPr lang="en-US" dirty="0"/>
              <a:t>90% of allergies can be attributed to 7 foods:</a:t>
            </a:r>
          </a:p>
          <a:p>
            <a:pPr lvl="3"/>
            <a:r>
              <a:rPr lang="en-US" dirty="0"/>
              <a:t>milk</a:t>
            </a:r>
          </a:p>
          <a:p>
            <a:pPr lvl="3"/>
            <a:r>
              <a:rPr lang="en-US" dirty="0"/>
              <a:t>Eggs</a:t>
            </a:r>
          </a:p>
          <a:p>
            <a:pPr lvl="3"/>
            <a:r>
              <a:rPr lang="en-US" dirty="0"/>
              <a:t>Peanuts</a:t>
            </a:r>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2163248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Allergies</a:t>
            </a:r>
          </a:p>
        </p:txBody>
      </p:sp>
      <p:sp>
        <p:nvSpPr>
          <p:cNvPr id="3" name="Content Placeholder 2"/>
          <p:cNvSpPr>
            <a:spLocks noGrp="1"/>
          </p:cNvSpPr>
          <p:nvPr>
            <p:ph idx="1"/>
          </p:nvPr>
        </p:nvSpPr>
        <p:spPr/>
        <p:txBody>
          <a:bodyPr>
            <a:normAutofit/>
          </a:bodyPr>
          <a:lstStyle/>
          <a:p>
            <a:r>
              <a:rPr lang="en-US" dirty="0"/>
              <a:t>90% of allergies can be attributed to 7 foods:</a:t>
            </a:r>
          </a:p>
          <a:p>
            <a:pPr lvl="3"/>
            <a:r>
              <a:rPr lang="en-US" dirty="0"/>
              <a:t>milk</a:t>
            </a:r>
          </a:p>
          <a:p>
            <a:pPr lvl="3"/>
            <a:r>
              <a:rPr lang="en-US" dirty="0"/>
              <a:t>Eggs</a:t>
            </a:r>
          </a:p>
          <a:p>
            <a:pPr lvl="3"/>
            <a:r>
              <a:rPr lang="en-US" dirty="0"/>
              <a:t>Peanuts</a:t>
            </a:r>
          </a:p>
          <a:p>
            <a:pPr lvl="3"/>
            <a:r>
              <a:rPr lang="en-US" dirty="0"/>
              <a:t>Tree nuts</a:t>
            </a:r>
          </a:p>
          <a:p>
            <a:endParaRPr lang="en-US" dirty="0"/>
          </a:p>
          <a:p>
            <a:pPr marL="0" indent="0">
              <a:buNone/>
            </a:pPr>
            <a:endParaRPr lang="en-US" dirty="0"/>
          </a:p>
        </p:txBody>
      </p:sp>
    </p:spTree>
    <p:extLst>
      <p:ext uri="{BB962C8B-B14F-4D97-AF65-F5344CB8AC3E}">
        <p14:creationId xmlns:p14="http://schemas.microsoft.com/office/powerpoint/2010/main" val="13555803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Allergies</a:t>
            </a:r>
          </a:p>
        </p:txBody>
      </p:sp>
      <p:sp>
        <p:nvSpPr>
          <p:cNvPr id="3" name="Content Placeholder 2"/>
          <p:cNvSpPr>
            <a:spLocks noGrp="1"/>
          </p:cNvSpPr>
          <p:nvPr>
            <p:ph idx="1"/>
          </p:nvPr>
        </p:nvSpPr>
        <p:spPr/>
        <p:txBody>
          <a:bodyPr>
            <a:normAutofit/>
          </a:bodyPr>
          <a:lstStyle/>
          <a:p>
            <a:r>
              <a:rPr lang="en-US" dirty="0"/>
              <a:t>90% of allergies can be attributed to 7 foods:</a:t>
            </a:r>
          </a:p>
          <a:p>
            <a:pPr lvl="3"/>
            <a:r>
              <a:rPr lang="en-US" dirty="0"/>
              <a:t>milk</a:t>
            </a:r>
          </a:p>
          <a:p>
            <a:pPr lvl="3"/>
            <a:r>
              <a:rPr lang="en-US" dirty="0"/>
              <a:t>Eggs</a:t>
            </a:r>
          </a:p>
          <a:p>
            <a:pPr lvl="3"/>
            <a:r>
              <a:rPr lang="en-US" dirty="0"/>
              <a:t>Peanuts</a:t>
            </a:r>
          </a:p>
          <a:p>
            <a:pPr lvl="3"/>
            <a:r>
              <a:rPr lang="en-US" dirty="0"/>
              <a:t>Tree nuts</a:t>
            </a:r>
          </a:p>
          <a:p>
            <a:pPr lvl="3"/>
            <a:r>
              <a:rPr lang="en-US" dirty="0"/>
              <a:t>Fish</a:t>
            </a:r>
          </a:p>
          <a:p>
            <a:endParaRPr lang="en-US" dirty="0"/>
          </a:p>
          <a:p>
            <a:pPr marL="0" indent="0">
              <a:buNone/>
            </a:pPr>
            <a:endParaRPr lang="en-US" dirty="0"/>
          </a:p>
        </p:txBody>
      </p:sp>
    </p:spTree>
    <p:extLst>
      <p:ext uri="{BB962C8B-B14F-4D97-AF65-F5344CB8AC3E}">
        <p14:creationId xmlns:p14="http://schemas.microsoft.com/office/powerpoint/2010/main" val="2519107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Allergies</a:t>
            </a:r>
          </a:p>
        </p:txBody>
      </p:sp>
      <p:sp>
        <p:nvSpPr>
          <p:cNvPr id="3" name="Content Placeholder 2"/>
          <p:cNvSpPr>
            <a:spLocks noGrp="1"/>
          </p:cNvSpPr>
          <p:nvPr>
            <p:ph idx="1"/>
          </p:nvPr>
        </p:nvSpPr>
        <p:spPr/>
        <p:txBody>
          <a:bodyPr>
            <a:normAutofit/>
          </a:bodyPr>
          <a:lstStyle/>
          <a:p>
            <a:r>
              <a:rPr lang="en-US" dirty="0"/>
              <a:t>90% of allergies can be attributed to 7 foods:</a:t>
            </a:r>
          </a:p>
          <a:p>
            <a:pPr lvl="3"/>
            <a:r>
              <a:rPr lang="en-US" dirty="0"/>
              <a:t>milk</a:t>
            </a:r>
          </a:p>
          <a:p>
            <a:pPr lvl="3"/>
            <a:r>
              <a:rPr lang="en-US" dirty="0"/>
              <a:t>Eggs</a:t>
            </a:r>
          </a:p>
          <a:p>
            <a:pPr lvl="3"/>
            <a:r>
              <a:rPr lang="en-US" dirty="0"/>
              <a:t>Peanuts</a:t>
            </a:r>
          </a:p>
          <a:p>
            <a:pPr lvl="3"/>
            <a:r>
              <a:rPr lang="en-US" dirty="0"/>
              <a:t>Tree nuts</a:t>
            </a:r>
          </a:p>
          <a:p>
            <a:pPr lvl="3"/>
            <a:r>
              <a:rPr lang="en-US" dirty="0"/>
              <a:t>Fish</a:t>
            </a:r>
          </a:p>
          <a:p>
            <a:pPr lvl="3"/>
            <a:r>
              <a:rPr lang="en-US" dirty="0"/>
              <a:t>Soy</a:t>
            </a:r>
          </a:p>
          <a:p>
            <a:pPr marL="0" indent="0">
              <a:buNone/>
            </a:pPr>
            <a:endParaRPr lang="en-US" dirty="0"/>
          </a:p>
        </p:txBody>
      </p:sp>
    </p:spTree>
    <p:extLst>
      <p:ext uri="{BB962C8B-B14F-4D97-AF65-F5344CB8AC3E}">
        <p14:creationId xmlns:p14="http://schemas.microsoft.com/office/powerpoint/2010/main" val="3931226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Allergies</a:t>
            </a:r>
          </a:p>
        </p:txBody>
      </p:sp>
      <p:sp>
        <p:nvSpPr>
          <p:cNvPr id="3" name="Content Placeholder 2"/>
          <p:cNvSpPr>
            <a:spLocks noGrp="1"/>
          </p:cNvSpPr>
          <p:nvPr>
            <p:ph idx="1"/>
          </p:nvPr>
        </p:nvSpPr>
        <p:spPr/>
        <p:txBody>
          <a:bodyPr>
            <a:normAutofit lnSpcReduction="10000"/>
          </a:bodyPr>
          <a:lstStyle/>
          <a:p>
            <a:r>
              <a:rPr lang="en-US" dirty="0"/>
              <a:t>90% of allergies can be attributed to 7 foods:</a:t>
            </a:r>
          </a:p>
          <a:p>
            <a:pPr lvl="3"/>
            <a:r>
              <a:rPr lang="en-US" dirty="0"/>
              <a:t>milk</a:t>
            </a:r>
          </a:p>
          <a:p>
            <a:pPr lvl="3"/>
            <a:r>
              <a:rPr lang="en-US" dirty="0"/>
              <a:t>Eggs</a:t>
            </a:r>
          </a:p>
          <a:p>
            <a:pPr lvl="3"/>
            <a:r>
              <a:rPr lang="en-US" dirty="0"/>
              <a:t>Peanuts</a:t>
            </a:r>
          </a:p>
          <a:p>
            <a:pPr lvl="3"/>
            <a:r>
              <a:rPr lang="en-US" dirty="0"/>
              <a:t>Tree nuts</a:t>
            </a:r>
          </a:p>
          <a:p>
            <a:pPr lvl="3"/>
            <a:r>
              <a:rPr lang="en-US" dirty="0"/>
              <a:t>Fish</a:t>
            </a:r>
          </a:p>
          <a:p>
            <a:pPr lvl="3"/>
            <a:r>
              <a:rPr lang="en-US" dirty="0"/>
              <a:t>Soy</a:t>
            </a:r>
          </a:p>
          <a:p>
            <a:pPr lvl="3"/>
            <a:r>
              <a:rPr lang="en-US" dirty="0"/>
              <a:t>Wheat</a:t>
            </a:r>
          </a:p>
          <a:p>
            <a:r>
              <a:rPr lang="en-US" dirty="0"/>
              <a:t>Prevalence of food allergies has increased over the past 10 years</a:t>
            </a:r>
          </a:p>
          <a:p>
            <a:pPr lvl="1"/>
            <a:r>
              <a:rPr lang="en-US" dirty="0"/>
              <a:t>Why?</a:t>
            </a:r>
          </a:p>
        </p:txBody>
      </p:sp>
    </p:spTree>
    <p:extLst>
      <p:ext uri="{BB962C8B-B14F-4D97-AF65-F5344CB8AC3E}">
        <p14:creationId xmlns:p14="http://schemas.microsoft.com/office/powerpoint/2010/main" val="1447232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Allergies</a:t>
            </a:r>
          </a:p>
        </p:txBody>
      </p:sp>
      <p:sp>
        <p:nvSpPr>
          <p:cNvPr id="3" name="Content Placeholder 2"/>
          <p:cNvSpPr>
            <a:spLocks noGrp="1"/>
          </p:cNvSpPr>
          <p:nvPr>
            <p:ph idx="1"/>
          </p:nvPr>
        </p:nvSpPr>
        <p:spPr/>
        <p:txBody>
          <a:bodyPr>
            <a:normAutofit fontScale="85000" lnSpcReduction="10000"/>
          </a:bodyPr>
          <a:lstStyle/>
          <a:p>
            <a:r>
              <a:rPr lang="en-US" dirty="0"/>
              <a:t>90% of allergies can be attributed to 7 foods:</a:t>
            </a:r>
          </a:p>
          <a:p>
            <a:pPr lvl="3"/>
            <a:r>
              <a:rPr lang="en-US" dirty="0"/>
              <a:t>milk</a:t>
            </a:r>
          </a:p>
          <a:p>
            <a:pPr lvl="3"/>
            <a:r>
              <a:rPr lang="en-US" dirty="0"/>
              <a:t>Eggs</a:t>
            </a:r>
          </a:p>
          <a:p>
            <a:pPr lvl="3"/>
            <a:r>
              <a:rPr lang="en-US" dirty="0"/>
              <a:t>Peanuts</a:t>
            </a:r>
          </a:p>
          <a:p>
            <a:pPr lvl="3"/>
            <a:r>
              <a:rPr lang="en-US" dirty="0"/>
              <a:t>Tree nuts</a:t>
            </a:r>
          </a:p>
          <a:p>
            <a:pPr lvl="3"/>
            <a:r>
              <a:rPr lang="en-US" dirty="0"/>
              <a:t>Fish</a:t>
            </a:r>
          </a:p>
          <a:p>
            <a:pPr lvl="3"/>
            <a:r>
              <a:rPr lang="en-US" dirty="0"/>
              <a:t>Soy</a:t>
            </a:r>
          </a:p>
          <a:p>
            <a:pPr lvl="3"/>
            <a:r>
              <a:rPr lang="en-US" dirty="0"/>
              <a:t>Wheat</a:t>
            </a:r>
          </a:p>
          <a:p>
            <a:r>
              <a:rPr lang="en-US" dirty="0"/>
              <a:t>Prevalence of food allergies has increased over the past 10 years</a:t>
            </a:r>
          </a:p>
          <a:p>
            <a:pPr lvl="1"/>
            <a:r>
              <a:rPr lang="en-US" dirty="0"/>
              <a:t>Why?</a:t>
            </a:r>
          </a:p>
          <a:p>
            <a:pPr lvl="3"/>
            <a:r>
              <a:rPr lang="en-US"/>
              <a:t>Changes in how food is processed</a:t>
            </a:r>
          </a:p>
          <a:p>
            <a:pPr lvl="3"/>
            <a:r>
              <a:rPr lang="en-US"/>
              <a:t>Decreased and even insufficient vitamin D due to lack of sun exposure</a:t>
            </a:r>
          </a:p>
          <a:p>
            <a:pPr lvl="3"/>
            <a:r>
              <a:rPr lang="en-US"/>
              <a:t>Society is too clean = immune systems are less mature</a:t>
            </a:r>
            <a:endParaRPr lang="en-US" dirty="0"/>
          </a:p>
        </p:txBody>
      </p:sp>
    </p:spTree>
    <p:extLst>
      <p:ext uri="{BB962C8B-B14F-4D97-AF65-F5344CB8AC3E}">
        <p14:creationId xmlns:p14="http://schemas.microsoft.com/office/powerpoint/2010/main" val="20722266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Piaget – Preoperational Thought</a:t>
            </a:r>
          </a:p>
        </p:txBody>
      </p:sp>
      <p:sp>
        <p:nvSpPr>
          <p:cNvPr id="3" name="Content Placeholder 2"/>
          <p:cNvSpPr>
            <a:spLocks noGrp="1"/>
          </p:cNvSpPr>
          <p:nvPr>
            <p:ph idx="1"/>
          </p:nvPr>
        </p:nvSpPr>
        <p:spPr/>
        <p:txBody>
          <a:bodyPr/>
          <a:lstStyle/>
          <a:p>
            <a:r>
              <a:rPr lang="en-US" dirty="0"/>
              <a:t>Understanding of identities – “Children are aware that superficial alterations do not change the nature of things.” (p. 275)</a:t>
            </a:r>
          </a:p>
          <a:p>
            <a:endParaRPr lang="en-US" dirty="0"/>
          </a:p>
        </p:txBody>
      </p:sp>
      <p:pic>
        <p:nvPicPr>
          <p:cNvPr id="4" name="Picture 3"/>
          <p:cNvPicPr>
            <a:picLocks noChangeAspect="1"/>
          </p:cNvPicPr>
          <p:nvPr/>
        </p:nvPicPr>
        <p:blipFill>
          <a:blip r:embed="rId2"/>
          <a:stretch>
            <a:fillRect/>
          </a:stretch>
        </p:blipFill>
        <p:spPr>
          <a:xfrm>
            <a:off x="1761343" y="3378243"/>
            <a:ext cx="2381250" cy="2381250"/>
          </a:xfrm>
          <a:prstGeom prst="rect">
            <a:avLst/>
          </a:prstGeom>
        </p:spPr>
      </p:pic>
      <p:pic>
        <p:nvPicPr>
          <p:cNvPr id="5" name="Picture 4"/>
          <p:cNvPicPr>
            <a:picLocks noChangeAspect="1"/>
          </p:cNvPicPr>
          <p:nvPr/>
        </p:nvPicPr>
        <p:blipFill>
          <a:blip r:embed="rId3"/>
          <a:stretch>
            <a:fillRect/>
          </a:stretch>
        </p:blipFill>
        <p:spPr>
          <a:xfrm>
            <a:off x="6096000" y="3378243"/>
            <a:ext cx="3056530" cy="2381250"/>
          </a:xfrm>
          <a:prstGeom prst="rect">
            <a:avLst/>
          </a:prstGeom>
        </p:spPr>
      </p:pic>
    </p:spTree>
    <p:extLst>
      <p:ext uri="{BB962C8B-B14F-4D97-AF65-F5344CB8AC3E}">
        <p14:creationId xmlns:p14="http://schemas.microsoft.com/office/powerpoint/2010/main" val="37237510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Egocentrism and Decentering</a:t>
            </a:r>
          </a:p>
        </p:txBody>
      </p:sp>
      <p:sp>
        <p:nvSpPr>
          <p:cNvPr id="3" name="Content Placeholder 2"/>
          <p:cNvSpPr>
            <a:spLocks noGrp="1"/>
          </p:cNvSpPr>
          <p:nvPr>
            <p:ph idx="1"/>
          </p:nvPr>
        </p:nvSpPr>
        <p:spPr/>
        <p:txBody>
          <a:bodyPr/>
          <a:lstStyle/>
          <a:p>
            <a:r>
              <a:rPr lang="en-US" dirty="0"/>
              <a:t>We think about this in emotional terms. (Johnny only thinks of himself.)</a:t>
            </a:r>
          </a:p>
          <a:p>
            <a:r>
              <a:rPr lang="en-US" dirty="0"/>
              <a:t>The terms can also be applied to the way the child physically sees the world.</a:t>
            </a:r>
          </a:p>
        </p:txBody>
      </p:sp>
      <p:pic>
        <p:nvPicPr>
          <p:cNvPr id="4" name="Picture 3"/>
          <p:cNvPicPr>
            <a:picLocks noChangeAspect="1"/>
          </p:cNvPicPr>
          <p:nvPr/>
        </p:nvPicPr>
        <p:blipFill>
          <a:blip r:embed="rId2"/>
          <a:stretch>
            <a:fillRect/>
          </a:stretch>
        </p:blipFill>
        <p:spPr>
          <a:xfrm>
            <a:off x="1715193" y="3865419"/>
            <a:ext cx="3510741" cy="2633056"/>
          </a:xfrm>
          <a:prstGeom prst="rect">
            <a:avLst/>
          </a:prstGeom>
        </p:spPr>
      </p:pic>
      <p:pic>
        <p:nvPicPr>
          <p:cNvPr id="6" name="Picture 5"/>
          <p:cNvPicPr>
            <a:picLocks noChangeAspect="1"/>
          </p:cNvPicPr>
          <p:nvPr/>
        </p:nvPicPr>
        <p:blipFill>
          <a:blip r:embed="rId3"/>
          <a:stretch>
            <a:fillRect/>
          </a:stretch>
        </p:blipFill>
        <p:spPr>
          <a:xfrm>
            <a:off x="6774612" y="4110471"/>
            <a:ext cx="2333625" cy="1962150"/>
          </a:xfrm>
          <a:prstGeom prst="rect">
            <a:avLst/>
          </a:prstGeom>
        </p:spPr>
      </p:pic>
    </p:spTree>
    <p:extLst>
      <p:ext uri="{BB962C8B-B14F-4D97-AF65-F5344CB8AC3E}">
        <p14:creationId xmlns:p14="http://schemas.microsoft.com/office/powerpoint/2010/main" val="17044026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Bodily Growth and Change</a:t>
            </a:r>
          </a:p>
        </p:txBody>
      </p:sp>
      <p:sp>
        <p:nvSpPr>
          <p:cNvPr id="3" name="Content Placeholder 2"/>
          <p:cNvSpPr>
            <a:spLocks noGrp="1"/>
          </p:cNvSpPr>
          <p:nvPr>
            <p:ph idx="1"/>
          </p:nvPr>
        </p:nvSpPr>
        <p:spPr/>
        <p:txBody>
          <a:bodyPr/>
          <a:lstStyle/>
          <a:p>
            <a:r>
              <a:rPr lang="en-US" dirty="0"/>
              <a:t>Children grow rapidly, but growth slows after infancy and toddlerhood. (“Toddlerhood” is defined as 12 – 36 months)</a:t>
            </a:r>
          </a:p>
          <a:p>
            <a:r>
              <a:rPr lang="en-US" dirty="0"/>
              <a:t>Muscular and skeletal growth makes children stronger.</a:t>
            </a:r>
          </a:p>
          <a:p>
            <a:r>
              <a:rPr lang="en-US" dirty="0"/>
              <a:t>Development of abdominal muscles lessens the toddler “pot belly”.</a:t>
            </a:r>
          </a:p>
        </p:txBody>
      </p:sp>
      <p:pic>
        <p:nvPicPr>
          <p:cNvPr id="4" name="Picture 3"/>
          <p:cNvPicPr>
            <a:picLocks noChangeAspect="1"/>
          </p:cNvPicPr>
          <p:nvPr/>
        </p:nvPicPr>
        <p:blipFill>
          <a:blip r:embed="rId2"/>
          <a:stretch>
            <a:fillRect/>
          </a:stretch>
        </p:blipFill>
        <p:spPr>
          <a:xfrm>
            <a:off x="7337365" y="3940232"/>
            <a:ext cx="3369427" cy="2527070"/>
          </a:xfrm>
          <a:prstGeom prst="rect">
            <a:avLst/>
          </a:prstGeom>
        </p:spPr>
      </p:pic>
    </p:spTree>
    <p:extLst>
      <p:ext uri="{BB962C8B-B14F-4D97-AF65-F5344CB8AC3E}">
        <p14:creationId xmlns:p14="http://schemas.microsoft.com/office/powerpoint/2010/main" val="20492033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endParaRPr lang="en-US" altLang="en-US" sz="1200" dirty="0">
              <a:latin typeface="Times New Roman" panose="02020603050405020304" pitchFamily="18" charset="0"/>
            </a:endParaRPr>
          </a:p>
        </p:txBody>
      </p:sp>
      <p:sp>
        <p:nvSpPr>
          <p:cNvPr id="9218" name="Title 1"/>
          <p:cNvSpPr>
            <a:spLocks noGrp="1"/>
          </p:cNvSpPr>
          <p:nvPr>
            <p:ph type="title"/>
          </p:nvPr>
        </p:nvSpPr>
        <p:spPr>
          <a:xfrm>
            <a:off x="1941514" y="274638"/>
            <a:ext cx="8497887" cy="1173162"/>
          </a:xfrm>
          <a:ln>
            <a:miter lim="800000"/>
            <a:headEnd/>
            <a:tailEnd/>
          </a:ln>
        </p:spPr>
        <p:txBody>
          <a:bodyPr/>
          <a:lstStyle/>
          <a:p>
            <a:pPr eaLnBrk="1" hangingPunct="1"/>
            <a:r>
              <a:rPr lang="en-US" altLang="en-US" sz="3600" dirty="0"/>
              <a:t> Self-Definition and Single Representation</a:t>
            </a:r>
          </a:p>
        </p:txBody>
      </p:sp>
      <p:sp>
        <p:nvSpPr>
          <p:cNvPr id="9219" name="Content Placeholder 2"/>
          <p:cNvSpPr>
            <a:spLocks noGrp="1"/>
          </p:cNvSpPr>
          <p:nvPr>
            <p:ph idx="1"/>
          </p:nvPr>
        </p:nvSpPr>
        <p:spPr>
          <a:xfrm>
            <a:off x="1927226" y="1600200"/>
            <a:ext cx="8512175" cy="4876800"/>
          </a:xfrm>
          <a:ln>
            <a:miter lim="800000"/>
            <a:headEnd/>
            <a:tailEnd/>
          </a:ln>
        </p:spPr>
        <p:txBody>
          <a:bodyPr/>
          <a:lstStyle/>
          <a:p>
            <a:pPr eaLnBrk="1" hangingPunct="1"/>
            <a:r>
              <a:rPr lang="en-US" altLang="en-US" b="1" dirty="0">
                <a:latin typeface="Calibri" panose="020F0502020204030204" pitchFamily="34" charset="0"/>
              </a:rPr>
              <a:t>Single representations</a:t>
            </a:r>
            <a:r>
              <a:rPr lang="en-US" altLang="en-US" dirty="0">
                <a:latin typeface="Calibri" panose="020F0502020204030204" pitchFamily="34" charset="0"/>
              </a:rPr>
              <a:t>: Children describe themselves in terms of individual, unconnected characteristics and all-or-nothing terms.</a:t>
            </a:r>
          </a:p>
          <a:p>
            <a:pPr eaLnBrk="1" hangingPunct="1"/>
            <a:endParaRPr lang="en-US" altLang="en-US" dirty="0">
              <a:latin typeface="Calibri" panose="020F0502020204030204" pitchFamily="34" charset="0"/>
            </a:endParaRPr>
          </a:p>
        </p:txBody>
      </p:sp>
      <p:sp>
        <p:nvSpPr>
          <p:cNvPr id="2" name="TextBox 1"/>
          <p:cNvSpPr txBox="1"/>
          <p:nvPr/>
        </p:nvSpPr>
        <p:spPr>
          <a:xfrm>
            <a:off x="613775" y="6212910"/>
            <a:ext cx="3269293" cy="551145"/>
          </a:xfrm>
          <a:prstGeom prst="rect">
            <a:avLst/>
          </a:prstGeom>
          <a:solidFill>
            <a:schemeClr val="bg1"/>
          </a:solidFill>
        </p:spPr>
        <p:txBody>
          <a:bodyPr wrap="square" rtlCol="0">
            <a:spAutoFit/>
          </a:bodyPr>
          <a:lstStyle/>
          <a:p>
            <a:endParaRPr lang="en-US" dirty="0"/>
          </a:p>
        </p:txBody>
      </p:sp>
      <p:pic>
        <p:nvPicPr>
          <p:cNvPr id="3" name="Picture 2"/>
          <p:cNvPicPr>
            <a:picLocks noChangeAspect="1"/>
          </p:cNvPicPr>
          <p:nvPr/>
        </p:nvPicPr>
        <p:blipFill>
          <a:blip r:embed="rId2"/>
          <a:stretch>
            <a:fillRect/>
          </a:stretch>
        </p:blipFill>
        <p:spPr>
          <a:xfrm>
            <a:off x="2209800" y="3123536"/>
            <a:ext cx="2265163" cy="3156614"/>
          </a:xfrm>
          <a:prstGeom prst="rect">
            <a:avLst/>
          </a:prstGeom>
        </p:spPr>
      </p:pic>
      <p:sp>
        <p:nvSpPr>
          <p:cNvPr id="4" name="TextBox 3"/>
          <p:cNvSpPr txBox="1"/>
          <p:nvPr/>
        </p:nvSpPr>
        <p:spPr>
          <a:xfrm>
            <a:off x="1941514" y="6012982"/>
            <a:ext cx="3419626" cy="601575"/>
          </a:xfrm>
          <a:prstGeom prst="rect">
            <a:avLst/>
          </a:prstGeom>
          <a:solidFill>
            <a:schemeClr val="bg1"/>
          </a:solidFill>
        </p:spPr>
        <p:txBody>
          <a:bodyPr wrap="square" rtlCol="0">
            <a:spAutoFit/>
          </a:bodyPr>
          <a:lstStyle/>
          <a:p>
            <a:endParaRPr lang="en-US" dirty="0"/>
          </a:p>
        </p:txBody>
      </p:sp>
      <p:pic>
        <p:nvPicPr>
          <p:cNvPr id="5" name="Picture 4"/>
          <p:cNvPicPr>
            <a:picLocks noChangeAspect="1"/>
          </p:cNvPicPr>
          <p:nvPr/>
        </p:nvPicPr>
        <p:blipFill>
          <a:blip r:embed="rId3"/>
          <a:stretch>
            <a:fillRect/>
          </a:stretch>
        </p:blipFill>
        <p:spPr>
          <a:xfrm>
            <a:off x="6464454" y="3123536"/>
            <a:ext cx="2095343" cy="3232814"/>
          </a:xfrm>
          <a:prstGeom prst="rect">
            <a:avLst/>
          </a:prstGeom>
        </p:spPr>
      </p:pic>
      <p:sp>
        <p:nvSpPr>
          <p:cNvPr id="9" name="TextBox 8"/>
          <p:cNvSpPr txBox="1"/>
          <p:nvPr/>
        </p:nvSpPr>
        <p:spPr>
          <a:xfrm>
            <a:off x="5964457" y="6115888"/>
            <a:ext cx="3419626" cy="601575"/>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2963200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endParaRPr lang="en-US" altLang="en-US" sz="1200" dirty="0">
              <a:latin typeface="Times New Roman" panose="02020603050405020304" pitchFamily="18" charset="0"/>
            </a:endParaRPr>
          </a:p>
        </p:txBody>
      </p:sp>
      <p:sp>
        <p:nvSpPr>
          <p:cNvPr id="14338" name="Title 1"/>
          <p:cNvSpPr>
            <a:spLocks noGrp="1"/>
          </p:cNvSpPr>
          <p:nvPr>
            <p:ph type="title"/>
          </p:nvPr>
        </p:nvSpPr>
        <p:spPr>
          <a:xfrm>
            <a:off x="1941514" y="274638"/>
            <a:ext cx="8497887" cy="1173162"/>
          </a:xfrm>
          <a:ln>
            <a:miter lim="800000"/>
            <a:headEnd/>
            <a:tailEnd/>
          </a:ln>
        </p:spPr>
        <p:txBody>
          <a:bodyPr>
            <a:normAutofit fontScale="90000"/>
          </a:bodyPr>
          <a:lstStyle/>
          <a:p>
            <a:pPr eaLnBrk="1" hangingPunct="1"/>
            <a:r>
              <a:rPr lang="en-US" altLang="en-US" sz="4000"/>
              <a:t>Understanding and Regulating Emotions</a:t>
            </a:r>
          </a:p>
        </p:txBody>
      </p:sp>
      <p:sp>
        <p:nvSpPr>
          <p:cNvPr id="14339" name="Content Placeholder 2"/>
          <p:cNvSpPr>
            <a:spLocks noGrp="1"/>
          </p:cNvSpPr>
          <p:nvPr>
            <p:ph idx="1"/>
          </p:nvPr>
        </p:nvSpPr>
        <p:spPr>
          <a:xfrm>
            <a:off x="1927226" y="1600200"/>
            <a:ext cx="8512175" cy="4876800"/>
          </a:xfrm>
          <a:ln>
            <a:miter lim="800000"/>
            <a:headEnd/>
            <a:tailEnd/>
          </a:ln>
        </p:spPr>
        <p:txBody>
          <a:bodyPr/>
          <a:lstStyle/>
          <a:p>
            <a:pPr eaLnBrk="1" hangingPunct="1"/>
            <a:r>
              <a:rPr lang="en-US" altLang="en-US" dirty="0">
                <a:latin typeface="Calibri" panose="020F0502020204030204" pitchFamily="34" charset="0"/>
              </a:rPr>
              <a:t>Enables children to: </a:t>
            </a:r>
          </a:p>
          <a:p>
            <a:pPr lvl="1" eaLnBrk="1" hangingPunct="1"/>
            <a:r>
              <a:rPr lang="en-US" altLang="en-US" dirty="0">
                <a:latin typeface="Calibri" panose="020F0502020204030204" pitchFamily="34" charset="0"/>
              </a:rPr>
              <a:t>Control their emotions</a:t>
            </a:r>
          </a:p>
          <a:p>
            <a:pPr lvl="1" eaLnBrk="1" hangingPunct="1"/>
            <a:r>
              <a:rPr lang="en-US" altLang="en-US" dirty="0">
                <a:latin typeface="Calibri" panose="020F0502020204030204" pitchFamily="34" charset="0"/>
              </a:rPr>
              <a:t>Be sensitive to how others feel</a:t>
            </a:r>
          </a:p>
          <a:p>
            <a:pPr lvl="1" eaLnBrk="1" hangingPunct="1"/>
            <a:r>
              <a:rPr lang="en-US" altLang="en-US" dirty="0">
                <a:latin typeface="Calibri" panose="020F0502020204030204" pitchFamily="34" charset="0"/>
              </a:rPr>
              <a:t>Guide their behavior</a:t>
            </a:r>
          </a:p>
          <a:p>
            <a:pPr lvl="1" eaLnBrk="1" hangingPunct="1"/>
            <a:r>
              <a:rPr lang="en-US" altLang="en-US" dirty="0">
                <a:latin typeface="Calibri" panose="020F0502020204030204" pitchFamily="34" charset="0"/>
              </a:rPr>
              <a:t>Get along with others</a:t>
            </a:r>
          </a:p>
          <a:p>
            <a:pPr lvl="1" eaLnBrk="1" hangingPunct="1"/>
            <a:r>
              <a:rPr lang="en-US" altLang="en-US" dirty="0">
                <a:latin typeface="Calibri" panose="020F0502020204030204" pitchFamily="34" charset="0"/>
              </a:rPr>
              <a:t>Adjust their responses to meet societal expectations</a:t>
            </a:r>
          </a:p>
          <a:p>
            <a:pPr eaLnBrk="1" hangingPunct="1"/>
            <a:endParaRPr lang="en-US" altLang="en-US" dirty="0">
              <a:latin typeface="Calibri" panose="020F0502020204030204" pitchFamily="34" charset="0"/>
            </a:endParaRPr>
          </a:p>
        </p:txBody>
      </p:sp>
      <p:pic>
        <p:nvPicPr>
          <p:cNvPr id="2" name="Picture 1"/>
          <p:cNvPicPr>
            <a:picLocks noChangeAspect="1"/>
          </p:cNvPicPr>
          <p:nvPr/>
        </p:nvPicPr>
        <p:blipFill>
          <a:blip r:embed="rId2"/>
          <a:stretch>
            <a:fillRect/>
          </a:stretch>
        </p:blipFill>
        <p:spPr>
          <a:xfrm>
            <a:off x="4096010" y="4178408"/>
            <a:ext cx="4721008" cy="2360504"/>
          </a:xfrm>
          <a:prstGeom prst="rect">
            <a:avLst/>
          </a:prstGeom>
        </p:spPr>
      </p:pic>
      <p:sp>
        <p:nvSpPr>
          <p:cNvPr id="3" name="TextBox 2"/>
          <p:cNvSpPr txBox="1"/>
          <p:nvPr/>
        </p:nvSpPr>
        <p:spPr>
          <a:xfrm>
            <a:off x="638827" y="6356350"/>
            <a:ext cx="1570973"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31472320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Egocentrism and Decentering</a:t>
            </a:r>
          </a:p>
        </p:txBody>
      </p:sp>
      <p:sp>
        <p:nvSpPr>
          <p:cNvPr id="3" name="Content Placeholder 2"/>
          <p:cNvSpPr>
            <a:spLocks noGrp="1"/>
          </p:cNvSpPr>
          <p:nvPr>
            <p:ph idx="1"/>
          </p:nvPr>
        </p:nvSpPr>
        <p:spPr/>
        <p:txBody>
          <a:bodyPr/>
          <a:lstStyle/>
          <a:p>
            <a:r>
              <a:rPr lang="en-US" dirty="0"/>
              <a:t>We think about this in emotional terms. (Johnny only thinks of himself.)</a:t>
            </a:r>
          </a:p>
          <a:p>
            <a:r>
              <a:rPr lang="en-US" dirty="0"/>
              <a:t>The terms can also be applied to the way the child physically sees the world.</a:t>
            </a:r>
          </a:p>
        </p:txBody>
      </p:sp>
      <p:pic>
        <p:nvPicPr>
          <p:cNvPr id="4" name="Picture 3"/>
          <p:cNvPicPr>
            <a:picLocks noChangeAspect="1"/>
          </p:cNvPicPr>
          <p:nvPr/>
        </p:nvPicPr>
        <p:blipFill>
          <a:blip r:embed="rId2"/>
          <a:stretch>
            <a:fillRect/>
          </a:stretch>
        </p:blipFill>
        <p:spPr>
          <a:xfrm>
            <a:off x="1715193" y="3865419"/>
            <a:ext cx="3510741" cy="2633056"/>
          </a:xfrm>
          <a:prstGeom prst="rect">
            <a:avLst/>
          </a:prstGeom>
        </p:spPr>
      </p:pic>
      <p:pic>
        <p:nvPicPr>
          <p:cNvPr id="6" name="Picture 5"/>
          <p:cNvPicPr>
            <a:picLocks noChangeAspect="1"/>
          </p:cNvPicPr>
          <p:nvPr/>
        </p:nvPicPr>
        <p:blipFill>
          <a:blip r:embed="rId3"/>
          <a:stretch>
            <a:fillRect/>
          </a:stretch>
        </p:blipFill>
        <p:spPr>
          <a:xfrm>
            <a:off x="6774612" y="4110471"/>
            <a:ext cx="2333625" cy="1962150"/>
          </a:xfrm>
          <a:prstGeom prst="rect">
            <a:avLst/>
          </a:prstGeom>
        </p:spPr>
      </p:pic>
    </p:spTree>
    <p:extLst>
      <p:ext uri="{BB962C8B-B14F-4D97-AF65-F5344CB8AC3E}">
        <p14:creationId xmlns:p14="http://schemas.microsoft.com/office/powerpoint/2010/main" val="24862549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0"/>
            <a:ext cx="12192000" cy="6858000"/>
            <a:chOff x="0" y="0"/>
            <a:chExt cx="12192000" cy="6858000"/>
          </a:xfrm>
        </p:grpSpPr>
        <p:pic>
          <p:nvPicPr>
            <p:cNvPr id="3" name="Picture 2"/>
            <p:cNvPicPr>
              <a:picLocks noChangeAspect="1"/>
            </p:cNvPicPr>
            <p:nvPr/>
          </p:nvPicPr>
          <p:blipFill>
            <a:blip r:embed="rId2"/>
            <a:stretch>
              <a:fillRect/>
            </a:stretch>
          </p:blipFill>
          <p:spPr>
            <a:xfrm>
              <a:off x="0" y="0"/>
              <a:ext cx="12192000" cy="6858000"/>
            </a:xfrm>
            <a:prstGeom prst="rect">
              <a:avLst/>
            </a:prstGeom>
          </p:spPr>
        </p:pic>
        <p:sp>
          <p:nvSpPr>
            <p:cNvPr id="4" name="Rectangle 3"/>
            <p:cNvSpPr/>
            <p:nvPr/>
          </p:nvSpPr>
          <p:spPr>
            <a:xfrm>
              <a:off x="2276669" y="5122506"/>
              <a:ext cx="1166327" cy="8770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923175" y="5218922"/>
              <a:ext cx="1166327" cy="8770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664603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1739785" y="1981286"/>
            <a:ext cx="8027670" cy="4506963"/>
          </a:xfrm>
          <a:prstGeom prst="rect">
            <a:avLst/>
          </a:prstGeom>
        </p:spPr>
      </p:pic>
      <p:sp>
        <p:nvSpPr>
          <p:cNvPr id="6" name="TextBox 5"/>
          <p:cNvSpPr txBox="1"/>
          <p:nvPr/>
        </p:nvSpPr>
        <p:spPr>
          <a:xfrm>
            <a:off x="1739785" y="5511338"/>
            <a:ext cx="1510491" cy="839586"/>
          </a:xfrm>
          <a:prstGeom prst="rect">
            <a:avLst/>
          </a:prstGeom>
          <a:noFill/>
        </p:spPr>
        <p:txBody>
          <a:bodyPr wrap="square" rtlCol="0">
            <a:spAutoFit/>
          </a:bodyPr>
          <a:lstStyle/>
          <a:p>
            <a:endParaRPr lang="en-US" dirty="0"/>
          </a:p>
        </p:txBody>
      </p:sp>
      <p:grpSp>
        <p:nvGrpSpPr>
          <p:cNvPr id="9" name="Group 8"/>
          <p:cNvGrpSpPr/>
          <p:nvPr/>
        </p:nvGrpSpPr>
        <p:grpSpPr>
          <a:xfrm>
            <a:off x="1803862" y="2618509"/>
            <a:ext cx="3283527" cy="3732415"/>
            <a:chOff x="1803862" y="2618509"/>
            <a:chExt cx="3283527" cy="3732415"/>
          </a:xfrm>
        </p:grpSpPr>
        <p:sp>
          <p:nvSpPr>
            <p:cNvPr id="7" name="Rectangle 6"/>
            <p:cNvSpPr/>
            <p:nvPr/>
          </p:nvSpPr>
          <p:spPr>
            <a:xfrm>
              <a:off x="1803862" y="5374012"/>
              <a:ext cx="1305098" cy="9769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433156" y="2618509"/>
              <a:ext cx="1654233" cy="4488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000765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endParaRPr lang="en-US" altLang="en-US" sz="1200" dirty="0">
              <a:latin typeface="Times New Roman" panose="02020603050405020304" pitchFamily="18" charset="0"/>
            </a:endParaRPr>
          </a:p>
        </p:txBody>
      </p:sp>
      <p:sp>
        <p:nvSpPr>
          <p:cNvPr id="16386" name="Title 1"/>
          <p:cNvSpPr>
            <a:spLocks noGrp="1"/>
          </p:cNvSpPr>
          <p:nvPr>
            <p:ph type="title"/>
          </p:nvPr>
        </p:nvSpPr>
        <p:spPr>
          <a:xfrm>
            <a:off x="1941514" y="274638"/>
            <a:ext cx="8497887" cy="1173162"/>
          </a:xfrm>
          <a:ln>
            <a:miter lim="800000"/>
            <a:headEnd/>
            <a:tailEnd/>
          </a:ln>
        </p:spPr>
        <p:txBody>
          <a:bodyPr/>
          <a:lstStyle/>
          <a:p>
            <a:pPr eaLnBrk="1" hangingPunct="1"/>
            <a:r>
              <a:rPr lang="en-US" altLang="en-US"/>
              <a:t>Initiative versus Guilt</a:t>
            </a:r>
          </a:p>
        </p:txBody>
      </p:sp>
      <p:sp>
        <p:nvSpPr>
          <p:cNvPr id="16387" name="Content Placeholder 2"/>
          <p:cNvSpPr>
            <a:spLocks noGrp="1"/>
          </p:cNvSpPr>
          <p:nvPr>
            <p:ph idx="1"/>
          </p:nvPr>
        </p:nvSpPr>
        <p:spPr>
          <a:xfrm>
            <a:off x="1927226" y="1600200"/>
            <a:ext cx="8512175" cy="4876800"/>
          </a:xfrm>
          <a:ln>
            <a:miter lim="800000"/>
            <a:headEnd/>
            <a:tailEnd/>
          </a:ln>
        </p:spPr>
        <p:txBody>
          <a:bodyPr/>
          <a:lstStyle/>
          <a:p>
            <a:pPr eaLnBrk="1" hangingPunct="1"/>
            <a:r>
              <a:rPr lang="en-CA" altLang="en-US">
                <a:latin typeface="Calibri" panose="020F0502020204030204" pitchFamily="34" charset="0"/>
              </a:rPr>
              <a:t>Balancing the urge to pursue goals with moral reservations may </a:t>
            </a:r>
            <a:r>
              <a:rPr lang="en-US" altLang="en-US">
                <a:latin typeface="Calibri" panose="020F0502020204030204" pitchFamily="34" charset="0"/>
              </a:rPr>
              <a:t>prevent carrying them out.</a:t>
            </a:r>
          </a:p>
          <a:p>
            <a:pPr eaLnBrk="1" hangingPunct="1"/>
            <a:r>
              <a:rPr lang="en-US" altLang="en-US">
                <a:latin typeface="Calibri" panose="020F0502020204030204" pitchFamily="34" charset="0"/>
              </a:rPr>
              <a:t>Conflict </a:t>
            </a:r>
            <a:r>
              <a:rPr lang="en-CA" altLang="en-US">
                <a:latin typeface="Calibri" panose="020F0502020204030204" pitchFamily="34" charset="0"/>
              </a:rPr>
              <a:t>arises from: </a:t>
            </a:r>
          </a:p>
          <a:p>
            <a:pPr lvl="1" eaLnBrk="1" hangingPunct="1"/>
            <a:r>
              <a:rPr lang="en-CA" altLang="en-US">
                <a:latin typeface="Calibri" panose="020F0502020204030204" pitchFamily="34" charset="0"/>
              </a:rPr>
              <a:t>The growing sense of purpose which spurs a child to plan and carry out activities</a:t>
            </a:r>
          </a:p>
          <a:p>
            <a:pPr lvl="1" eaLnBrk="1" hangingPunct="1"/>
            <a:r>
              <a:rPr lang="en-CA" altLang="en-US">
                <a:latin typeface="Calibri" panose="020F0502020204030204" pitchFamily="34" charset="0"/>
              </a:rPr>
              <a:t>The growing pangs of conscience the child may have about  the plans</a:t>
            </a:r>
            <a:endParaRPr lang="en-US" altLang="en-US">
              <a:latin typeface="Calibri" panose="020F0502020204030204" pitchFamily="34" charset="0"/>
            </a:endParaRPr>
          </a:p>
          <a:p>
            <a:pPr eaLnBrk="1" hangingPunct="1"/>
            <a:endParaRPr lang="en-US" altLang="en-US">
              <a:latin typeface="Calibri" panose="020F0502020204030204" pitchFamily="34" charset="0"/>
            </a:endParaRPr>
          </a:p>
        </p:txBody>
      </p:sp>
      <p:pic>
        <p:nvPicPr>
          <p:cNvPr id="2" name="Picture 1"/>
          <p:cNvPicPr>
            <a:picLocks noChangeAspect="1"/>
          </p:cNvPicPr>
          <p:nvPr/>
        </p:nvPicPr>
        <p:blipFill>
          <a:blip r:embed="rId2"/>
          <a:stretch>
            <a:fillRect/>
          </a:stretch>
        </p:blipFill>
        <p:spPr>
          <a:xfrm>
            <a:off x="2732312" y="4657725"/>
            <a:ext cx="7038975" cy="1971675"/>
          </a:xfrm>
          <a:prstGeom prst="rect">
            <a:avLst/>
          </a:prstGeom>
        </p:spPr>
      </p:pic>
    </p:spTree>
    <p:extLst>
      <p:ext uri="{BB962C8B-B14F-4D97-AF65-F5344CB8AC3E}">
        <p14:creationId xmlns:p14="http://schemas.microsoft.com/office/powerpoint/2010/main" val="41786298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Erikson’s Psychosocial Theory</a:t>
            </a:r>
          </a:p>
        </p:txBody>
      </p:sp>
      <p:sp>
        <p:nvSpPr>
          <p:cNvPr id="3" name="Content Placeholder 2"/>
          <p:cNvSpPr>
            <a:spLocks noGrp="1"/>
          </p:cNvSpPr>
          <p:nvPr>
            <p:ph idx="1"/>
          </p:nvPr>
        </p:nvSpPr>
        <p:spPr/>
        <p:txBody>
          <a:bodyPr>
            <a:normAutofit fontScale="92500"/>
          </a:bodyPr>
          <a:lstStyle/>
          <a:p>
            <a:r>
              <a:rPr lang="en-US" dirty="0"/>
              <a:t>Initiative vs Guilt</a:t>
            </a:r>
          </a:p>
          <a:p>
            <a:pPr marL="0" indent="0">
              <a:buNone/>
            </a:pPr>
            <a:endParaRPr lang="en-US" dirty="0"/>
          </a:p>
          <a:p>
            <a:pPr marL="0" indent="0">
              <a:buNone/>
            </a:pPr>
            <a:r>
              <a:rPr lang="en-US" dirty="0"/>
              <a:t>Providing an environment where children can explore, make decisions, and initiate activities encourages initiative</a:t>
            </a:r>
          </a:p>
          <a:p>
            <a:pPr marL="0" indent="0">
              <a:buNone/>
            </a:pPr>
            <a:endParaRPr lang="en-US" dirty="0"/>
          </a:p>
          <a:p>
            <a:pPr marL="0" indent="0">
              <a:buNone/>
            </a:pPr>
            <a:endParaRPr lang="en-US" dirty="0"/>
          </a:p>
          <a:p>
            <a:pPr marL="0" indent="0">
              <a:buNone/>
            </a:pPr>
            <a:r>
              <a:rPr lang="en-US" dirty="0"/>
              <a:t>Putting a child in an environment where initiation is repressed through criticism and control sets a child up to feel guilt</a:t>
            </a:r>
          </a:p>
        </p:txBody>
      </p:sp>
    </p:spTree>
    <p:extLst>
      <p:ext uri="{BB962C8B-B14F-4D97-AF65-F5344CB8AC3E}">
        <p14:creationId xmlns:p14="http://schemas.microsoft.com/office/powerpoint/2010/main" val="38313252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Erikson’s Psychosocial Theory</a:t>
            </a:r>
          </a:p>
        </p:txBody>
      </p:sp>
      <p:sp>
        <p:nvSpPr>
          <p:cNvPr id="3" name="Content Placeholder 2"/>
          <p:cNvSpPr>
            <a:spLocks noGrp="1"/>
          </p:cNvSpPr>
          <p:nvPr>
            <p:ph idx="1"/>
          </p:nvPr>
        </p:nvSpPr>
        <p:spPr/>
        <p:txBody>
          <a:bodyPr>
            <a:normAutofit fontScale="85000" lnSpcReduction="10000"/>
          </a:bodyPr>
          <a:lstStyle/>
          <a:p>
            <a:pPr marL="0" indent="0">
              <a:buNone/>
            </a:pPr>
            <a:r>
              <a:rPr lang="en-US" dirty="0"/>
              <a:t>Does the child have the ability to do things on her own, such as dress herself? Children in this stage are interacting with peers and creating their own games and activities. </a:t>
            </a:r>
          </a:p>
          <a:p>
            <a:pPr marL="0" indent="0">
              <a:buNone/>
            </a:pPr>
            <a:r>
              <a:rPr lang="en-US" dirty="0"/>
              <a:t>Guilt in this stage is characterized by a sense of being a burden to others, and the child will therefore usually present herself as a follower. </a:t>
            </a:r>
          </a:p>
          <a:p>
            <a:pPr marL="0" indent="0">
              <a:buNone/>
            </a:pPr>
            <a:r>
              <a:rPr lang="en-US" dirty="0"/>
              <a:t>Additionally, the child is asking many questions to build knowledge of the world. If the questions earn responses that are critical and condescending, the child will also develop feelings of guilt. </a:t>
            </a:r>
          </a:p>
          <a:p>
            <a:pPr marL="0" indent="0">
              <a:buNone/>
            </a:pPr>
            <a:r>
              <a:rPr lang="en-US" dirty="0"/>
              <a:t>Success in this stage leads to the virtue of purpose, which is the normal balance between the two extremes.</a:t>
            </a:r>
          </a:p>
        </p:txBody>
      </p:sp>
    </p:spTree>
    <p:extLst>
      <p:ext uri="{BB962C8B-B14F-4D97-AF65-F5344CB8AC3E}">
        <p14:creationId xmlns:p14="http://schemas.microsoft.com/office/powerpoint/2010/main" val="4234926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866378" y="598117"/>
            <a:ext cx="8004132" cy="6003100"/>
          </a:xfrm>
          <a:prstGeom prst="rect">
            <a:avLst/>
          </a:prstGeom>
        </p:spPr>
      </p:pic>
    </p:spTree>
    <p:extLst>
      <p:ext uri="{BB962C8B-B14F-4D97-AF65-F5344CB8AC3E}">
        <p14:creationId xmlns:p14="http://schemas.microsoft.com/office/powerpoint/2010/main" val="4014537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Sleep Patterns and Problems</a:t>
            </a:r>
          </a:p>
        </p:txBody>
      </p:sp>
      <p:sp>
        <p:nvSpPr>
          <p:cNvPr id="3" name="Content Placeholder 2"/>
          <p:cNvSpPr>
            <a:spLocks noGrp="1"/>
          </p:cNvSpPr>
          <p:nvPr>
            <p:ph idx="1"/>
          </p:nvPr>
        </p:nvSpPr>
        <p:spPr/>
        <p:txBody>
          <a:bodyPr>
            <a:normAutofit fontScale="85000" lnSpcReduction="10000"/>
          </a:bodyPr>
          <a:lstStyle/>
          <a:p>
            <a:r>
              <a:rPr lang="en-US" dirty="0"/>
              <a:t>Young children (after about age 3) sleep mostly in long stretches during the night. (less napping)</a:t>
            </a:r>
          </a:p>
          <a:p>
            <a:r>
              <a:rPr lang="en-US" dirty="0"/>
              <a:t>Consistent bedtime routines help (AKA “sleep hygiene”)</a:t>
            </a:r>
          </a:p>
          <a:p>
            <a:r>
              <a:rPr lang="en-US" dirty="0"/>
              <a:t>Night terrors and sleepwalking</a:t>
            </a:r>
          </a:p>
          <a:p>
            <a:r>
              <a:rPr lang="en-US" dirty="0"/>
              <a:t>Bedwetting </a:t>
            </a:r>
          </a:p>
          <a:p>
            <a:pPr lvl="1"/>
            <a:r>
              <a:rPr lang="en-US" dirty="0"/>
              <a:t>“Enuresis” = involuntary urination at night</a:t>
            </a:r>
          </a:p>
          <a:p>
            <a:pPr lvl="1"/>
            <a:r>
              <a:rPr lang="en-US" dirty="0"/>
              <a:t>Lack of awareness of a full bladder (Remember that children sleep </a:t>
            </a:r>
            <a:r>
              <a:rPr lang="en-US" u="sng" dirty="0"/>
              <a:t>DEEP</a:t>
            </a:r>
            <a:r>
              <a:rPr lang="en-US" dirty="0"/>
              <a:t>.)</a:t>
            </a:r>
          </a:p>
          <a:p>
            <a:pPr lvl="1"/>
            <a:r>
              <a:rPr lang="en-US" dirty="0"/>
              <a:t>Bedwetting runs in families.</a:t>
            </a:r>
          </a:p>
          <a:p>
            <a:pPr lvl="1"/>
            <a:r>
              <a:rPr lang="en-US" dirty="0"/>
              <a:t>Drug therapies: (1) hormones that replace the hormone that decreases urine production at night (2) bladder controlling drug (or a combination of both)</a:t>
            </a:r>
          </a:p>
          <a:p>
            <a:pPr lvl="1"/>
            <a:endParaRPr lang="en-US" dirty="0"/>
          </a:p>
        </p:txBody>
      </p:sp>
    </p:spTree>
    <p:extLst>
      <p:ext uri="{BB962C8B-B14F-4D97-AF65-F5344CB8AC3E}">
        <p14:creationId xmlns:p14="http://schemas.microsoft.com/office/powerpoint/2010/main" val="8729272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Brain Development</a:t>
            </a:r>
          </a:p>
        </p:txBody>
      </p:sp>
      <p:sp>
        <p:nvSpPr>
          <p:cNvPr id="3" name="Content Placeholder 2"/>
          <p:cNvSpPr>
            <a:spLocks noGrp="1"/>
          </p:cNvSpPr>
          <p:nvPr>
            <p:ph idx="1"/>
          </p:nvPr>
        </p:nvSpPr>
        <p:spPr/>
        <p:txBody>
          <a:bodyPr/>
          <a:lstStyle/>
          <a:p>
            <a:r>
              <a:rPr lang="en-US" dirty="0"/>
              <a:t>The rapid growth of the brain continues to about age 3.</a:t>
            </a:r>
          </a:p>
          <a:p>
            <a:r>
              <a:rPr lang="en-US" dirty="0"/>
              <a:t>At age 3, brain is 90% of adult weight.</a:t>
            </a:r>
          </a:p>
          <a:p>
            <a:r>
              <a:rPr lang="en-US" dirty="0"/>
              <a:t>From 3 to 6, the most rapid growth is in the frontal areas.</a:t>
            </a:r>
          </a:p>
          <a:p>
            <a:r>
              <a:rPr lang="en-US" dirty="0"/>
              <a:t>Corpus callosum develops which allows brain hemispheres to communicate. (This growth continues to about age 15.)</a:t>
            </a:r>
          </a:p>
        </p:txBody>
      </p:sp>
    </p:spTree>
    <p:extLst>
      <p:ext uri="{BB962C8B-B14F-4D97-AF65-F5344CB8AC3E}">
        <p14:creationId xmlns:p14="http://schemas.microsoft.com/office/powerpoint/2010/main" val="29141576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Artistic Development</a:t>
            </a:r>
          </a:p>
        </p:txBody>
      </p:sp>
      <p:sp>
        <p:nvSpPr>
          <p:cNvPr id="3" name="Content Placeholder 2"/>
          <p:cNvSpPr>
            <a:spLocks noGrp="1"/>
          </p:cNvSpPr>
          <p:nvPr>
            <p:ph idx="1"/>
          </p:nvPr>
        </p:nvSpPr>
        <p:spPr/>
        <p:txBody>
          <a:bodyPr/>
          <a:lstStyle/>
          <a:p>
            <a:r>
              <a:rPr lang="en-US" dirty="0"/>
              <a:t>Near universal pattern of change.</a:t>
            </a:r>
          </a:p>
          <a:p>
            <a:r>
              <a:rPr lang="en-US" dirty="0"/>
              <a:t>Development mirrors such maturational factors as increases in </a:t>
            </a:r>
            <a:r>
              <a:rPr lang="en-US" dirty="0">
                <a:solidFill>
                  <a:srgbClr val="FF0000"/>
                </a:solidFill>
              </a:rPr>
              <a:t>fine motor skills</a:t>
            </a:r>
            <a:r>
              <a:rPr lang="en-US" dirty="0"/>
              <a:t>, </a:t>
            </a:r>
            <a:r>
              <a:rPr lang="en-US" dirty="0">
                <a:solidFill>
                  <a:srgbClr val="0070C0"/>
                </a:solidFill>
              </a:rPr>
              <a:t>memory</a:t>
            </a:r>
            <a:r>
              <a:rPr lang="en-US" dirty="0"/>
              <a:t>, and </a:t>
            </a:r>
            <a:r>
              <a:rPr lang="en-US" dirty="0">
                <a:solidFill>
                  <a:srgbClr val="7030A0"/>
                </a:solidFill>
              </a:rPr>
              <a:t>knowledge of the purposes of print</a:t>
            </a:r>
            <a:r>
              <a:rPr lang="en-US" dirty="0"/>
              <a:t>.</a:t>
            </a:r>
          </a:p>
        </p:txBody>
      </p:sp>
      <p:pic>
        <p:nvPicPr>
          <p:cNvPr id="4" name="Picture 3"/>
          <p:cNvPicPr>
            <a:picLocks noChangeAspect="1"/>
          </p:cNvPicPr>
          <p:nvPr/>
        </p:nvPicPr>
        <p:blipFill>
          <a:blip r:embed="rId2"/>
          <a:stretch>
            <a:fillRect/>
          </a:stretch>
        </p:blipFill>
        <p:spPr>
          <a:xfrm>
            <a:off x="943609" y="3896303"/>
            <a:ext cx="3995427" cy="2796799"/>
          </a:xfrm>
          <a:prstGeom prst="rect">
            <a:avLst/>
          </a:prstGeom>
        </p:spPr>
      </p:pic>
      <p:pic>
        <p:nvPicPr>
          <p:cNvPr id="5" name="Picture 4"/>
          <p:cNvPicPr>
            <a:picLocks noChangeAspect="1"/>
          </p:cNvPicPr>
          <p:nvPr/>
        </p:nvPicPr>
        <p:blipFill>
          <a:blip r:embed="rId3"/>
          <a:stretch>
            <a:fillRect/>
          </a:stretch>
        </p:blipFill>
        <p:spPr>
          <a:xfrm>
            <a:off x="6241619" y="3491828"/>
            <a:ext cx="3000350" cy="3178002"/>
          </a:xfrm>
          <a:prstGeom prst="rect">
            <a:avLst/>
          </a:prstGeom>
        </p:spPr>
      </p:pic>
    </p:spTree>
    <p:extLst>
      <p:ext uri="{BB962C8B-B14F-4D97-AF65-F5344CB8AC3E}">
        <p14:creationId xmlns:p14="http://schemas.microsoft.com/office/powerpoint/2010/main" val="1121055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and Safety</a:t>
            </a:r>
          </a:p>
        </p:txBody>
      </p:sp>
      <p:sp>
        <p:nvSpPr>
          <p:cNvPr id="3" name="Content Placeholder 2"/>
          <p:cNvSpPr>
            <a:spLocks noGrp="1"/>
          </p:cNvSpPr>
          <p:nvPr>
            <p:ph idx="1"/>
          </p:nvPr>
        </p:nvSpPr>
        <p:spPr/>
        <p:txBody>
          <a:bodyPr/>
          <a:lstStyle/>
          <a:p>
            <a:r>
              <a:rPr lang="en-US" dirty="0"/>
              <a:t>Proper growth and health depend on nutrition and adequate sleep.</a:t>
            </a:r>
          </a:p>
          <a:p>
            <a:r>
              <a:rPr lang="en-US" dirty="0"/>
              <a:t>Beginning at age 2 the diet should be similar to adults.</a:t>
            </a:r>
          </a:p>
          <a:p>
            <a:r>
              <a:rPr lang="en-US" dirty="0"/>
              <a:t>Obesity rates are higher in low SES across all ethnic groups</a:t>
            </a:r>
          </a:p>
          <a:p>
            <a:r>
              <a:rPr lang="en-US" dirty="0"/>
              <a:t>Obesity – environment is the major factor</a:t>
            </a:r>
          </a:p>
          <a:p>
            <a:pPr lvl="1"/>
            <a:r>
              <a:rPr lang="en-US" dirty="0"/>
              <a:t>Parents should monitor and be in control of preschool diet.</a:t>
            </a:r>
          </a:p>
          <a:p>
            <a:pPr lvl="1"/>
            <a:r>
              <a:rPr lang="en-US" dirty="0"/>
              <a:t>Don’t compel kids to “clean their plate”.</a:t>
            </a:r>
          </a:p>
          <a:p>
            <a:endParaRPr lang="en-US" dirty="0"/>
          </a:p>
        </p:txBody>
      </p:sp>
    </p:spTree>
    <p:extLst>
      <p:ext uri="{BB962C8B-B14F-4D97-AF65-F5344CB8AC3E}">
        <p14:creationId xmlns:p14="http://schemas.microsoft.com/office/powerpoint/2010/main" val="2477022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Just watch…</a:t>
            </a:r>
          </a:p>
        </p:txBody>
      </p:sp>
      <p:pic>
        <p:nvPicPr>
          <p:cNvPr id="4" name="Content Placeholder 3">
            <a:hlinkClick r:id="rId2"/>
          </p:cNvPr>
          <p:cNvPicPr>
            <a:picLocks noGrp="1" noChangeAspect="1"/>
          </p:cNvPicPr>
          <p:nvPr>
            <p:ph idx="1"/>
          </p:nvPr>
        </p:nvPicPr>
        <p:blipFill>
          <a:blip r:embed="rId3"/>
          <a:stretch>
            <a:fillRect/>
          </a:stretch>
        </p:blipFill>
        <p:spPr>
          <a:xfrm>
            <a:off x="3316702" y="1825625"/>
            <a:ext cx="5558595" cy="4351338"/>
          </a:xfrm>
          <a:prstGeom prst="rect">
            <a:avLst/>
          </a:prstGeom>
        </p:spPr>
      </p:pic>
    </p:spTree>
    <p:extLst>
      <p:ext uri="{BB962C8B-B14F-4D97-AF65-F5344CB8AC3E}">
        <p14:creationId xmlns:p14="http://schemas.microsoft.com/office/powerpoint/2010/main" val="7980587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Maslow’s Hierarchy of Needs</a:t>
            </a:r>
          </a:p>
        </p:txBody>
      </p:sp>
      <p:pic>
        <p:nvPicPr>
          <p:cNvPr id="4" name="Content Placeholder 3"/>
          <p:cNvPicPr>
            <a:picLocks noGrp="1" noChangeAspect="1"/>
          </p:cNvPicPr>
          <p:nvPr>
            <p:ph idx="1"/>
          </p:nvPr>
        </p:nvPicPr>
        <p:blipFill>
          <a:blip r:embed="rId2"/>
          <a:stretch>
            <a:fillRect/>
          </a:stretch>
        </p:blipFill>
        <p:spPr>
          <a:xfrm>
            <a:off x="3018811" y="1825625"/>
            <a:ext cx="6154378" cy="4351338"/>
          </a:xfrm>
          <a:prstGeom prst="rect">
            <a:avLst/>
          </a:prstGeom>
        </p:spPr>
      </p:pic>
    </p:spTree>
    <p:extLst>
      <p:ext uri="{BB962C8B-B14F-4D97-AF65-F5344CB8AC3E}">
        <p14:creationId xmlns:p14="http://schemas.microsoft.com/office/powerpoint/2010/main" val="8171362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Allergies</a:t>
            </a:r>
          </a:p>
        </p:txBody>
      </p:sp>
      <p:sp>
        <p:nvSpPr>
          <p:cNvPr id="3" name="Content Placeholder 2"/>
          <p:cNvSpPr>
            <a:spLocks noGrp="1"/>
          </p:cNvSpPr>
          <p:nvPr>
            <p:ph idx="1"/>
          </p:nvPr>
        </p:nvSpPr>
        <p:spPr/>
        <p:txBody>
          <a:bodyPr>
            <a:normAutofit/>
          </a:bodyPr>
          <a:lstStyle/>
          <a:p>
            <a:r>
              <a:rPr lang="en-US" dirty="0"/>
              <a:t>90% of allergies can be attributed to 7 foods: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932884914"/>
      </p:ext>
    </p:extLst>
  </p:cSld>
  <p:clrMapOvr>
    <a:masterClrMapping/>
  </p:clrMapOvr>
</p:sld>
</file>

<file path=ppt/theme/theme1.xml><?xml version="1.0" encoding="utf-8"?>
<a:theme xmlns:a="http://schemas.openxmlformats.org/drawingml/2006/main" name="BrushVTI">
  <a:themeElements>
    <a:clrScheme name="AnalogousFromRegularSeed_2SEEDS">
      <a:dk1>
        <a:srgbClr val="000000"/>
      </a:dk1>
      <a:lt1>
        <a:srgbClr val="FFFFFF"/>
      </a:lt1>
      <a:dk2>
        <a:srgbClr val="321C1D"/>
      </a:dk2>
      <a:lt2>
        <a:srgbClr val="F0F2F3"/>
      </a:lt2>
      <a:accent1>
        <a:srgbClr val="D58117"/>
      </a:accent1>
      <a:accent2>
        <a:srgbClr val="E74429"/>
      </a:accent2>
      <a:accent3>
        <a:srgbClr val="AAA71E"/>
      </a:accent3>
      <a:accent4>
        <a:srgbClr val="17AFCF"/>
      </a:accent4>
      <a:accent5>
        <a:srgbClr val="2977E7"/>
      </a:accent5>
      <a:accent6>
        <a:srgbClr val="3736DA"/>
      </a:accent6>
      <a:hlink>
        <a:srgbClr val="3F78BF"/>
      </a:hlink>
      <a:folHlink>
        <a:srgbClr val="7F7F7F"/>
      </a:folHlink>
    </a:clrScheme>
    <a:fontScheme name="Custom 3">
      <a:majorFont>
        <a:latin typeface="Elephant"/>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ushVTI" id="{7102FA3A-9D7B-4497-8C4B-FB535AAFDE06}" vid="{C6D41F62-6FAB-440A-BEC7-CB7BF190811F}"/>
    </a:ext>
  </a:extLst>
</a:theme>
</file>

<file path=docProps/app.xml><?xml version="1.0" encoding="utf-8"?>
<Properties xmlns="http://schemas.openxmlformats.org/officeDocument/2006/extended-properties" xmlns:vt="http://schemas.openxmlformats.org/officeDocument/2006/docPropsVTypes">
  <TotalTime>16</TotalTime>
  <Words>893</Words>
  <Application>Microsoft Office PowerPoint</Application>
  <PresentationFormat>Widescreen</PresentationFormat>
  <Paragraphs>137</Paragraphs>
  <Slides>28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Century Gothic</vt:lpstr>
      <vt:lpstr>Elephant</vt:lpstr>
      <vt:lpstr>Times New Roman</vt:lpstr>
      <vt:lpstr>BrushVTI</vt:lpstr>
      <vt:lpstr>Early Childhood</vt:lpstr>
      <vt:lpstr>Bodily Growth and Change</vt:lpstr>
      <vt:lpstr>Sleep Patterns and Problems</vt:lpstr>
      <vt:lpstr>Brain Development</vt:lpstr>
      <vt:lpstr>Artistic Development</vt:lpstr>
      <vt:lpstr>Health and Safety</vt:lpstr>
      <vt:lpstr>Just watch…</vt:lpstr>
      <vt:lpstr>Maslow’s Hierarchy of Needs</vt:lpstr>
      <vt:lpstr>Food Allergies</vt:lpstr>
      <vt:lpstr>Food Allergies</vt:lpstr>
      <vt:lpstr>Food Allergies</vt:lpstr>
      <vt:lpstr>Food Allergies</vt:lpstr>
      <vt:lpstr>Food Allergies</vt:lpstr>
      <vt:lpstr>Food Allergies</vt:lpstr>
      <vt:lpstr>Food Allergies</vt:lpstr>
      <vt:lpstr>Food Allergies</vt:lpstr>
      <vt:lpstr>Food Allergies</vt:lpstr>
      <vt:lpstr>Piaget – Preoperational Thought</vt:lpstr>
      <vt:lpstr>Egocentrism and Decentering</vt:lpstr>
      <vt:lpstr> Self-Definition and Single Representation</vt:lpstr>
      <vt:lpstr>Understanding and Regulating Emotions</vt:lpstr>
      <vt:lpstr>Egocentrism and Decentering</vt:lpstr>
      <vt:lpstr>PowerPoint Presentation</vt:lpstr>
      <vt:lpstr>PowerPoint Presentation</vt:lpstr>
      <vt:lpstr>Initiative versus Guilt</vt:lpstr>
      <vt:lpstr>Erikson’s Psychosocial Theory</vt:lpstr>
      <vt:lpstr>Erikson’s Psychosocial Theory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Early Childhood</dc:title>
  <dc:creator>Russell, Kelly A.</dc:creator>
  <cp:lastModifiedBy>Russell, Kelly A.</cp:lastModifiedBy>
  <cp:revision>4</cp:revision>
  <dcterms:created xsi:type="dcterms:W3CDTF">2021-03-22T15:57:17Z</dcterms:created>
  <dcterms:modified xsi:type="dcterms:W3CDTF">2021-03-22T16:13:34Z</dcterms:modified>
</cp:coreProperties>
</file>