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0" r:id="rId17"/>
    <p:sldId id="27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7" d="100"/>
          <a:sy n="77" d="100"/>
        </p:scale>
        <p:origin x="68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33E894-2250-4D07-9638-0DA843AD9E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08CB4B-9395-4906-8B01-131480088B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8F8F11-C6CC-4440-9C14-3B8C4129DB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3E0D-A7C9-4CA0-A3BA-35F0C3865AAD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5187B7-877D-41DF-B6CE-EA9AF9755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44171B-DECB-4DB5-8BFD-D773121F7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FA078-9F8A-4A6D-923D-CD3F53ACC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862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EDDF3-02BA-48E0-8BF3-2260E0CD94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33B7C09-617A-4AC4-AA24-B625A52BE3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C93B5C-378F-4475-8B36-EBC4CF12B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3E0D-A7C9-4CA0-A3BA-35F0C3865AAD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69B03B-5446-4C84-B036-3FD2346D0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59BB7E-FCC5-42FA-9013-17D3A43CD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FA078-9F8A-4A6D-923D-CD3F53ACC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343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FC6B2A8-DD9D-4587-B525-69B3F06CEC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79A56E-6658-4A66-AEB3-55EB8F9FBF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4D0BF9-0FA3-437B-A0BF-8D18F720D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3E0D-A7C9-4CA0-A3BA-35F0C3865AAD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4BF775-6C62-4B89-8C46-EEEAADE11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141894-AEDC-448B-9467-463791A2F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FA078-9F8A-4A6D-923D-CD3F53ACC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157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AE2379-AC44-4800-80F7-B6544B190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ADE9FD-CF35-4956-9168-E195EBB517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D04B73-79CB-4D04-86A2-F00F859C8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3E0D-A7C9-4CA0-A3BA-35F0C3865AAD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CAA8DE-D7A8-43B8-B817-CE9158DFB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B84E46-FD83-4D1E-A37B-BDA71825B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FA078-9F8A-4A6D-923D-CD3F53ACC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049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782656-F11D-4158-96A1-401EB801F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B20F26-FE03-4FD4-BE7D-A3965884EE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2656D0-AD00-425B-B116-4248CECDF5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3E0D-A7C9-4CA0-A3BA-35F0C3865AAD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656063-5383-4238-94B5-9F562BF3F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49D191-BF5D-4C6A-98D6-744E92DE1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FA078-9F8A-4A6D-923D-CD3F53ACC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28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DACCEB-1AB0-469C-B222-2C9BDD89E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165ACD-7598-4FAF-B1C1-AF7313910C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CE5DDD-0B16-46F1-B1B5-084D23C876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0C1A5D-2659-46FE-9487-EA17308CD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3E0D-A7C9-4CA0-A3BA-35F0C3865AAD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D1C3EB-FDCD-4EE6-A225-C25976320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11682D-5122-4443-B3F0-4F083796C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FA078-9F8A-4A6D-923D-CD3F53ACC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611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C4864C-3FFF-4A95-9E88-5CAB669760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B7A9A4-6714-478C-A175-66207D16BE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2E4E08-243C-4EB7-A967-3F80295DC3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4170CF-2B88-4B9F-84DF-7E34495752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22DA94-D0C7-463C-B67E-8D94C89460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14F8FE-6F63-4708-B57A-C9C0E784CB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3E0D-A7C9-4CA0-A3BA-35F0C3865AAD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93FF0CB-8290-4542-A1BE-3440A42DF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A7EB43-98E5-478B-96B1-3E403144F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FA078-9F8A-4A6D-923D-CD3F53ACC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569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F62DFF-44EC-4BF0-88E6-0FE8A1D56E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9BC8A3-8114-4284-9D42-92CD884C0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3E0D-A7C9-4CA0-A3BA-35F0C3865AAD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D433BA-F86F-4878-9BD6-9E7FD6936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31AF20-AFB9-42DE-962A-DCB482191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FA078-9F8A-4A6D-923D-CD3F53ACC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909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50A51ED-CF44-4F17-BF82-33244B76C0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3E0D-A7C9-4CA0-A3BA-35F0C3865AAD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9C2BC2-AA8A-4E16-B95D-D87578C42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1DAA8B-7528-4742-A3AB-CC9BA1BC8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FA078-9F8A-4A6D-923D-CD3F53ACC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482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395195-D4B1-435E-AE97-5F176B7D21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4C3D60-0271-4462-9319-969EAE2ADF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D5C839-D7D0-469D-AECD-243822D1FC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826D19-B5BE-4B6E-A674-EEE62A918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3E0D-A7C9-4CA0-A3BA-35F0C3865AAD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69C443-67EF-41F4-A4D7-2D6DB6295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D5F505-340E-4D24-A6C0-0DA203B59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FA078-9F8A-4A6D-923D-CD3F53ACC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497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E44B84-36E2-4A25-9E89-833DCF0C92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167EEE8-A458-4BBC-831E-4CA0BF89B9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24A841-04DA-4C04-B97F-088131D169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3AA74B-6884-477A-B668-F1E3F8C9D8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3E0D-A7C9-4CA0-A3BA-35F0C3865AAD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9BAB8D-84B3-4C35-B791-D781BE981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70D814-8A10-4E84-8052-22A5A1A64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FA078-9F8A-4A6D-923D-CD3F53ACC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418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4CE6467-45BF-4C51-AE75-9779E6CD6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976E69-F807-4872-8FD1-34EB445119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D74A1D-1448-4A8F-9BEF-E8B7EF33D3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5E3E0D-A7C9-4CA0-A3BA-35F0C3865AAD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885C8B-3CD1-4BEC-8F3F-4CDE41AC55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8899C0-DDA1-4A0E-B945-B40C757425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FA078-9F8A-4A6D-923D-CD3F53ACC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143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74CF20-DFBC-4AD9-818F-F3D0AE4F8C5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i="1" dirty="0" smtClean="0"/>
              <a:t>t</a:t>
            </a:r>
            <a:r>
              <a:rPr lang="en-US" dirty="0" smtClean="0"/>
              <a:t>-Test</a:t>
            </a:r>
            <a:endParaRPr lang="en-US" sz="32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B7E723-60AA-4F5F-B7AB-77D9C824D76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1749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 the Difference b/w Sample Means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 smtClean="0"/>
                  <a:t>Theoretical distribution of mean differences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/>
                  <a:t>) obtained by calculating all the possible mean differences from sample size N</a:t>
                </a:r>
                <a:r>
                  <a:rPr lang="en-US" baseline="-25000" dirty="0" smtClean="0"/>
                  <a:t>1</a:t>
                </a:r>
                <a:r>
                  <a:rPr lang="en-US" dirty="0" smtClean="0"/>
                  <a:t> and N</a:t>
                </a:r>
                <a:r>
                  <a:rPr lang="en-US" baseline="-25000" dirty="0" smtClean="0"/>
                  <a:t>2</a:t>
                </a:r>
                <a:r>
                  <a:rPr lang="en-US" dirty="0" smtClean="0"/>
                  <a:t> from two populations where N</a:t>
                </a:r>
                <a:r>
                  <a:rPr lang="en-US" baseline="-25000" dirty="0" smtClean="0"/>
                  <a:t>1</a:t>
                </a:r>
                <a:r>
                  <a:rPr lang="en-US" dirty="0" smtClean="0"/>
                  <a:t> and N</a:t>
                </a:r>
                <a:r>
                  <a:rPr lang="en-US" baseline="-25000" dirty="0" smtClean="0"/>
                  <a:t>2</a:t>
                </a:r>
                <a:r>
                  <a:rPr lang="en-US" dirty="0" smtClean="0"/>
                  <a:t> are bot greater than 50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 smtClean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/>
                  <a:t>) will be </a:t>
                </a:r>
                <a:r>
                  <a:rPr lang="en-US" b="1" dirty="0" smtClean="0">
                    <a:solidFill>
                      <a:srgbClr val="C00000"/>
                    </a:solidFill>
                  </a:rPr>
                  <a:t>approximately normal </a:t>
                </a:r>
                <a:r>
                  <a:rPr lang="en-US" dirty="0" smtClean="0"/>
                  <a:t>even if original populations are not normal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17" t="-2381" r="-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19800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Sampling Distribution of Differences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Sampling distribution has a mean:</a:t>
                </a:r>
              </a:p>
              <a:p>
                <a:pPr marL="0" indent="0">
                  <a:buNone/>
                </a:pPr>
                <a:endParaRPr lang="en-US" i="1" dirty="0" smtClean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sSub>
                            <m:sSubPr>
                              <m:ctrlPr>
                                <a:rPr lang="en-US" sz="32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n-US" sz="3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sub>
                      </m:sSub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sSub>
                            <m:sSubPr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US" sz="3200" dirty="0"/>
              </a:p>
              <a:p>
                <a:pPr marL="0" indent="0">
                  <a:buNone/>
                </a:pPr>
                <a:endParaRPr lang="en-US" dirty="0" smtClean="0"/>
              </a:p>
              <a:p>
                <a:r>
                  <a:rPr lang="en-US" dirty="0" smtClean="0"/>
                  <a:t>Sampling distribution has a standard error:</a:t>
                </a:r>
              </a:p>
              <a:p>
                <a:pPr marL="0" indent="0">
                  <a:buNone/>
                </a:pPr>
                <a:endParaRPr lang="en-US" i="1" dirty="0" smtClean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sSub>
                            <m:sSubPr>
                              <m:ctrlPr>
                                <a:rPr lang="en-US" sz="32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n-US" sz="3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sub>
                      </m:sSub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sSub>
                            <m:sSubPr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b>
                      </m:sSub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sz="3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3200" b="0" i="1" smtClean="0">
                                          <a:latin typeface="Cambria Math" panose="02040503050406030204" pitchFamily="18" charset="0"/>
                                        </a:rPr>
                                        <m:t>𝑌</m:t>
                                      </m:r>
                                    </m:e>
                                    <m:sub>
                                      <m:r>
                                        <a:rPr lang="en-US" sz="3200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sub>
                                <m:sup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sSub>
                                <m:sSubPr>
                                  <m:ctrlP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sz="3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3200" b="0" i="1" smtClean="0">
                                          <a:latin typeface="Cambria Math" panose="02040503050406030204" pitchFamily="18" charset="0"/>
                                        </a:rPr>
                                        <m:t>𝑌</m:t>
                                      </m:r>
                                    </m:e>
                                    <m:sub>
                                      <m:r>
                                        <a:rPr lang="en-US" sz="32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sub>
                                <m:sup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sSub>
                                <m:sSubPr>
                                  <m:ctrlP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3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36356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t</a:t>
            </a:r>
            <a:r>
              <a:rPr lang="en-US" dirty="0" smtClean="0"/>
              <a:t>-Test for Difference Between Two Means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 smtClean="0"/>
                  <a:t>Is the value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/>
                  <a:t> significantly different from 0? This test gives you the answer: 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−2)</m:t>
                          </m:r>
                        </m:sub>
                      </m:sSub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en-US" sz="3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3600" b="0" i="1" smtClean="0">
                                          <a:latin typeface="Cambria Math" panose="02040503050406030204" pitchFamily="18" charset="0"/>
                                        </a:rPr>
                                        <m:t>𝑌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en-US" sz="3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3600" b="0" i="1" smtClean="0">
                                          <a:latin typeface="Cambria Math" panose="02040503050406030204" pitchFamily="18" charset="0"/>
                                        </a:rPr>
                                        <m:t>𝑌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sub>
                          </m:sSub>
                        </m:den>
                      </m:f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17" t="-23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88535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t</a:t>
            </a:r>
            <a:r>
              <a:rPr lang="en-US" dirty="0"/>
              <a:t>-Test for Difference Between Two Means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 smtClean="0"/>
                  <a:t>Calculating the estimated standard error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𝑌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𝑌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 smtClean="0">
                    <a:solidFill>
                      <a:srgbClr val="C00000"/>
                    </a:solidFill>
                  </a:rPr>
                  <a:t>Our </a:t>
                </a:r>
                <a:r>
                  <a:rPr lang="en-US" i="1" dirty="0" smtClean="0">
                    <a:solidFill>
                      <a:srgbClr val="C00000"/>
                    </a:solidFill>
                  </a:rPr>
                  <a:t>t</a:t>
                </a:r>
                <a:r>
                  <a:rPr lang="en-US" dirty="0" smtClean="0">
                    <a:solidFill>
                      <a:srgbClr val="C00000"/>
                    </a:solidFill>
                  </a:rPr>
                  <a:t>-test becomes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−2)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𝑆</m:t>
                                      </m:r>
                                    </m:e>
                                    <m:sub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𝑌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sub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𝑆</m:t>
                                      </m:r>
                                    </m:e>
                                    <m:sub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𝑌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</m:sub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rad>
                        </m:den>
                      </m:f>
                    </m:oMath>
                  </m:oMathPara>
                </a14:m>
                <a:endParaRPr lang="en-US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17" t="-23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82005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3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7437016"/>
              </p:ext>
            </p:extLst>
          </p:nvPr>
        </p:nvGraphicFramePr>
        <p:xfrm>
          <a:off x="838200" y="1825625"/>
          <a:ext cx="10515600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200">
                  <a:extLst>
                    <a:ext uri="{9D8B030D-6E8A-4147-A177-3AD203B41FA5}">
                      <a16:colId xmlns:a16="http://schemas.microsoft.com/office/drawing/2014/main" val="1877398476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334084195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19486305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Men</a:t>
                      </a:r>
                      <a:r>
                        <a:rPr lang="en-US" sz="2800" baseline="0" dirty="0" smtClean="0"/>
                        <a:t> (N=54)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Women</a:t>
                      </a:r>
                      <a:r>
                        <a:rPr lang="en-US" sz="2800" baseline="0" dirty="0" smtClean="0"/>
                        <a:t> (N=46)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2759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Mean Pay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$10.06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$10.29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58834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Standard Deviation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0.9051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0.8766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867382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3880970" y="4104939"/>
                <a:ext cx="4430059" cy="21452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−2)</m:t>
                          </m:r>
                        </m:sub>
                      </m:sSub>
                      <m:r>
                        <a:rPr lang="en-US" sz="32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  <m:t>𝑆</m:t>
                                      </m:r>
                                    </m:e>
                                    <m:sub>
                                      <m:sSub>
                                        <m:sSubPr>
                                          <m:ctrlPr>
                                            <a:rPr lang="en-US" sz="32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3200" i="1">
                                              <a:latin typeface="Cambria Math" panose="02040503050406030204" pitchFamily="18" charset="0"/>
                                            </a:rPr>
                                            <m:t>𝑌</m:t>
                                          </m:r>
                                        </m:e>
                                        <m:sub>
                                          <m:r>
                                            <a:rPr lang="en-US" sz="3200" i="1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sub>
                                    <m:sup>
                                      <m: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  <m:sub>
                                      <m: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  <m:t>𝑆</m:t>
                                      </m:r>
                                    </m:e>
                                    <m:sub>
                                      <m:sSub>
                                        <m:sSubPr>
                                          <m:ctrlPr>
                                            <a:rPr lang="en-US" sz="32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3200" i="1">
                                              <a:latin typeface="Cambria Math" panose="02040503050406030204" pitchFamily="18" charset="0"/>
                                            </a:rPr>
                                            <m:t>𝑌</m:t>
                                          </m:r>
                                        </m:e>
                                        <m:sub>
                                          <m:r>
                                            <a:rPr lang="en-US" sz="32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</m:sub>
                                    <m:sup>
                                      <m: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  <m:sub>
                                      <m: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rad>
                        </m:den>
                      </m:f>
                    </m:oMath>
                  </m:oMathPara>
                </a14:m>
                <a:endParaRPr lang="en-US" sz="32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0970" y="4104939"/>
                <a:ext cx="4430059" cy="214526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92076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Degrees of Freedom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rgbClr val="C00000"/>
                </a:solidFill>
              </a:rPr>
              <a:t>98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Calculate t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rgbClr val="C00000"/>
                </a:solidFill>
              </a:rPr>
              <a:t>-1.29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can we conclude? 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rgbClr val="C00000"/>
                </a:solidFill>
              </a:rPr>
              <a:t>We cannot reject the null hypothesis. There is no difference in wages. 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337328" y="4774171"/>
                <a:ext cx="5517344" cy="15377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10.06−10.26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3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3200" b="0" i="1" smtClean="0">
                                          <a:latin typeface="Cambria Math" panose="02040503050406030204" pitchFamily="18" charset="0"/>
                                        </a:rPr>
                                        <m:t>.9051</m:t>
                                      </m:r>
                                    </m:e>
                                    <m:sup>
                                      <m:r>
                                        <a:rPr lang="en-US" sz="32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54</m:t>
                                  </m:r>
                                </m:den>
                              </m:f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3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3200" b="0" i="1" smtClean="0">
                                          <a:latin typeface="Cambria Math" panose="02040503050406030204" pitchFamily="18" charset="0"/>
                                        </a:rPr>
                                        <m:t>.8766</m:t>
                                      </m:r>
                                    </m:e>
                                    <m:sup>
                                      <m:r>
                                        <a:rPr lang="en-US" sz="32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46</m:t>
                                  </m:r>
                                </m:den>
                              </m:f>
                            </m:e>
                          </m:rad>
                        </m:den>
                      </m:f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−.23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.1785</m:t>
                          </m:r>
                        </m:den>
                      </m:f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7328" y="4774171"/>
                <a:ext cx="5517344" cy="153772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7808699" y="1825625"/>
                <a:ext cx="242374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𝑑𝑓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=54+46−2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08699" y="1825625"/>
                <a:ext cx="2423740" cy="369332"/>
              </a:xfrm>
              <a:prstGeom prst="rect">
                <a:avLst/>
              </a:prstGeom>
              <a:blipFill>
                <a:blip r:embed="rId3"/>
                <a:stretch>
                  <a:fillRect l="-3769" r="-2010" b="-377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17366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4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3956803"/>
              </p:ext>
            </p:extLst>
          </p:nvPr>
        </p:nvGraphicFramePr>
        <p:xfrm>
          <a:off x="838200" y="1825625"/>
          <a:ext cx="10515600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200">
                  <a:extLst>
                    <a:ext uri="{9D8B030D-6E8A-4147-A177-3AD203B41FA5}">
                      <a16:colId xmlns:a16="http://schemas.microsoft.com/office/drawing/2014/main" val="1877398476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334084195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19486305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Men</a:t>
                      </a:r>
                      <a:r>
                        <a:rPr lang="en-US" sz="2800" baseline="0" dirty="0" smtClean="0"/>
                        <a:t> (N=51)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Women</a:t>
                      </a:r>
                      <a:r>
                        <a:rPr lang="en-US" sz="2800" baseline="0" dirty="0" smtClean="0"/>
                        <a:t> (N=57)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2759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Mean Pay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$10.32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$9.68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58834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Standard Deviation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0.9461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1.0550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867382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3880970" y="4104939"/>
                <a:ext cx="4430059" cy="21452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−2)</m:t>
                          </m:r>
                        </m:sub>
                      </m:sSub>
                      <m:r>
                        <a:rPr lang="en-US" sz="32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  <m:t>𝑆</m:t>
                                      </m:r>
                                    </m:e>
                                    <m:sub>
                                      <m:sSub>
                                        <m:sSubPr>
                                          <m:ctrlPr>
                                            <a:rPr lang="en-US" sz="32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3200" i="1">
                                              <a:latin typeface="Cambria Math" panose="02040503050406030204" pitchFamily="18" charset="0"/>
                                            </a:rPr>
                                            <m:t>𝑌</m:t>
                                          </m:r>
                                        </m:e>
                                        <m:sub>
                                          <m:r>
                                            <a:rPr lang="en-US" sz="3200" i="1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sub>
                                    <m:sup>
                                      <m: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  <m:sub>
                                      <m: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  <m:t>𝑆</m:t>
                                      </m:r>
                                    </m:e>
                                    <m:sub>
                                      <m:sSub>
                                        <m:sSubPr>
                                          <m:ctrlPr>
                                            <a:rPr lang="en-US" sz="32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3200" i="1">
                                              <a:latin typeface="Cambria Math" panose="02040503050406030204" pitchFamily="18" charset="0"/>
                                            </a:rPr>
                                            <m:t>𝑌</m:t>
                                          </m:r>
                                        </m:e>
                                        <m:sub>
                                          <m:r>
                                            <a:rPr lang="en-US" sz="32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</m:sub>
                                    <m:sup>
                                      <m: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  <m:sub>
                                      <m: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rad>
                        </m:den>
                      </m:f>
                    </m:oMath>
                  </m:oMathPara>
                </a14:m>
                <a:endParaRPr lang="en-US" sz="32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0970" y="4104939"/>
                <a:ext cx="4430059" cy="214526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4834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</a:t>
            </a:r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Degrees of Freedom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rgbClr val="C00000"/>
                </a:solidFill>
              </a:rPr>
              <a:t>106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Calculate t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rgbClr val="C00000"/>
                </a:solidFill>
              </a:rPr>
              <a:t>3.32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can we conclude? 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rgbClr val="C00000"/>
                </a:solidFill>
              </a:rPr>
              <a:t>We can reject the null hypothesis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223514" y="4966677"/>
                <a:ext cx="5744971" cy="15377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10.32−9.68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3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3200" b="0" i="1" smtClean="0">
                                          <a:latin typeface="Cambria Math" panose="02040503050406030204" pitchFamily="18" charset="0"/>
                                        </a:rPr>
                                        <m:t>.9461</m:t>
                                      </m:r>
                                    </m:e>
                                    <m:sup>
                                      <m:r>
                                        <a:rPr lang="en-US" sz="32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51</m:t>
                                  </m:r>
                                </m:den>
                              </m:f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3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3200" b="0" i="1" smtClean="0">
                                          <a:latin typeface="Cambria Math" panose="02040503050406030204" pitchFamily="18" charset="0"/>
                                        </a:rPr>
                                        <m:t>1.0550</m:t>
                                      </m:r>
                                    </m:e>
                                    <m:sup>
                                      <m:r>
                                        <a:rPr lang="en-US" sz="32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57</m:t>
                                  </m:r>
                                </m:den>
                              </m:f>
                            </m:e>
                          </m:rad>
                        </m:den>
                      </m:f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.64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.1925</m:t>
                          </m:r>
                        </m:den>
                      </m:f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3514" y="4966677"/>
                <a:ext cx="5744971" cy="153772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7786472" y="1825625"/>
                <a:ext cx="260840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</a:rPr>
                        <m:t>𝑑𝑓</m:t>
                      </m:r>
                      <m:r>
                        <a:rPr lang="en-US" sz="2400" i="1" smtClean="0">
                          <a:latin typeface="Cambria Math" panose="02040503050406030204" pitchFamily="18" charset="0"/>
                        </a:rPr>
                        <m:t>=51+57−2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86472" y="1825625"/>
                <a:ext cx="2608406" cy="461665"/>
              </a:xfrm>
              <a:prstGeom prst="rect">
                <a:avLst/>
              </a:prstGeom>
              <a:blipFill>
                <a:blip r:embed="rId3"/>
                <a:stretch>
                  <a:fillRect b="-197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69636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a </a:t>
            </a:r>
            <a:r>
              <a:rPr lang="en-US" i="1" dirty="0" smtClean="0"/>
              <a:t>t</a:t>
            </a:r>
            <a:r>
              <a:rPr lang="en-US" dirty="0" smtClean="0"/>
              <a:t>-statistic and not a Z-statistic?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No population standard error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Small sample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Use of the Z-distribution assumes the population standard error is known, but we don’t actually know it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If N is greater than 30, the t-distribution begins converging with a Z-distribution, so with large samples, your results should be identical regardless of whether you use a </a:t>
            </a:r>
            <a:r>
              <a:rPr lang="en-US" i="1" dirty="0" smtClean="0"/>
              <a:t>t</a:t>
            </a:r>
            <a:r>
              <a:rPr lang="en-US" dirty="0" smtClean="0"/>
              <a:t> or a 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9905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t</a:t>
            </a:r>
            <a:r>
              <a:rPr lang="en-US" dirty="0" smtClean="0"/>
              <a:t>-Score/Statistic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t-Statistic – represents how many standard errors the observed value is from the mean (just like the Z-statistic!)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−1)</m:t>
                          </m:r>
                        </m:sub>
                      </m:sSub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̅"/>
                              <m:ctrlP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</m:acc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f>
                            <m:fPr>
                              <m:ctrlP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</m:rad>
                            </m:den>
                          </m:f>
                        </m:den>
                      </m:f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381" r="-5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341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t</a:t>
            </a:r>
            <a:r>
              <a:rPr lang="en-US" dirty="0" smtClean="0"/>
              <a:t>-Distribution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 smtClean="0"/>
                  <a:t>Family of curves, each determined by its degrees of freedom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𝑑𝑓</m:t>
                    </m:r>
                  </m:oMath>
                </a14:m>
                <a:r>
                  <a:rPr lang="en-US" dirty="0" smtClean="0"/>
                  <a:t>) used when the population standard deviation is unknown so the standard error must be estimated from the sample standard deviation </a:t>
                </a:r>
              </a:p>
              <a:p>
                <a:endParaRPr lang="en-US" dirty="0"/>
              </a:p>
              <a:p>
                <a:r>
                  <a:rPr lang="en-US" b="1" dirty="0" smtClean="0"/>
                  <a:t>Degrees of freedom (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𝒅𝒇</m:t>
                    </m:r>
                  </m:oMath>
                </a14:m>
                <a:r>
                  <a:rPr lang="en-US" b="1" dirty="0" smtClean="0"/>
                  <a:t>)</a:t>
                </a:r>
              </a:p>
              <a:p>
                <a:pPr marL="0" indent="0">
                  <a:buNone/>
                </a:pPr>
                <a:r>
                  <a:rPr lang="en-US" dirty="0" smtClean="0"/>
                  <a:t>The number of scores that are free to vary in calculating a statistic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𝑑𝑓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−1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17" t="-2381" r="-19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9242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t</a:t>
            </a:r>
            <a:r>
              <a:rPr lang="en-US" dirty="0" smtClean="0"/>
              <a:t>-Distribution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4206" t="9952" r="5758" b="8369"/>
          <a:stretch/>
        </p:blipFill>
        <p:spPr>
          <a:xfrm>
            <a:off x="1507207" y="1690688"/>
            <a:ext cx="9177585" cy="4806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450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t</a:t>
            </a:r>
            <a:r>
              <a:rPr lang="en-US" dirty="0" smtClean="0"/>
              <a:t>-tests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 dirty="0" smtClean="0"/>
                  <a:t>Hypotheses</a:t>
                </a:r>
                <a:endParaRPr lang="en-US" dirty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dirty="0" smtClean="0"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: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en-US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: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𝑜𝑟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: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en-US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: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dirty="0"/>
              </a:p>
              <a:p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For larger samples, if the t-value is greater than 1.96, the difference between the means is different from zero at an alpha of .05 (95% confidence level)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 smtClean="0"/>
                  <a:t>The critical value for .05 will be higher than 1.96 if </a:t>
                </a:r>
                <a:r>
                  <a:rPr lang="en-US" dirty="0" smtClean="0">
                    <a:solidFill>
                      <a:srgbClr val="C00000"/>
                    </a:solidFill>
                  </a:rPr>
                  <a:t>N&lt;500</a:t>
                </a:r>
                <a:endParaRPr lang="en-US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30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33150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Probability table for </a:t>
            </a:r>
            <a:r>
              <a:rPr lang="en-US" i="1" dirty="0" smtClean="0"/>
              <a:t>t</a:t>
            </a:r>
            <a:endParaRPr lang="en-US" i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38867" y="1690688"/>
            <a:ext cx="9314266" cy="4763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680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The sample mean is 95 min and the </a:t>
            </a:r>
            <a:r>
              <a:rPr lang="en-US" dirty="0" err="1" smtClean="0"/>
              <a:t>stdv</a:t>
            </a:r>
            <a:r>
              <a:rPr lang="en-US" dirty="0" smtClean="0"/>
              <a:t> is 15 for a sample of 100 runners from the 2012 Cherry Blossom Race. In 2006, the mean was 93. Are runners getting faster or slower?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H</a:t>
            </a:r>
            <a:r>
              <a:rPr lang="en-US" baseline="-25000" dirty="0" smtClean="0"/>
              <a:t>1</a:t>
            </a:r>
            <a:r>
              <a:rPr lang="en-US" dirty="0" smtClean="0"/>
              <a:t>: Average 2006 time ≠ Average 2012 Time</a:t>
            </a:r>
          </a:p>
          <a:p>
            <a:pPr marL="0" indent="0">
              <a:buNone/>
            </a:pPr>
            <a:r>
              <a:rPr lang="en-US" dirty="0" smtClean="0"/>
              <a:t>H</a:t>
            </a:r>
            <a:r>
              <a:rPr lang="en-US" baseline="-25000" dirty="0" smtClean="0"/>
              <a:t>0</a:t>
            </a:r>
            <a:r>
              <a:rPr lang="en-US" dirty="0" smtClean="0"/>
              <a:t>: Average 2006 time = Average 2012 Time</a:t>
            </a:r>
          </a:p>
          <a:p>
            <a:pPr marL="0" indent="0"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Get degrees of freedom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Calculate </a:t>
            </a:r>
            <a:r>
              <a:rPr lang="en-US" i="1" dirty="0" smtClean="0"/>
              <a:t>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Look in the appendix at the </a:t>
            </a:r>
            <a:r>
              <a:rPr lang="en-US" i="1" dirty="0" smtClean="0"/>
              <a:t>t</a:t>
            </a:r>
            <a:r>
              <a:rPr lang="en-US" dirty="0" smtClean="0"/>
              <a:t> distribution table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Do we reject or fail to reject H</a:t>
            </a:r>
            <a:r>
              <a:rPr lang="en-US" baseline="-25000" dirty="0" smtClean="0"/>
              <a:t>0</a:t>
            </a:r>
            <a:r>
              <a:rPr lang="en-US" dirty="0" smtClean="0"/>
              <a:t>?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8290654" y="3159493"/>
                <a:ext cx="3063146" cy="168360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−1)</m:t>
                          </m:r>
                        </m:sub>
                      </m:sSub>
                      <m:r>
                        <a:rPr lang="en-US" sz="32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̅"/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</m:acc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f>
                            <m:f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</m:rad>
                            </m:den>
                          </m:f>
                        </m:den>
                      </m:f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90654" y="3159493"/>
                <a:ext cx="3063146" cy="168360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20860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Are the earnings of white women different from $33,797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We collected a sample of 320 white women</a:t>
            </a:r>
          </a:p>
          <a:p>
            <a:pPr marL="0" indent="0">
              <a:buNone/>
            </a:pPr>
            <a:r>
              <a:rPr lang="en-US" dirty="0" smtClean="0"/>
              <a:t>Average earnings of white women = $36,471: </a:t>
            </a:r>
            <a:r>
              <a:rPr lang="en-US" dirty="0" err="1" smtClean="0"/>
              <a:t>S</a:t>
            </a:r>
            <a:r>
              <a:rPr lang="en-US" baseline="-25000" dirty="0" err="1" smtClean="0"/>
              <a:t>y</a:t>
            </a:r>
            <a:r>
              <a:rPr lang="en-US" dirty="0" smtClean="0"/>
              <a:t>=$28,563</a:t>
            </a:r>
          </a:p>
          <a:p>
            <a:pPr marL="0" indent="0">
              <a:buNone/>
            </a:pPr>
            <a:r>
              <a:rPr lang="en-US" dirty="0" smtClean="0"/>
              <a:t>H</a:t>
            </a:r>
            <a:r>
              <a:rPr lang="en-US" baseline="-25000" dirty="0" smtClean="0"/>
              <a:t>1</a:t>
            </a:r>
            <a:r>
              <a:rPr lang="en-US" dirty="0" smtClean="0"/>
              <a:t>: Average earnings of WW ≠ $33,797</a:t>
            </a:r>
          </a:p>
          <a:p>
            <a:pPr marL="0" indent="0">
              <a:buNone/>
            </a:pPr>
            <a:r>
              <a:rPr lang="en-US" dirty="0" smtClean="0"/>
              <a:t>H</a:t>
            </a:r>
            <a:r>
              <a:rPr lang="en-US" baseline="-25000" dirty="0" smtClean="0"/>
              <a:t>0</a:t>
            </a:r>
            <a:r>
              <a:rPr lang="en-US" dirty="0" smtClean="0"/>
              <a:t>: Average earnings of WW = $33,797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Do we reject of fail to reject H</a:t>
            </a:r>
            <a:r>
              <a:rPr lang="en-US" baseline="-25000" dirty="0" smtClean="0"/>
              <a:t>0</a:t>
            </a:r>
            <a:r>
              <a:rPr lang="en-US" dirty="0" smtClean="0"/>
              <a:t>?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8047786" y="4363054"/>
                <a:ext cx="3063146" cy="168360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−1)</m:t>
                          </m:r>
                        </m:sub>
                      </m:sSub>
                      <m:r>
                        <a:rPr lang="en-US" sz="32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̅"/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</m:acc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f>
                            <m:f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</m:rad>
                            </m:den>
                          </m:f>
                        </m:den>
                      </m:f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7786" y="4363054"/>
                <a:ext cx="3063146" cy="168360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68648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13673</TotalTime>
  <Words>452</Words>
  <Application>Microsoft Office PowerPoint</Application>
  <PresentationFormat>Widescreen</PresentationFormat>
  <Paragraphs>111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Cambria Math</vt:lpstr>
      <vt:lpstr>Times New Roman</vt:lpstr>
      <vt:lpstr>Office Theme</vt:lpstr>
      <vt:lpstr>t-Test</vt:lpstr>
      <vt:lpstr>Why a t-statistic and not a Z-statistic? </vt:lpstr>
      <vt:lpstr>t-Score/Statistic</vt:lpstr>
      <vt:lpstr>t-Distribution</vt:lpstr>
      <vt:lpstr>t-Distribution</vt:lpstr>
      <vt:lpstr>t-tests</vt:lpstr>
      <vt:lpstr>Probability table for t</vt:lpstr>
      <vt:lpstr>Example 1</vt:lpstr>
      <vt:lpstr>Example 2</vt:lpstr>
      <vt:lpstr>Testing the Difference b/w Sample Means</vt:lpstr>
      <vt:lpstr>Sampling Distribution of Differences</vt:lpstr>
      <vt:lpstr>t-Test for Difference Between Two Means</vt:lpstr>
      <vt:lpstr>t-Test for Difference Between Two Means</vt:lpstr>
      <vt:lpstr>Example 3</vt:lpstr>
      <vt:lpstr>Example 3</vt:lpstr>
      <vt:lpstr>Example 4</vt:lpstr>
      <vt:lpstr>Example 4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Analysis &amp; Statistics Class TTh: 9:30-10:50 Lab W: 11:00-12:20</dc:title>
  <dc:creator>McIntyre, Katie N</dc:creator>
  <cp:lastModifiedBy>McIntyre, Katie</cp:lastModifiedBy>
  <cp:revision>69</cp:revision>
  <dcterms:created xsi:type="dcterms:W3CDTF">2021-01-26T13:30:03Z</dcterms:created>
  <dcterms:modified xsi:type="dcterms:W3CDTF">2021-03-29T16:47:19Z</dcterms:modified>
</cp:coreProperties>
</file>