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56" r:id="rId2"/>
    <p:sldId id="257" r:id="rId3"/>
    <p:sldId id="290" r:id="rId4"/>
    <p:sldId id="258" r:id="rId5"/>
    <p:sldId id="259" r:id="rId6"/>
    <p:sldId id="260" r:id="rId7"/>
    <p:sldId id="261" r:id="rId8"/>
    <p:sldId id="262" r:id="rId9"/>
    <p:sldId id="263" r:id="rId10"/>
    <p:sldId id="276" r:id="rId11"/>
    <p:sldId id="264" r:id="rId12"/>
    <p:sldId id="289" r:id="rId13"/>
    <p:sldId id="266" r:id="rId14"/>
    <p:sldId id="265" r:id="rId15"/>
    <p:sldId id="267" r:id="rId16"/>
    <p:sldId id="268" r:id="rId17"/>
    <p:sldId id="270" r:id="rId18"/>
    <p:sldId id="271" r:id="rId19"/>
    <p:sldId id="291" r:id="rId20"/>
    <p:sldId id="274" r:id="rId21"/>
    <p:sldId id="275" r:id="rId22"/>
    <p:sldId id="277" r:id="rId23"/>
    <p:sldId id="278" r:id="rId24"/>
    <p:sldId id="279" r:id="rId25"/>
    <p:sldId id="280" r:id="rId26"/>
    <p:sldId id="281" r:id="rId27"/>
    <p:sldId id="282" r:id="rId28"/>
    <p:sldId id="283" r:id="rId29"/>
    <p:sldId id="284" r:id="rId30"/>
    <p:sldId id="285" r:id="rId31"/>
    <p:sldId id="287" r:id="rId32"/>
    <p:sldId id="292" r:id="rId33"/>
    <p:sldId id="293" r:id="rId34"/>
    <p:sldId id="288"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40" autoAdjust="0"/>
    <p:restoredTop sz="96408" autoAdjust="0"/>
  </p:normalViewPr>
  <p:slideViewPr>
    <p:cSldViewPr snapToGrid="0">
      <p:cViewPr varScale="1">
        <p:scale>
          <a:sx n="106" d="100"/>
          <a:sy n="106" d="100"/>
        </p:scale>
        <p:origin x="786" y="102"/>
      </p:cViewPr>
      <p:guideLst/>
    </p:cSldViewPr>
  </p:slideViewPr>
  <p:outlineViewPr>
    <p:cViewPr>
      <p:scale>
        <a:sx n="33" d="100"/>
        <a:sy n="33" d="100"/>
      </p:scale>
      <p:origin x="0" y="-7098"/>
    </p:cViewPr>
  </p:outlineViewPr>
  <p:notesTextViewPr>
    <p:cViewPr>
      <p:scale>
        <a:sx n="1" d="1"/>
        <a:sy n="1" d="1"/>
      </p:scale>
      <p:origin x="0" y="-54"/>
    </p:cViewPr>
  </p:notesTextViewPr>
  <p:sorterViewPr>
    <p:cViewPr>
      <p:scale>
        <a:sx n="100" d="100"/>
        <a:sy n="100" d="100"/>
      </p:scale>
      <p:origin x="0" y="-7494"/>
    </p:cViewPr>
  </p:sorterViewPr>
  <p:notesViewPr>
    <p:cSldViewPr snapToGrid="0">
      <p:cViewPr varScale="1">
        <p:scale>
          <a:sx n="52" d="100"/>
          <a:sy n="52" d="100"/>
        </p:scale>
        <p:origin x="1884" y="7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19C91E0-0C66-44B2-9313-8AF0FDBE73AA}" type="datetimeFigureOut">
              <a:rPr lang="en-US" smtClean="0"/>
              <a:t>3/30/2021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451694-FD7B-40BC-B5C3-E488D6DEBFD5}" type="slidenum">
              <a:rPr lang="en-US" smtClean="0"/>
              <a:t>‹#›</a:t>
            </a:fld>
            <a:endParaRPr lang="en-US"/>
          </a:p>
        </p:txBody>
      </p:sp>
    </p:spTree>
    <p:extLst>
      <p:ext uri="{BB962C8B-B14F-4D97-AF65-F5344CB8AC3E}">
        <p14:creationId xmlns:p14="http://schemas.microsoft.com/office/powerpoint/2010/main" val="32037055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742950" indent="-285750">
              <a:defRPr sz="2400" b="1">
                <a:solidFill>
                  <a:schemeClr val="tx1"/>
                </a:solidFill>
                <a:latin typeface="Times" panose="02020603050405020304" pitchFamily="18" charset="0"/>
                <a:ea typeface="MS PGothic" panose="020B0600070205080204" pitchFamily="34" charset="-128"/>
              </a:defRPr>
            </a:lvl2pPr>
            <a:lvl3pPr marL="1143000" indent="-228600">
              <a:defRPr sz="2400" b="1">
                <a:solidFill>
                  <a:schemeClr val="tx1"/>
                </a:solidFill>
                <a:latin typeface="Times" panose="02020603050405020304" pitchFamily="18" charset="0"/>
                <a:ea typeface="MS PGothic" panose="020B0600070205080204" pitchFamily="34" charset="-128"/>
              </a:defRPr>
            </a:lvl3pPr>
            <a:lvl4pPr marL="1600200" indent="-228600">
              <a:defRPr sz="2400" b="1">
                <a:solidFill>
                  <a:schemeClr val="tx1"/>
                </a:solidFill>
                <a:latin typeface="Times" panose="02020603050405020304" pitchFamily="18" charset="0"/>
                <a:ea typeface="MS PGothic" panose="020B0600070205080204" pitchFamily="34" charset="-128"/>
              </a:defRPr>
            </a:lvl4pPr>
            <a:lvl5pPr marL="2057400" indent="-228600">
              <a:defRPr sz="2400" b="1">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4EF18783-BACE-4306-B525-6606AA9FBA97}" type="slidenum">
              <a:rPr lang="en-US" altLang="en-US" sz="1200" b="0"/>
              <a:pPr/>
              <a:t>3</a:t>
            </a:fld>
            <a:endParaRPr lang="en-US" altLang="en-US" sz="1200" b="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Times" panose="02020603050405020304" pitchFamily="18" charset="0"/>
              </a:rPr>
              <a:t>This altarpiece was completed in 1515, just two years prior to the beginnings of the Reformation. This altarpiece was commissioned for a hospital chapel, thus the audience would have been people suffering and in need of healing. What does this altarpiece say to viewers about suffering and healing? How might you contrast this PRE-Reformation German artwork to another German artwork that was created following the beginnings of the Reformation?</a:t>
            </a:r>
          </a:p>
        </p:txBody>
      </p:sp>
    </p:spTree>
    <p:extLst>
      <p:ext uri="{BB962C8B-B14F-4D97-AF65-F5344CB8AC3E}">
        <p14:creationId xmlns:p14="http://schemas.microsoft.com/office/powerpoint/2010/main" val="14613403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742950" indent="-285750">
              <a:defRPr sz="2400" b="1">
                <a:solidFill>
                  <a:schemeClr val="tx1"/>
                </a:solidFill>
                <a:latin typeface="Times" panose="02020603050405020304" pitchFamily="18" charset="0"/>
                <a:ea typeface="MS PGothic" panose="020B0600070205080204" pitchFamily="34" charset="-128"/>
              </a:defRPr>
            </a:lvl2pPr>
            <a:lvl3pPr marL="1143000" indent="-228600">
              <a:defRPr sz="2400" b="1">
                <a:solidFill>
                  <a:schemeClr val="tx1"/>
                </a:solidFill>
                <a:latin typeface="Times" panose="02020603050405020304" pitchFamily="18" charset="0"/>
                <a:ea typeface="MS PGothic" panose="020B0600070205080204" pitchFamily="34" charset="-128"/>
              </a:defRPr>
            </a:lvl3pPr>
            <a:lvl4pPr marL="1600200" indent="-228600">
              <a:defRPr sz="2400" b="1">
                <a:solidFill>
                  <a:schemeClr val="tx1"/>
                </a:solidFill>
                <a:latin typeface="Times" panose="02020603050405020304" pitchFamily="18" charset="0"/>
                <a:ea typeface="MS PGothic" panose="020B0600070205080204" pitchFamily="34" charset="-128"/>
              </a:defRPr>
            </a:lvl4pPr>
            <a:lvl5pPr marL="2057400" indent="-228600">
              <a:defRPr sz="2400" b="1">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892B1075-B72E-4E91-9217-0698A28308C5}" type="slidenum">
              <a:rPr lang="en-US" altLang="en-US" sz="1200" b="0"/>
              <a:pPr/>
              <a:t>12</a:t>
            </a:fld>
            <a:endParaRPr lang="en-US" altLang="en-US" sz="1200" b="0"/>
          </a:p>
        </p:txBody>
      </p:sp>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eaLnBrk="1" hangingPunct="1">
              <a:buFontTx/>
              <a:buChar char="-"/>
            </a:pPr>
            <a:r>
              <a:rPr lang="en-US" altLang="en-US" dirty="0">
                <a:latin typeface="Times" panose="02020603050405020304" pitchFamily="18" charset="0"/>
              </a:rPr>
              <a:t>Below </a:t>
            </a:r>
            <a:r>
              <a:rPr lang="en-US" altLang="en-US" dirty="0" err="1">
                <a:latin typeface="Times" panose="02020603050405020304" pitchFamily="18" charset="0"/>
              </a:rPr>
              <a:t>Baldacchino</a:t>
            </a:r>
            <a:r>
              <a:rPr lang="en-US" altLang="en-US" dirty="0">
                <a:latin typeface="Times" panose="02020603050405020304" pitchFamily="18" charset="0"/>
              </a:rPr>
              <a:t> and the basilica of New St Peter’s itself are ancient Roman catacombs. Specifically, it is believed that the apostle Peter (recognized by Catholics as first pope) is interred directly below the </a:t>
            </a:r>
            <a:r>
              <a:rPr lang="en-US" altLang="en-US" dirty="0" err="1">
                <a:latin typeface="Times" panose="02020603050405020304" pitchFamily="18" charset="0"/>
              </a:rPr>
              <a:t>Baldacchino</a:t>
            </a:r>
            <a:r>
              <a:rPr lang="en-US" altLang="en-US" dirty="0">
                <a:latin typeface="Times" panose="02020603050405020304" pitchFamily="18" charset="0"/>
              </a:rPr>
              <a:t>. What is the significance of this?</a:t>
            </a:r>
          </a:p>
          <a:p>
            <a:pPr marL="171450" indent="-171450" eaLnBrk="1" hangingPunct="1">
              <a:buFontTx/>
              <a:buChar char="-"/>
            </a:pPr>
            <a:r>
              <a:rPr lang="en-US" altLang="en-US" dirty="0">
                <a:latin typeface="Times" panose="02020603050405020304" pitchFamily="18" charset="0"/>
              </a:rPr>
              <a:t>How might you compare this to other mixed media works by Bernini that blur the lines between sculpture and architecture (for example: </a:t>
            </a:r>
            <a:r>
              <a:rPr lang="en-US" altLang="en-US" dirty="0" err="1">
                <a:latin typeface="Times" panose="02020603050405020304" pitchFamily="18" charset="0"/>
              </a:rPr>
              <a:t>Cornaro</a:t>
            </a:r>
            <a:r>
              <a:rPr lang="en-US" altLang="en-US" dirty="0">
                <a:latin typeface="Times" panose="02020603050405020304" pitchFamily="18" charset="0"/>
              </a:rPr>
              <a:t> Chapel)? </a:t>
            </a:r>
          </a:p>
          <a:p>
            <a:pPr eaLnBrk="1" hangingPunct="1"/>
            <a:r>
              <a:rPr lang="en-US" altLang="en-US" dirty="0">
                <a:latin typeface="Times" panose="02020603050405020304" pitchFamily="18" charset="0"/>
              </a:rPr>
              <a:t>- Remember “B”: Baroque, Bernini, </a:t>
            </a:r>
            <a:r>
              <a:rPr lang="en-US" altLang="en-US" dirty="0" err="1">
                <a:latin typeface="Times" panose="02020603050405020304" pitchFamily="18" charset="0"/>
              </a:rPr>
              <a:t>Baldachino</a:t>
            </a:r>
            <a:r>
              <a:rPr lang="en-US" altLang="en-US" dirty="0">
                <a:latin typeface="Times" panose="02020603050405020304" pitchFamily="18" charset="0"/>
              </a:rPr>
              <a:t>, Bronze, </a:t>
            </a:r>
            <a:r>
              <a:rPr lang="en-US" altLang="en-US" dirty="0" err="1">
                <a:latin typeface="Times" panose="02020603050405020304" pitchFamily="18" charset="0"/>
              </a:rPr>
              <a:t>Barberini</a:t>
            </a:r>
            <a:r>
              <a:rPr lang="en-US" altLang="en-US" dirty="0">
                <a:latin typeface="Times" panose="02020603050405020304" pitchFamily="18" charset="0"/>
              </a:rPr>
              <a:t> (family name of patron, Pope Urban VIII), bees (</a:t>
            </a:r>
            <a:r>
              <a:rPr lang="en-US" altLang="en-US" dirty="0" err="1">
                <a:latin typeface="Times" panose="02020603050405020304" pitchFamily="18" charset="0"/>
              </a:rPr>
              <a:t>Barberini</a:t>
            </a:r>
            <a:r>
              <a:rPr lang="en-US" altLang="en-US" dirty="0">
                <a:latin typeface="Times" panose="02020603050405020304" pitchFamily="18" charset="0"/>
              </a:rPr>
              <a:t> emblem)</a:t>
            </a:r>
          </a:p>
        </p:txBody>
      </p:sp>
    </p:spTree>
    <p:extLst>
      <p:ext uri="{BB962C8B-B14F-4D97-AF65-F5344CB8AC3E}">
        <p14:creationId xmlns:p14="http://schemas.microsoft.com/office/powerpoint/2010/main" val="9625545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742950" indent="-285750">
              <a:defRPr sz="2400" b="1">
                <a:solidFill>
                  <a:schemeClr val="tx1"/>
                </a:solidFill>
                <a:latin typeface="Times" panose="02020603050405020304" pitchFamily="18" charset="0"/>
                <a:ea typeface="MS PGothic" panose="020B0600070205080204" pitchFamily="34" charset="-128"/>
              </a:defRPr>
            </a:lvl2pPr>
            <a:lvl3pPr marL="1143000" indent="-228600">
              <a:defRPr sz="2400" b="1">
                <a:solidFill>
                  <a:schemeClr val="tx1"/>
                </a:solidFill>
                <a:latin typeface="Times" panose="02020603050405020304" pitchFamily="18" charset="0"/>
                <a:ea typeface="MS PGothic" panose="020B0600070205080204" pitchFamily="34" charset="-128"/>
              </a:defRPr>
            </a:lvl3pPr>
            <a:lvl4pPr marL="1600200" indent="-228600">
              <a:defRPr sz="2400" b="1">
                <a:solidFill>
                  <a:schemeClr val="tx1"/>
                </a:solidFill>
                <a:latin typeface="Times" panose="02020603050405020304" pitchFamily="18" charset="0"/>
                <a:ea typeface="MS PGothic" panose="020B0600070205080204" pitchFamily="34" charset="-128"/>
              </a:defRPr>
            </a:lvl4pPr>
            <a:lvl5pPr marL="2057400" indent="-228600">
              <a:defRPr sz="2400" b="1">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1682FFBB-A4E4-4E72-94E3-950B87021086}" type="slidenum">
              <a:rPr lang="en-US" altLang="en-US" sz="1200" b="0"/>
              <a:pPr/>
              <a:t>13</a:t>
            </a:fld>
            <a:endParaRPr lang="en-US" altLang="en-US" sz="1200" b="0"/>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Times" panose="02020603050405020304" pitchFamily="18" charset="0"/>
              </a:rPr>
              <a:t>How does this statue of David exemplify the </a:t>
            </a:r>
            <a:r>
              <a:rPr lang="en-US" altLang="en-US" dirty="0" err="1">
                <a:latin typeface="Times" panose="02020603050405020304" pitchFamily="18" charset="0"/>
              </a:rPr>
              <a:t>Wollflin</a:t>
            </a:r>
            <a:r>
              <a:rPr lang="en-US" altLang="en-US" dirty="0">
                <a:latin typeface="Times" panose="02020603050405020304" pitchFamily="18" charset="0"/>
              </a:rPr>
              <a:t> principles (think back to the homework assignment asking you to compare Renaissance to Baroque artworks). In other words, how would you argue that this version of David exemplifies Baroque stylistic elements?</a:t>
            </a:r>
          </a:p>
        </p:txBody>
      </p:sp>
    </p:spTree>
    <p:extLst>
      <p:ext uri="{BB962C8B-B14F-4D97-AF65-F5344CB8AC3E}">
        <p14:creationId xmlns:p14="http://schemas.microsoft.com/office/powerpoint/2010/main" val="25300231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742950" indent="-285750">
              <a:defRPr sz="2400" b="1">
                <a:solidFill>
                  <a:schemeClr val="tx1"/>
                </a:solidFill>
                <a:latin typeface="Times" panose="02020603050405020304" pitchFamily="18" charset="0"/>
                <a:ea typeface="MS PGothic" panose="020B0600070205080204" pitchFamily="34" charset="-128"/>
              </a:defRPr>
            </a:lvl2pPr>
            <a:lvl3pPr marL="1143000" indent="-228600">
              <a:defRPr sz="2400" b="1">
                <a:solidFill>
                  <a:schemeClr val="tx1"/>
                </a:solidFill>
                <a:latin typeface="Times" panose="02020603050405020304" pitchFamily="18" charset="0"/>
                <a:ea typeface="MS PGothic" panose="020B0600070205080204" pitchFamily="34" charset="-128"/>
              </a:defRPr>
            </a:lvl3pPr>
            <a:lvl4pPr marL="1600200" indent="-228600">
              <a:defRPr sz="2400" b="1">
                <a:solidFill>
                  <a:schemeClr val="tx1"/>
                </a:solidFill>
                <a:latin typeface="Times" panose="02020603050405020304" pitchFamily="18" charset="0"/>
                <a:ea typeface="MS PGothic" panose="020B0600070205080204" pitchFamily="34" charset="-128"/>
              </a:defRPr>
            </a:lvl4pPr>
            <a:lvl5pPr marL="2057400" indent="-228600">
              <a:defRPr sz="2400" b="1">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3B447C20-AAE1-49B2-9B45-67838097483A}" type="slidenum">
              <a:rPr lang="en-US" altLang="en-US" sz="1200" b="0"/>
              <a:pPr/>
              <a:t>14</a:t>
            </a:fld>
            <a:endParaRPr lang="en-US" altLang="en-US" sz="1200" b="0"/>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eaLnBrk="1" hangingPunct="1">
              <a:buFontTx/>
              <a:buChar char="-"/>
            </a:pPr>
            <a:r>
              <a:rPr lang="en-US" altLang="en-US" dirty="0">
                <a:latin typeface="Times" panose="02020603050405020304" pitchFamily="18" charset="0"/>
              </a:rPr>
              <a:t>As you study Bernini, be mindful of his connection to theatre, as well as Baroque’s connection to theatre. </a:t>
            </a:r>
          </a:p>
          <a:p>
            <a:pPr marL="171450" indent="-171450" eaLnBrk="1" hangingPunct="1">
              <a:buFontTx/>
              <a:buChar char="-"/>
            </a:pPr>
            <a:r>
              <a:rPr lang="en-US" altLang="en-US" dirty="0">
                <a:latin typeface="Times" panose="02020603050405020304" pitchFamily="18" charset="0"/>
              </a:rPr>
              <a:t>How does this subject, as well as the manner of presentation of the subject, exemplify Counter-Reformative theology? Specifically Jesuit teachings on the senses, and on spiritual experiences?</a:t>
            </a:r>
          </a:p>
        </p:txBody>
      </p:sp>
    </p:spTree>
    <p:extLst>
      <p:ext uri="{BB962C8B-B14F-4D97-AF65-F5344CB8AC3E}">
        <p14:creationId xmlns:p14="http://schemas.microsoft.com/office/powerpoint/2010/main" val="30277100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742950" indent="-285750">
              <a:defRPr sz="2400" b="1">
                <a:solidFill>
                  <a:schemeClr val="tx1"/>
                </a:solidFill>
                <a:latin typeface="Times" panose="02020603050405020304" pitchFamily="18" charset="0"/>
                <a:ea typeface="MS PGothic" panose="020B0600070205080204" pitchFamily="34" charset="-128"/>
              </a:defRPr>
            </a:lvl2pPr>
            <a:lvl3pPr marL="1143000" indent="-228600">
              <a:defRPr sz="2400" b="1">
                <a:solidFill>
                  <a:schemeClr val="tx1"/>
                </a:solidFill>
                <a:latin typeface="Times" panose="02020603050405020304" pitchFamily="18" charset="0"/>
                <a:ea typeface="MS PGothic" panose="020B0600070205080204" pitchFamily="34" charset="-128"/>
              </a:defRPr>
            </a:lvl3pPr>
            <a:lvl4pPr marL="1600200" indent="-228600">
              <a:defRPr sz="2400" b="1">
                <a:solidFill>
                  <a:schemeClr val="tx1"/>
                </a:solidFill>
                <a:latin typeface="Times" panose="02020603050405020304" pitchFamily="18" charset="0"/>
                <a:ea typeface="MS PGothic" panose="020B0600070205080204" pitchFamily="34" charset="-128"/>
              </a:defRPr>
            </a:lvl4pPr>
            <a:lvl5pPr marL="2057400" indent="-228600">
              <a:defRPr sz="2400" b="1">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EB573DCD-5AFD-4848-9F6E-EAD33D8557E1}" type="slidenum">
              <a:rPr lang="en-US" altLang="en-US" sz="1200" b="0"/>
              <a:pPr/>
              <a:t>15</a:t>
            </a:fld>
            <a:endParaRPr lang="en-US" altLang="en-US" sz="1200" b="0"/>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eaLnBrk="1" hangingPunct="1">
              <a:buFontTx/>
              <a:buChar char="-"/>
            </a:pPr>
            <a:r>
              <a:rPr lang="en-US" altLang="en-US" dirty="0">
                <a:latin typeface="Times" panose="02020603050405020304" pitchFamily="18" charset="0"/>
              </a:rPr>
              <a:t>How might the word “painterly” apply to the application of paint?</a:t>
            </a:r>
          </a:p>
          <a:p>
            <a:pPr marL="171450" indent="-171450" eaLnBrk="1" hangingPunct="1">
              <a:buFontTx/>
              <a:buChar char="-"/>
            </a:pPr>
            <a:r>
              <a:rPr lang="en-US" altLang="en-US" dirty="0">
                <a:latin typeface="Times" panose="02020603050405020304" pitchFamily="18" charset="0"/>
              </a:rPr>
              <a:t>How might we interpret this painting as an elevation of the artist and of his profession?</a:t>
            </a:r>
          </a:p>
          <a:p>
            <a:pPr marL="171450" indent="-171450" eaLnBrk="1" hangingPunct="1">
              <a:buFontTx/>
              <a:buChar char="-"/>
            </a:pPr>
            <a:r>
              <a:rPr lang="en-US" altLang="en-US" dirty="0">
                <a:latin typeface="Times" panose="02020603050405020304" pitchFamily="18" charset="0"/>
              </a:rPr>
              <a:t>What are some ways that portraiture evolves during the Baroque (if we were to compare it to Renaissance portraiture, for example)?</a:t>
            </a:r>
          </a:p>
        </p:txBody>
      </p:sp>
    </p:spTree>
    <p:extLst>
      <p:ext uri="{BB962C8B-B14F-4D97-AF65-F5344CB8AC3E}">
        <p14:creationId xmlns:p14="http://schemas.microsoft.com/office/powerpoint/2010/main" val="31949775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37931725" indent="-37474525">
              <a:defRPr sz="2400" b="1">
                <a:solidFill>
                  <a:schemeClr val="tx1"/>
                </a:solidFill>
                <a:latin typeface="Times" panose="02020603050405020304" pitchFamily="18" charset="0"/>
                <a:ea typeface="MS PGothic" panose="020B0600070205080204" pitchFamily="34" charset="-128"/>
              </a:defRPr>
            </a:lvl2pPr>
            <a:lvl3pPr>
              <a:defRPr sz="2400" b="1">
                <a:solidFill>
                  <a:schemeClr val="tx1"/>
                </a:solidFill>
                <a:latin typeface="Times" panose="02020603050405020304" pitchFamily="18" charset="0"/>
                <a:ea typeface="MS PGothic" panose="020B0600070205080204" pitchFamily="34" charset="-128"/>
              </a:defRPr>
            </a:lvl3pPr>
            <a:lvl4pPr>
              <a:defRPr sz="2400" b="1">
                <a:solidFill>
                  <a:schemeClr val="tx1"/>
                </a:solidFill>
                <a:latin typeface="Times" panose="02020603050405020304" pitchFamily="18" charset="0"/>
                <a:ea typeface="MS PGothic" panose="020B0600070205080204" pitchFamily="34" charset="-128"/>
              </a:defRPr>
            </a:lvl4pPr>
            <a:lvl5pPr>
              <a:defRPr sz="2400" b="1">
                <a:solidFill>
                  <a:schemeClr val="tx1"/>
                </a:solidFill>
                <a:latin typeface="Times" panose="02020603050405020304" pitchFamily="18"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0D064F4A-5FE5-44C2-8166-698F4DA1D764}" type="slidenum">
              <a:rPr lang="en-US" altLang="en-US" sz="1200" b="0"/>
              <a:pPr/>
              <a:t>16</a:t>
            </a:fld>
            <a:endParaRPr lang="en-US" altLang="en-US" sz="1200" b="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eaLnBrk="1" hangingPunct="1">
              <a:buFontTx/>
              <a:buChar char="-"/>
            </a:pPr>
            <a:r>
              <a:rPr lang="en-US" altLang="en-US" dirty="0">
                <a:latin typeface="Times" panose="02020603050405020304" pitchFamily="18" charset="0"/>
              </a:rPr>
              <a:t>In addition to being an artist, Rubens was also an art dealer and diplomat. How do we see his other professional interests surfaced here?</a:t>
            </a:r>
          </a:p>
          <a:p>
            <a:pPr marL="171450" indent="-171450" eaLnBrk="1" hangingPunct="1">
              <a:buFontTx/>
              <a:buChar char="-"/>
            </a:pPr>
            <a:r>
              <a:rPr lang="en-US" altLang="en-US" dirty="0">
                <a:latin typeface="Times" panose="02020603050405020304" pitchFamily="18" charset="0"/>
              </a:rPr>
              <a:t>What are the consequences of war?</a:t>
            </a:r>
          </a:p>
          <a:p>
            <a:pPr marL="171450" indent="-171450" eaLnBrk="1" hangingPunct="1">
              <a:buFontTx/>
              <a:buChar char="-"/>
            </a:pPr>
            <a:r>
              <a:rPr lang="en-US" altLang="en-US" dirty="0">
                <a:latin typeface="Times" panose="02020603050405020304" pitchFamily="18" charset="0"/>
              </a:rPr>
              <a:t>In what ways do you see Rubens influenced by Venetian art? In what ways do you see Rubens influence later Rococo artists?</a:t>
            </a:r>
          </a:p>
        </p:txBody>
      </p:sp>
    </p:spTree>
    <p:extLst>
      <p:ext uri="{BB962C8B-B14F-4D97-AF65-F5344CB8AC3E}">
        <p14:creationId xmlns:p14="http://schemas.microsoft.com/office/powerpoint/2010/main" val="6304461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37931725" indent="-37474525">
              <a:defRPr sz="2400" b="1">
                <a:solidFill>
                  <a:schemeClr val="tx1"/>
                </a:solidFill>
                <a:latin typeface="Times" panose="02020603050405020304" pitchFamily="18" charset="0"/>
                <a:ea typeface="MS PGothic" panose="020B0600070205080204" pitchFamily="34" charset="-128"/>
              </a:defRPr>
            </a:lvl2pPr>
            <a:lvl3pPr>
              <a:defRPr sz="2400" b="1">
                <a:solidFill>
                  <a:schemeClr val="tx1"/>
                </a:solidFill>
                <a:latin typeface="Times" panose="02020603050405020304" pitchFamily="18" charset="0"/>
                <a:ea typeface="MS PGothic" panose="020B0600070205080204" pitchFamily="34" charset="-128"/>
              </a:defRPr>
            </a:lvl3pPr>
            <a:lvl4pPr>
              <a:defRPr sz="2400" b="1">
                <a:solidFill>
                  <a:schemeClr val="tx1"/>
                </a:solidFill>
                <a:latin typeface="Times" panose="02020603050405020304" pitchFamily="18" charset="0"/>
                <a:ea typeface="MS PGothic" panose="020B0600070205080204" pitchFamily="34" charset="-128"/>
              </a:defRPr>
            </a:lvl4pPr>
            <a:lvl5pPr>
              <a:defRPr sz="2400" b="1">
                <a:solidFill>
                  <a:schemeClr val="tx1"/>
                </a:solidFill>
                <a:latin typeface="Times" panose="02020603050405020304" pitchFamily="18"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2DBB1D45-785A-4CBC-AB06-8008471CF561}" type="slidenum">
              <a:rPr lang="en-US" altLang="en-US" sz="1200" b="0"/>
              <a:pPr/>
              <a:t>17</a:t>
            </a:fld>
            <a:endParaRPr lang="en-US" altLang="en-US" sz="1200" b="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Times" panose="02020603050405020304" pitchFamily="18" charset="0"/>
              </a:rPr>
              <a:t>- Consider how portraiture changes/evolves in Northern Europe at this time/ What sorts of people begin to be depicted? How do group portraitists like Hals or Rembrandt maintain the individuality of their subjects, as well as maintain visual interest?</a:t>
            </a:r>
          </a:p>
          <a:p>
            <a:pPr eaLnBrk="1" hangingPunct="1"/>
            <a:r>
              <a:rPr lang="en-US" altLang="en-US" dirty="0">
                <a:latin typeface="Times" panose="02020603050405020304" pitchFamily="18" charset="0"/>
              </a:rPr>
              <a:t>- Two equally-recognized titles for this painting. The first is the most accurate and descriptive, the second, “Night Watch” is somewhat erroneous. The varnish Rembrandt used on his paintings darkened with time, hence the appearance of this event </a:t>
            </a:r>
            <a:r>
              <a:rPr lang="en-US" altLang="en-US" dirty="0" err="1">
                <a:latin typeface="Times" panose="02020603050405020304" pitchFamily="18" charset="0"/>
              </a:rPr>
              <a:t>happenening</a:t>
            </a:r>
            <a:r>
              <a:rPr lang="en-US" altLang="en-US" dirty="0">
                <a:latin typeface="Times" panose="02020603050405020304" pitchFamily="18" charset="0"/>
              </a:rPr>
              <a:t> at night. It has also been cropped on all four side to suit a later building renovation.</a:t>
            </a:r>
          </a:p>
        </p:txBody>
      </p:sp>
    </p:spTree>
    <p:extLst>
      <p:ext uri="{BB962C8B-B14F-4D97-AF65-F5344CB8AC3E}">
        <p14:creationId xmlns:p14="http://schemas.microsoft.com/office/powerpoint/2010/main" val="10957817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37931725" indent="-37474525">
              <a:defRPr sz="2400" b="1">
                <a:solidFill>
                  <a:schemeClr val="tx1"/>
                </a:solidFill>
                <a:latin typeface="Times" panose="02020603050405020304" pitchFamily="18" charset="0"/>
                <a:ea typeface="MS PGothic" panose="020B0600070205080204" pitchFamily="34" charset="-128"/>
              </a:defRPr>
            </a:lvl2pPr>
            <a:lvl3pPr>
              <a:defRPr sz="2400" b="1">
                <a:solidFill>
                  <a:schemeClr val="tx1"/>
                </a:solidFill>
                <a:latin typeface="Times" panose="02020603050405020304" pitchFamily="18" charset="0"/>
                <a:ea typeface="MS PGothic" panose="020B0600070205080204" pitchFamily="34" charset="-128"/>
              </a:defRPr>
            </a:lvl3pPr>
            <a:lvl4pPr>
              <a:defRPr sz="2400" b="1">
                <a:solidFill>
                  <a:schemeClr val="tx1"/>
                </a:solidFill>
                <a:latin typeface="Times" panose="02020603050405020304" pitchFamily="18" charset="0"/>
                <a:ea typeface="MS PGothic" panose="020B0600070205080204" pitchFamily="34" charset="-128"/>
              </a:defRPr>
            </a:lvl4pPr>
            <a:lvl5pPr>
              <a:defRPr sz="2400" b="1">
                <a:solidFill>
                  <a:schemeClr val="tx1"/>
                </a:solidFill>
                <a:latin typeface="Times" panose="02020603050405020304" pitchFamily="18"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2CB828EA-4268-4779-8630-85C8D8F2C11B}" type="slidenum">
              <a:rPr lang="en-US" altLang="en-US" sz="1200" b="0"/>
              <a:pPr/>
              <a:t>18</a:t>
            </a:fld>
            <a:endParaRPr lang="en-US" altLang="en-US" sz="1200" b="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eaLnBrk="1" hangingPunct="1">
              <a:buFontTx/>
              <a:buChar char="-"/>
            </a:pPr>
            <a:r>
              <a:rPr lang="en-US" altLang="en-US" dirty="0">
                <a:latin typeface="Times" panose="02020603050405020304" pitchFamily="18" charset="0"/>
              </a:rPr>
              <a:t>This print is an example of an etching. Be comfortable explaining the etching process, and how it differs from other printmaking processes (specifically how it differs from an engraving)</a:t>
            </a:r>
          </a:p>
          <a:p>
            <a:pPr marL="171450" indent="-171450" eaLnBrk="1" hangingPunct="1">
              <a:buFontTx/>
              <a:buChar char="-"/>
            </a:pPr>
            <a:r>
              <a:rPr lang="en-US" altLang="en-US" dirty="0">
                <a:latin typeface="Times" panose="02020603050405020304" pitchFamily="18" charset="0"/>
              </a:rPr>
              <a:t>What is technically masterful about the way that Rembrandt executes this print?</a:t>
            </a:r>
          </a:p>
          <a:p>
            <a:pPr marL="171450" indent="-171450" eaLnBrk="1" hangingPunct="1">
              <a:buFontTx/>
              <a:buChar char="-"/>
            </a:pPr>
            <a:r>
              <a:rPr lang="en-US" altLang="en-US" dirty="0">
                <a:latin typeface="Times" panose="02020603050405020304" pitchFamily="18" charset="0"/>
              </a:rPr>
              <a:t>How does Rembrandt apply light psychologically? For example, compare the treatment of light in this print and Rembrandt’s painting of the Prodigal Son to how other Baroque artists apply light</a:t>
            </a:r>
          </a:p>
        </p:txBody>
      </p:sp>
    </p:spTree>
    <p:extLst>
      <p:ext uri="{BB962C8B-B14F-4D97-AF65-F5344CB8AC3E}">
        <p14:creationId xmlns:p14="http://schemas.microsoft.com/office/powerpoint/2010/main" val="24101647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a:buFontTx/>
              <a:buChar char="-"/>
            </a:pPr>
            <a:r>
              <a:rPr lang="en-US" altLang="en-US" dirty="0">
                <a:latin typeface="Times" panose="02020603050405020304" pitchFamily="18" charset="0"/>
              </a:rPr>
              <a:t>What are some of the reasons we refer to Vermeer as “the Sphinx of the Delft”? In other words, what aspects of his biography and artistic output are incongruous?</a:t>
            </a:r>
          </a:p>
          <a:p>
            <a:pPr marL="171450" indent="-171450">
              <a:buFontTx/>
              <a:buChar char="-"/>
            </a:pPr>
            <a:r>
              <a:rPr lang="en-US" altLang="en-US" dirty="0">
                <a:latin typeface="Times" panose="02020603050405020304" pitchFamily="18" charset="0"/>
              </a:rPr>
              <a:t>Be able to explain what a camera obscura is, and how we can find evidence of Vermeer using one while painting</a:t>
            </a:r>
          </a:p>
          <a:p>
            <a:pPr marL="171450" indent="-171450">
              <a:buFontTx/>
              <a:buChar char="-"/>
            </a:pPr>
            <a:r>
              <a:rPr lang="en-US" altLang="en-US" dirty="0">
                <a:latin typeface="Times" panose="02020603050405020304" pitchFamily="18" charset="0"/>
              </a:rPr>
              <a:t>Explain how this may be interpreted as a genre painting</a:t>
            </a:r>
          </a:p>
          <a:p>
            <a:r>
              <a:rPr lang="en-US" altLang="en-US" dirty="0">
                <a:latin typeface="Times" panose="02020603050405020304" pitchFamily="18" charset="0"/>
              </a:rPr>
              <a:t>- Vermeer was a Catholic convert. This painting shows subtle Catholic intonations such as the empty balance the woman holds (Ignatius of Loyola advising Catholics to lead a balanced life) and the painting of a Last Judgment scene with Christ directly above the woman’s head.</a:t>
            </a:r>
          </a:p>
        </p:txBody>
      </p:sp>
      <p:sp>
        <p:nvSpPr>
          <p:cNvPr id="73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37931725" indent="-37474525">
              <a:defRPr sz="2400" b="1">
                <a:solidFill>
                  <a:schemeClr val="tx1"/>
                </a:solidFill>
                <a:latin typeface="Times" panose="02020603050405020304" pitchFamily="18" charset="0"/>
                <a:ea typeface="MS PGothic" panose="020B0600070205080204" pitchFamily="34" charset="-128"/>
              </a:defRPr>
            </a:lvl2pPr>
            <a:lvl3pPr>
              <a:defRPr sz="2400" b="1">
                <a:solidFill>
                  <a:schemeClr val="tx1"/>
                </a:solidFill>
                <a:latin typeface="Times" panose="02020603050405020304" pitchFamily="18" charset="0"/>
                <a:ea typeface="MS PGothic" panose="020B0600070205080204" pitchFamily="34" charset="-128"/>
              </a:defRPr>
            </a:lvl3pPr>
            <a:lvl4pPr>
              <a:defRPr sz="2400" b="1">
                <a:solidFill>
                  <a:schemeClr val="tx1"/>
                </a:solidFill>
                <a:latin typeface="Times" panose="02020603050405020304" pitchFamily="18" charset="0"/>
                <a:ea typeface="MS PGothic" panose="020B0600070205080204" pitchFamily="34" charset="-128"/>
              </a:defRPr>
            </a:lvl4pPr>
            <a:lvl5pPr>
              <a:defRPr sz="2400" b="1">
                <a:solidFill>
                  <a:schemeClr val="tx1"/>
                </a:solidFill>
                <a:latin typeface="Times" panose="02020603050405020304" pitchFamily="18"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273862C4-95FD-49E2-A1EE-37320ADFADCE}" type="slidenum">
              <a:rPr lang="en-US" altLang="en-US" sz="1200" b="0"/>
              <a:pPr/>
              <a:t>19</a:t>
            </a:fld>
            <a:endParaRPr lang="en-US" altLang="en-US" sz="1200" b="0"/>
          </a:p>
        </p:txBody>
      </p:sp>
    </p:spTree>
    <p:extLst>
      <p:ext uri="{BB962C8B-B14F-4D97-AF65-F5344CB8AC3E}">
        <p14:creationId xmlns:p14="http://schemas.microsoft.com/office/powerpoint/2010/main" val="37099414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37931725" indent="-37474525">
              <a:defRPr sz="2400" b="1">
                <a:solidFill>
                  <a:schemeClr val="tx1"/>
                </a:solidFill>
                <a:latin typeface="Times" panose="02020603050405020304" pitchFamily="18" charset="0"/>
                <a:ea typeface="MS PGothic" panose="020B0600070205080204" pitchFamily="34" charset="-128"/>
              </a:defRPr>
            </a:lvl2pPr>
            <a:lvl3pPr>
              <a:defRPr sz="2400" b="1">
                <a:solidFill>
                  <a:schemeClr val="tx1"/>
                </a:solidFill>
                <a:latin typeface="Times" panose="02020603050405020304" pitchFamily="18" charset="0"/>
                <a:ea typeface="MS PGothic" panose="020B0600070205080204" pitchFamily="34" charset="-128"/>
              </a:defRPr>
            </a:lvl3pPr>
            <a:lvl4pPr>
              <a:defRPr sz="2400" b="1">
                <a:solidFill>
                  <a:schemeClr val="tx1"/>
                </a:solidFill>
                <a:latin typeface="Times" panose="02020603050405020304" pitchFamily="18" charset="0"/>
                <a:ea typeface="MS PGothic" panose="020B0600070205080204" pitchFamily="34" charset="-128"/>
              </a:defRPr>
            </a:lvl4pPr>
            <a:lvl5pPr>
              <a:defRPr sz="2400" b="1">
                <a:solidFill>
                  <a:schemeClr val="tx1"/>
                </a:solidFill>
                <a:latin typeface="Times" panose="02020603050405020304" pitchFamily="18"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A9D0E9C7-B15B-48D2-800F-7113EB502307}" type="slidenum">
              <a:rPr lang="en-US" altLang="en-US" sz="1200" b="0"/>
              <a:pPr/>
              <a:t>20</a:t>
            </a:fld>
            <a:endParaRPr lang="en-US" altLang="en-US" sz="1200" b="0"/>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Times" panose="02020603050405020304" pitchFamily="18" charset="0"/>
              </a:rPr>
              <a:t>- How is </a:t>
            </a:r>
            <a:r>
              <a:rPr lang="en-US" altLang="en-US" dirty="0" err="1">
                <a:latin typeface="Times" panose="02020603050405020304" pitchFamily="18" charset="0"/>
              </a:rPr>
              <a:t>Pussin</a:t>
            </a:r>
            <a:r>
              <a:rPr lang="en-US" altLang="en-US" dirty="0">
                <a:latin typeface="Times" panose="02020603050405020304" pitchFamily="18" charset="0"/>
              </a:rPr>
              <a:t> influenced by the </a:t>
            </a:r>
            <a:r>
              <a:rPr lang="en-US" altLang="en-US" dirty="0" err="1">
                <a:latin typeface="Times" panose="02020603050405020304" pitchFamily="18" charset="0"/>
              </a:rPr>
              <a:t>Caracci</a:t>
            </a:r>
            <a:r>
              <a:rPr lang="en-US" altLang="en-US" dirty="0">
                <a:latin typeface="Times" panose="02020603050405020304" pitchFamily="18" charset="0"/>
              </a:rPr>
              <a:t> school, and by Venetian Renaissance painting?</a:t>
            </a:r>
          </a:p>
        </p:txBody>
      </p:sp>
    </p:spTree>
    <p:extLst>
      <p:ext uri="{BB962C8B-B14F-4D97-AF65-F5344CB8AC3E}">
        <p14:creationId xmlns:p14="http://schemas.microsoft.com/office/powerpoint/2010/main" val="29426249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37931725" indent="-37474525">
              <a:defRPr sz="2400" b="1">
                <a:solidFill>
                  <a:schemeClr val="tx1"/>
                </a:solidFill>
                <a:latin typeface="Times" panose="02020603050405020304" pitchFamily="18" charset="0"/>
                <a:ea typeface="MS PGothic" panose="020B0600070205080204" pitchFamily="34" charset="-128"/>
              </a:defRPr>
            </a:lvl2pPr>
            <a:lvl3pPr>
              <a:defRPr sz="2400" b="1">
                <a:solidFill>
                  <a:schemeClr val="tx1"/>
                </a:solidFill>
                <a:latin typeface="Times" panose="02020603050405020304" pitchFamily="18" charset="0"/>
                <a:ea typeface="MS PGothic" panose="020B0600070205080204" pitchFamily="34" charset="-128"/>
              </a:defRPr>
            </a:lvl3pPr>
            <a:lvl4pPr>
              <a:defRPr sz="2400" b="1">
                <a:solidFill>
                  <a:schemeClr val="tx1"/>
                </a:solidFill>
                <a:latin typeface="Times" panose="02020603050405020304" pitchFamily="18" charset="0"/>
                <a:ea typeface="MS PGothic" panose="020B0600070205080204" pitchFamily="34" charset="-128"/>
              </a:defRPr>
            </a:lvl4pPr>
            <a:lvl5pPr>
              <a:defRPr sz="2400" b="1">
                <a:solidFill>
                  <a:schemeClr val="tx1"/>
                </a:solidFill>
                <a:latin typeface="Times" panose="02020603050405020304" pitchFamily="18"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62FED796-A6C6-43BF-A497-C2C24D636EE0}" type="slidenum">
              <a:rPr lang="en-US" altLang="en-US" sz="1200" b="0"/>
              <a:pPr/>
              <a:t>21</a:t>
            </a:fld>
            <a:endParaRPr lang="en-US" altLang="en-US" sz="1200" b="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Times" panose="02020603050405020304" pitchFamily="18" charset="0"/>
              </a:rPr>
              <a:t>Who was Louis XIV in relation to the Rococo movement? How did his extensive renovations at Versailles cultivate a Rococo audience? Who is the audience for Rococo art? </a:t>
            </a:r>
          </a:p>
          <a:p>
            <a:pPr eaLnBrk="1" hangingPunct="1"/>
            <a:r>
              <a:rPr lang="en-US" altLang="en-US" dirty="0">
                <a:latin typeface="Times" panose="02020603050405020304" pitchFamily="18" charset="0"/>
              </a:rPr>
              <a:t>What sorts of people or ideologies would be in direct opposition to what Rococo art symbolizes?</a:t>
            </a:r>
          </a:p>
        </p:txBody>
      </p:sp>
    </p:spTree>
    <p:extLst>
      <p:ext uri="{BB962C8B-B14F-4D97-AF65-F5344CB8AC3E}">
        <p14:creationId xmlns:p14="http://schemas.microsoft.com/office/powerpoint/2010/main" val="4207394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742950" indent="-285750">
              <a:defRPr sz="2400" b="1">
                <a:solidFill>
                  <a:schemeClr val="tx1"/>
                </a:solidFill>
                <a:latin typeface="Times" panose="02020603050405020304" pitchFamily="18" charset="0"/>
                <a:ea typeface="MS PGothic" panose="020B0600070205080204" pitchFamily="34" charset="-128"/>
              </a:defRPr>
            </a:lvl2pPr>
            <a:lvl3pPr marL="1143000" indent="-228600">
              <a:defRPr sz="2400" b="1">
                <a:solidFill>
                  <a:schemeClr val="tx1"/>
                </a:solidFill>
                <a:latin typeface="Times" panose="02020603050405020304" pitchFamily="18" charset="0"/>
                <a:ea typeface="MS PGothic" panose="020B0600070205080204" pitchFamily="34" charset="-128"/>
              </a:defRPr>
            </a:lvl3pPr>
            <a:lvl4pPr marL="1600200" indent="-228600">
              <a:defRPr sz="2400" b="1">
                <a:solidFill>
                  <a:schemeClr val="tx1"/>
                </a:solidFill>
                <a:latin typeface="Times" panose="02020603050405020304" pitchFamily="18" charset="0"/>
                <a:ea typeface="MS PGothic" panose="020B0600070205080204" pitchFamily="34" charset="-128"/>
              </a:defRPr>
            </a:lvl4pPr>
            <a:lvl5pPr marL="2057400" indent="-228600">
              <a:defRPr sz="2400" b="1">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72E2FDE4-D303-4548-B5BA-572C32A03979}" type="slidenum">
              <a:rPr lang="en-US" altLang="en-US" sz="1200" b="0"/>
              <a:pPr/>
              <a:t>4</a:t>
            </a:fld>
            <a:endParaRPr lang="en-US" altLang="en-US" sz="1200" b="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Times" panose="02020603050405020304" pitchFamily="18" charset="0"/>
              </a:rPr>
              <a:t>This print was created c. 1530 (i.e. after the beginnings of the Reformation in 1517). What was the artist’s working relationship with Martin Luther? How did that impact the artwork seen here? What are we meant to understand re: the differences in the Catholic and Protestant understandings of salvation? How was this kind of art (printmaking) instrumental in furthering theological arguments of Luther and his Protestant followers?</a:t>
            </a:r>
          </a:p>
        </p:txBody>
      </p:sp>
    </p:spTree>
    <p:extLst>
      <p:ext uri="{BB962C8B-B14F-4D97-AF65-F5344CB8AC3E}">
        <p14:creationId xmlns:p14="http://schemas.microsoft.com/office/powerpoint/2010/main" val="295091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Rococo is the first movement we have studied that is primarily dictated by interior design. How is that aesthetic applied here? How example, in what various ways might we apply the words “light” and “small” to the Hall of Mirrors? </a:t>
            </a:r>
          </a:p>
          <a:p>
            <a:pPr marL="171450" indent="-171450">
              <a:buFontTx/>
              <a:buChar char="-"/>
            </a:pPr>
            <a:r>
              <a:rPr lang="en-US" dirty="0"/>
              <a:t>“Rococo” is derived from the word “rocaille,” which means “decorative shellwork.” How does “rocaille” apply to this aesthetic? </a:t>
            </a:r>
          </a:p>
        </p:txBody>
      </p:sp>
      <p:sp>
        <p:nvSpPr>
          <p:cNvPr id="4" name="Slide Number Placeholder 3"/>
          <p:cNvSpPr>
            <a:spLocks noGrp="1"/>
          </p:cNvSpPr>
          <p:nvPr>
            <p:ph type="sldNum" sz="quarter" idx="5"/>
          </p:nvPr>
        </p:nvSpPr>
        <p:spPr/>
        <p:txBody>
          <a:bodyPr/>
          <a:lstStyle/>
          <a:p>
            <a:fld id="{4B451694-FD7B-40BC-B5C3-E488D6DEBFD5}" type="slidenum">
              <a:rPr lang="en-US" smtClean="0"/>
              <a:t>22</a:t>
            </a:fld>
            <a:endParaRPr lang="en-US"/>
          </a:p>
        </p:txBody>
      </p:sp>
    </p:spTree>
    <p:extLst>
      <p:ext uri="{BB962C8B-B14F-4D97-AF65-F5344CB8AC3E}">
        <p14:creationId xmlns:p14="http://schemas.microsoft.com/office/powerpoint/2010/main" val="11980264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1EC48285-4582-4B61-BE8A-9718A3F912A7}" type="slidenum">
              <a:rPr lang="en-US" altLang="en-US" sz="1200" smtClean="0"/>
              <a:pPr/>
              <a:t>23</a:t>
            </a:fld>
            <a:endParaRPr lang="en-US" altLang="en-US" sz="120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Times" panose="02020603050405020304" pitchFamily="18" charset="0"/>
              </a:rPr>
              <a:t>- How might the words “light” and “small” apply here?</a:t>
            </a:r>
          </a:p>
          <a:p>
            <a:pPr eaLnBrk="1" hangingPunct="1"/>
            <a:r>
              <a:rPr lang="en-US" altLang="en-US" dirty="0">
                <a:latin typeface="Times" panose="02020603050405020304" pitchFamily="18" charset="0"/>
              </a:rPr>
              <a:t>- The first great fete gallant painting. Admitted to the French Royal Academy of Painting and Sculpture although fete </a:t>
            </a:r>
            <a:r>
              <a:rPr lang="en-US" altLang="en-US" dirty="0" err="1">
                <a:latin typeface="Times" panose="02020603050405020304" pitchFamily="18" charset="0"/>
              </a:rPr>
              <a:t>gallante</a:t>
            </a:r>
            <a:r>
              <a:rPr lang="en-US" altLang="en-US" dirty="0">
                <a:latin typeface="Times" panose="02020603050405020304" pitchFamily="18" charset="0"/>
              </a:rPr>
              <a:t> was not yet a category (Academy created the category so as to admit this painting)</a:t>
            </a:r>
          </a:p>
        </p:txBody>
      </p:sp>
    </p:spTree>
    <p:extLst>
      <p:ext uri="{BB962C8B-B14F-4D97-AF65-F5344CB8AC3E}">
        <p14:creationId xmlns:p14="http://schemas.microsoft.com/office/powerpoint/2010/main" val="2916556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F8C417D4-862B-4FCD-A469-0DDD2460442E}" type="slidenum">
              <a:rPr lang="en-US" altLang="en-US" sz="1200" smtClean="0"/>
              <a:pPr/>
              <a:t>24</a:t>
            </a:fld>
            <a:endParaRPr lang="en-US" altLang="en-US" sz="120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Times" panose="02020603050405020304" pitchFamily="18" charset="0"/>
              </a:rPr>
              <a:t>- How might the words “light” and “small” apply here?</a:t>
            </a:r>
          </a:p>
          <a:p>
            <a:pPr eaLnBrk="1" hangingPunct="1"/>
            <a:r>
              <a:rPr lang="en-US" altLang="en-US" dirty="0">
                <a:latin typeface="Times" panose="02020603050405020304" pitchFamily="18" charset="0"/>
              </a:rPr>
              <a:t>- Be able to explain the activities taking place with the three figures. In what ways might this narrative be interpreted as Rococo?</a:t>
            </a:r>
          </a:p>
        </p:txBody>
      </p:sp>
    </p:spTree>
    <p:extLst>
      <p:ext uri="{BB962C8B-B14F-4D97-AF65-F5344CB8AC3E}">
        <p14:creationId xmlns:p14="http://schemas.microsoft.com/office/powerpoint/2010/main" val="23793948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In what ways might you argue that this is Baroque?</a:t>
            </a:r>
          </a:p>
          <a:p>
            <a:pPr marL="171450" indent="-171450">
              <a:buFontTx/>
              <a:buChar char="-"/>
            </a:pPr>
            <a:r>
              <a:rPr lang="en-US" dirty="0"/>
              <a:t>In what ways might you argue that this is Rococo?</a:t>
            </a:r>
          </a:p>
        </p:txBody>
      </p:sp>
      <p:sp>
        <p:nvSpPr>
          <p:cNvPr id="4" name="Slide Number Placeholder 3"/>
          <p:cNvSpPr>
            <a:spLocks noGrp="1"/>
          </p:cNvSpPr>
          <p:nvPr>
            <p:ph type="sldNum" sz="quarter" idx="5"/>
          </p:nvPr>
        </p:nvSpPr>
        <p:spPr/>
        <p:txBody>
          <a:bodyPr/>
          <a:lstStyle/>
          <a:p>
            <a:fld id="{4B451694-FD7B-40BC-B5C3-E488D6DEBFD5}" type="slidenum">
              <a:rPr lang="en-US" smtClean="0"/>
              <a:t>25</a:t>
            </a:fld>
            <a:endParaRPr lang="en-US"/>
          </a:p>
        </p:txBody>
      </p:sp>
    </p:spTree>
    <p:extLst>
      <p:ext uri="{BB962C8B-B14F-4D97-AF65-F5344CB8AC3E}">
        <p14:creationId xmlns:p14="http://schemas.microsoft.com/office/powerpoint/2010/main" val="230992779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3F75A833-26EF-4423-B69E-458C9CDE9671}" type="slidenum">
              <a:rPr lang="en-US" altLang="en-US" sz="1200" smtClean="0"/>
              <a:pPr/>
              <a:t>26</a:t>
            </a:fld>
            <a:endParaRPr lang="en-US" altLang="en-US" sz="120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eaLnBrk="1" hangingPunct="1">
              <a:buFontTx/>
              <a:buChar char="-"/>
            </a:pPr>
            <a:r>
              <a:rPr lang="en-US" altLang="en-US" dirty="0">
                <a:latin typeface="Times" panose="02020603050405020304" pitchFamily="18" charset="0"/>
              </a:rPr>
              <a:t>How are the aristocratic/wealthy depicted in Naturalism, and in what ways does that differ from Rococo depictions of aristocratic/wealthy?</a:t>
            </a:r>
          </a:p>
          <a:p>
            <a:pPr marL="171450" indent="-171450" eaLnBrk="1" hangingPunct="1">
              <a:buFontTx/>
              <a:buChar char="-"/>
            </a:pPr>
            <a:r>
              <a:rPr lang="en-US" altLang="en-US" dirty="0">
                <a:latin typeface="Times" panose="02020603050405020304" pitchFamily="18" charset="0"/>
              </a:rPr>
              <a:t>Who would be the audience for this painting series, and/or for other Naturalistic works of art?</a:t>
            </a:r>
          </a:p>
        </p:txBody>
      </p:sp>
    </p:spTree>
    <p:extLst>
      <p:ext uri="{BB962C8B-B14F-4D97-AF65-F5344CB8AC3E}">
        <p14:creationId xmlns:p14="http://schemas.microsoft.com/office/powerpoint/2010/main" val="37883222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8428F2D6-B51A-40A4-A8AB-7C26BB7E5B26}" type="slidenum">
              <a:rPr lang="en-US" altLang="en-US" sz="1200" smtClean="0"/>
              <a:pPr/>
              <a:t>27</a:t>
            </a:fld>
            <a:endParaRPr lang="en-US" altLang="en-US" sz="1200"/>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Times" panose="02020603050405020304" pitchFamily="18" charset="0"/>
              </a:rPr>
              <a:t>What is a </a:t>
            </a:r>
            <a:r>
              <a:rPr lang="en-US" altLang="en-US" dirty="0" err="1">
                <a:latin typeface="Times" panose="02020603050405020304" pitchFamily="18" charset="0"/>
              </a:rPr>
              <a:t>vedute</a:t>
            </a:r>
            <a:r>
              <a:rPr lang="en-US" altLang="en-US" dirty="0">
                <a:latin typeface="Times" panose="02020603050405020304" pitchFamily="18" charset="0"/>
              </a:rPr>
              <a:t>, how does it connect to the “Grand Tour”?</a:t>
            </a:r>
          </a:p>
          <a:p>
            <a:pPr eaLnBrk="1" hangingPunct="1"/>
            <a:r>
              <a:rPr lang="en-US" altLang="en-US" dirty="0">
                <a:latin typeface="Times" panose="02020603050405020304" pitchFamily="18" charset="0"/>
              </a:rPr>
              <a:t>What is the art market for veduta, and how does that affect veduta paintings?</a:t>
            </a:r>
          </a:p>
        </p:txBody>
      </p:sp>
    </p:spTree>
    <p:extLst>
      <p:ext uri="{BB962C8B-B14F-4D97-AF65-F5344CB8AC3E}">
        <p14:creationId xmlns:p14="http://schemas.microsoft.com/office/powerpoint/2010/main" val="35289392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CC6488A0-5E5E-4C13-9EF6-080B4FC7CC7B}" type="slidenum">
              <a:rPr lang="en-US" altLang="en-US" sz="1200" smtClean="0"/>
              <a:pPr/>
              <a:t>28</a:t>
            </a:fld>
            <a:endParaRPr lang="en-US" altLang="en-US" sz="120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Times" panose="02020603050405020304" pitchFamily="18" charset="0"/>
              </a:rPr>
              <a:t>-how might you argue that this work is an example of Naturalism?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latin typeface="Times" panose="02020603050405020304" pitchFamily="18" charset="0"/>
              </a:rPr>
              <a:t>-how might you argue that this work is an example of Neoclassicism?</a:t>
            </a:r>
          </a:p>
          <a:p>
            <a:pPr eaLnBrk="1" hangingPunct="1"/>
            <a:endParaRPr lang="en-US" altLang="en-US" dirty="0">
              <a:latin typeface="Times" panose="02020603050405020304" pitchFamily="18" charset="0"/>
            </a:endParaRPr>
          </a:p>
          <a:p>
            <a:pPr eaLnBrk="1" hangingPunct="1"/>
            <a:endParaRPr lang="en-US" altLang="en-US" dirty="0">
              <a:latin typeface="Times" panose="02020603050405020304" pitchFamily="18" charset="0"/>
            </a:endParaRPr>
          </a:p>
        </p:txBody>
      </p:sp>
    </p:spTree>
    <p:extLst>
      <p:ext uri="{BB962C8B-B14F-4D97-AF65-F5344CB8AC3E}">
        <p14:creationId xmlns:p14="http://schemas.microsoft.com/office/powerpoint/2010/main" val="13843216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0E20865D-1A46-41A0-BA33-ABB402D53558}" type="slidenum">
              <a:rPr lang="en-US" altLang="en-US" sz="1200" smtClean="0"/>
              <a:pPr/>
              <a:t>29</a:t>
            </a:fld>
            <a:endParaRPr lang="en-US" altLang="en-US" sz="1200"/>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eaLnBrk="1" hangingPunct="1">
              <a:buFontTx/>
              <a:buChar char="-"/>
            </a:pPr>
            <a:r>
              <a:rPr lang="en-US" altLang="en-US" dirty="0">
                <a:latin typeface="Times" panose="02020603050405020304" pitchFamily="18" charset="0"/>
              </a:rPr>
              <a:t>How is this painting and artist representative of Neoclassicism?</a:t>
            </a:r>
          </a:p>
          <a:p>
            <a:pPr marL="171450" indent="-171450" eaLnBrk="1" hangingPunct="1">
              <a:buFontTx/>
              <a:buChar char="-"/>
            </a:pPr>
            <a:r>
              <a:rPr lang="en-US" altLang="en-US" dirty="0">
                <a:latin typeface="Times" panose="02020603050405020304" pitchFamily="18" charset="0"/>
              </a:rPr>
              <a:t>What 18</a:t>
            </a:r>
            <a:r>
              <a:rPr lang="en-US" altLang="en-US" baseline="30000" dirty="0">
                <a:latin typeface="Times" panose="02020603050405020304" pitchFamily="18" charset="0"/>
              </a:rPr>
              <a:t>th</a:t>
            </a:r>
            <a:r>
              <a:rPr lang="en-US" altLang="en-US" dirty="0">
                <a:latin typeface="Times" panose="02020603050405020304" pitchFamily="18" charset="0"/>
              </a:rPr>
              <a:t> c events might viewers have connected to the Oath of the </a:t>
            </a:r>
            <a:r>
              <a:rPr lang="en-US" altLang="en-US" dirty="0" err="1">
                <a:latin typeface="Times" panose="02020603050405020304" pitchFamily="18" charset="0"/>
              </a:rPr>
              <a:t>Horatii</a:t>
            </a:r>
            <a:r>
              <a:rPr lang="en-US" altLang="en-US" dirty="0">
                <a:latin typeface="Times" panose="02020603050405020304" pitchFamily="18" charset="0"/>
              </a:rPr>
              <a:t>?</a:t>
            </a:r>
          </a:p>
          <a:p>
            <a:pPr marL="171450" indent="-171450" eaLnBrk="1" hangingPunct="1">
              <a:buFontTx/>
              <a:buChar char="-"/>
            </a:pPr>
            <a:r>
              <a:rPr lang="en-US" altLang="en-US" dirty="0">
                <a:latin typeface="Times" panose="02020603050405020304" pitchFamily="18" charset="0"/>
              </a:rPr>
              <a:t>What are we meant to understand about patriotism from this painting?</a:t>
            </a:r>
          </a:p>
        </p:txBody>
      </p:sp>
    </p:spTree>
    <p:extLst>
      <p:ext uri="{BB962C8B-B14F-4D97-AF65-F5344CB8AC3E}">
        <p14:creationId xmlns:p14="http://schemas.microsoft.com/office/powerpoint/2010/main" val="1865539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08828AA0-CCCA-4496-8BB9-30ADCC9B029C}" type="slidenum">
              <a:rPr lang="en-US" altLang="en-US" sz="1200" smtClean="0"/>
              <a:pPr/>
              <a:t>30</a:t>
            </a:fld>
            <a:endParaRPr lang="en-US" altLang="en-US" sz="1200"/>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eaLnBrk="1" hangingPunct="1">
              <a:buFontTx/>
              <a:buChar char="-"/>
            </a:pPr>
            <a:r>
              <a:rPr lang="en-US" altLang="en-US" dirty="0">
                <a:latin typeface="Times" panose="02020603050405020304" pitchFamily="18" charset="0"/>
              </a:rPr>
              <a:t>Who was Marat? Who was Marat to David? Who was Marat to France at large?</a:t>
            </a:r>
          </a:p>
          <a:p>
            <a:pPr marL="171450" indent="-171450" eaLnBrk="1" hangingPunct="1">
              <a:buFontTx/>
              <a:buChar char="-"/>
            </a:pPr>
            <a:r>
              <a:rPr lang="en-US" altLang="en-US" dirty="0">
                <a:latin typeface="Times" panose="02020603050405020304" pitchFamily="18" charset="0"/>
              </a:rPr>
              <a:t>How did Marat die? How does David recount Marat’s death? what does David choose to include in his recounting of Marat’s death, and what does David choose to omit… and why?</a:t>
            </a:r>
          </a:p>
          <a:p>
            <a:pPr marL="171450" indent="-171450" eaLnBrk="1" hangingPunct="1">
              <a:buFontTx/>
              <a:buChar char="-"/>
            </a:pPr>
            <a:r>
              <a:rPr lang="en-US" altLang="en-US" dirty="0">
                <a:latin typeface="Times" panose="02020603050405020304" pitchFamily="18" charset="0"/>
              </a:rPr>
              <a:t>How is the viewer meant to feel about Marat’s death?</a:t>
            </a:r>
          </a:p>
        </p:txBody>
      </p:sp>
    </p:spTree>
    <p:extLst>
      <p:ext uri="{BB962C8B-B14F-4D97-AF65-F5344CB8AC3E}">
        <p14:creationId xmlns:p14="http://schemas.microsoft.com/office/powerpoint/2010/main" val="7356223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A2CA1A0D-AE3E-4969-9A00-D457A97A7D30}" type="slidenum">
              <a:rPr lang="en-US" altLang="en-US" sz="1200" smtClean="0"/>
              <a:pPr/>
              <a:t>31</a:t>
            </a:fld>
            <a:endParaRPr lang="en-US" altLang="en-US" sz="120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eaLnBrk="1" hangingPunct="1">
              <a:buFontTx/>
              <a:buChar char="-"/>
            </a:pPr>
            <a:r>
              <a:rPr lang="en-US" altLang="en-US" dirty="0">
                <a:latin typeface="Times" panose="02020603050405020304" pitchFamily="18" charset="0"/>
              </a:rPr>
              <a:t>In what ways is </a:t>
            </a:r>
            <a:r>
              <a:rPr lang="en-US" altLang="en-US" dirty="0" err="1">
                <a:latin typeface="Times" panose="02020603050405020304" pitchFamily="18" charset="0"/>
              </a:rPr>
              <a:t>Neoclassiciam</a:t>
            </a:r>
            <a:r>
              <a:rPr lang="en-US" altLang="en-US" dirty="0">
                <a:latin typeface="Times" panose="02020603050405020304" pitchFamily="18" charset="0"/>
              </a:rPr>
              <a:t> influenced by classical and Renaissance architecture?</a:t>
            </a:r>
          </a:p>
          <a:p>
            <a:pPr marL="171450" indent="-171450" eaLnBrk="1" hangingPunct="1">
              <a:buFontTx/>
              <a:buChar char="-"/>
            </a:pPr>
            <a:r>
              <a:rPr lang="en-US" altLang="en-US" dirty="0">
                <a:latin typeface="Times" panose="02020603050405020304" pitchFamily="18" charset="0"/>
              </a:rPr>
              <a:t>Why would Americans align their aesthetic with ancient Roman or Renaissance aesthetics at this point in American history?</a:t>
            </a:r>
          </a:p>
          <a:p>
            <a:pPr marL="171450" indent="-171450" eaLnBrk="1" hangingPunct="1">
              <a:buFontTx/>
              <a:buChar char="-"/>
            </a:pPr>
            <a:r>
              <a:rPr lang="en-US" altLang="en-US" dirty="0">
                <a:latin typeface="Times" panose="02020603050405020304" pitchFamily="18" charset="0"/>
              </a:rPr>
              <a:t>What elements of Monticello are reminiscent of earlier buildings and/or architects studied in class?</a:t>
            </a:r>
          </a:p>
        </p:txBody>
      </p:sp>
    </p:spTree>
    <p:extLst>
      <p:ext uri="{BB962C8B-B14F-4D97-AF65-F5344CB8AC3E}">
        <p14:creationId xmlns:p14="http://schemas.microsoft.com/office/powerpoint/2010/main" val="15666826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diptych was painted in 1526 (in other words, within 10 years of the beginnings of the Reformation). Durer painted this without prior commission and gifted it to the city fathers of Nuremberg. Thus, this is the artist making a personal statement rather than painting subject matter that was chosen for him or subject matter in a particular way that was chosen for him (contract this to Southern Baroque artists, for example). What theological statements is Durer making?</a:t>
            </a:r>
          </a:p>
        </p:txBody>
      </p:sp>
      <p:sp>
        <p:nvSpPr>
          <p:cNvPr id="4" name="Slide Number Placeholder 3"/>
          <p:cNvSpPr>
            <a:spLocks noGrp="1"/>
          </p:cNvSpPr>
          <p:nvPr>
            <p:ph type="sldNum" sz="quarter" idx="5"/>
          </p:nvPr>
        </p:nvSpPr>
        <p:spPr/>
        <p:txBody>
          <a:bodyPr/>
          <a:lstStyle/>
          <a:p>
            <a:fld id="{4B451694-FD7B-40BC-B5C3-E488D6DEBFD5}" type="slidenum">
              <a:rPr lang="en-US" smtClean="0"/>
              <a:t>5</a:t>
            </a:fld>
            <a:endParaRPr lang="en-US"/>
          </a:p>
        </p:txBody>
      </p:sp>
    </p:spTree>
    <p:extLst>
      <p:ext uri="{BB962C8B-B14F-4D97-AF65-F5344CB8AC3E}">
        <p14:creationId xmlns:p14="http://schemas.microsoft.com/office/powerpoint/2010/main" val="3987929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It would be helpful to compare this to Greenough’s portrait of GW when studying</a:t>
            </a:r>
          </a:p>
          <a:p>
            <a:pPr marL="171450" indent="-171450">
              <a:buFontTx/>
              <a:buChar char="-"/>
            </a:pPr>
            <a:r>
              <a:rPr lang="en-US" dirty="0"/>
              <a:t>Who was Cincinnatus? What is his symbolic connection to Revolutionary and Civil War veterans, and to this portrait of GW in particular?</a:t>
            </a:r>
          </a:p>
          <a:p>
            <a:pPr marL="171450" indent="-171450">
              <a:buFontTx/>
              <a:buChar char="-"/>
            </a:pPr>
            <a:r>
              <a:rPr lang="en-US" dirty="0"/>
              <a:t>What other ancient Roman elements are present here, and why?</a:t>
            </a:r>
          </a:p>
        </p:txBody>
      </p:sp>
      <p:sp>
        <p:nvSpPr>
          <p:cNvPr id="4" name="Slide Number Placeholder 3"/>
          <p:cNvSpPr>
            <a:spLocks noGrp="1"/>
          </p:cNvSpPr>
          <p:nvPr>
            <p:ph type="sldNum" sz="quarter" idx="5"/>
          </p:nvPr>
        </p:nvSpPr>
        <p:spPr/>
        <p:txBody>
          <a:bodyPr/>
          <a:lstStyle/>
          <a:p>
            <a:fld id="{4B451694-FD7B-40BC-B5C3-E488D6DEBFD5}" type="slidenum">
              <a:rPr lang="en-US" smtClean="0"/>
              <a:t>32</a:t>
            </a:fld>
            <a:endParaRPr lang="en-US"/>
          </a:p>
        </p:txBody>
      </p:sp>
    </p:spTree>
    <p:extLst>
      <p:ext uri="{BB962C8B-B14F-4D97-AF65-F5344CB8AC3E}">
        <p14:creationId xmlns:p14="http://schemas.microsoft.com/office/powerpoint/2010/main" val="10283591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It would be helpful to compare this to Houdon’s portrait of GW when studying</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What classical artwork(s) is Greenough referencing in his depiction of GW?</a:t>
            </a:r>
            <a:br>
              <a:rPr lang="en-US" dirty="0"/>
            </a:br>
            <a:r>
              <a:rPr lang="en-US" dirty="0"/>
              <a:t>What was the public’s reaction to this portrait? Why did they have this reaction?</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dirty="0"/>
          </a:p>
          <a:p>
            <a:endParaRPr lang="en-US" dirty="0"/>
          </a:p>
        </p:txBody>
      </p:sp>
      <p:sp>
        <p:nvSpPr>
          <p:cNvPr id="4" name="Slide Number Placeholder 3"/>
          <p:cNvSpPr>
            <a:spLocks noGrp="1"/>
          </p:cNvSpPr>
          <p:nvPr>
            <p:ph type="sldNum" sz="quarter" idx="5"/>
          </p:nvPr>
        </p:nvSpPr>
        <p:spPr/>
        <p:txBody>
          <a:bodyPr/>
          <a:lstStyle/>
          <a:p>
            <a:fld id="{4B451694-FD7B-40BC-B5C3-E488D6DEBFD5}" type="slidenum">
              <a:rPr lang="en-US" smtClean="0"/>
              <a:t>33</a:t>
            </a:fld>
            <a:endParaRPr lang="en-US"/>
          </a:p>
        </p:txBody>
      </p:sp>
    </p:spTree>
    <p:extLst>
      <p:ext uri="{BB962C8B-B14F-4D97-AF65-F5344CB8AC3E}">
        <p14:creationId xmlns:p14="http://schemas.microsoft.com/office/powerpoint/2010/main" val="14979836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This artwork is in chapter 27 due to its 19</a:t>
            </a:r>
            <a:r>
              <a:rPr lang="en-US" baseline="30000" dirty="0"/>
              <a:t>th</a:t>
            </a:r>
            <a:r>
              <a:rPr lang="en-US" dirty="0"/>
              <a:t> c dating, but I am including it in Unit 2 because it fits thematically</a:t>
            </a:r>
          </a:p>
          <a:p>
            <a:r>
              <a:rPr lang="en-US" dirty="0"/>
              <a:t>- Explain the different ways we might interpret this sculpture and its title. Consider the identity and biography of the artist, as well as the year in which this was completed (1867)</a:t>
            </a:r>
          </a:p>
        </p:txBody>
      </p:sp>
      <p:sp>
        <p:nvSpPr>
          <p:cNvPr id="4" name="Slide Number Placeholder 3"/>
          <p:cNvSpPr>
            <a:spLocks noGrp="1"/>
          </p:cNvSpPr>
          <p:nvPr>
            <p:ph type="sldNum" sz="quarter" idx="10"/>
          </p:nvPr>
        </p:nvSpPr>
        <p:spPr/>
        <p:txBody>
          <a:bodyPr/>
          <a:lstStyle/>
          <a:p>
            <a:fld id="{4B451694-FD7B-40BC-B5C3-E488D6DEBFD5}" type="slidenum">
              <a:rPr lang="en-US" smtClean="0"/>
              <a:t>34</a:t>
            </a:fld>
            <a:endParaRPr lang="en-US"/>
          </a:p>
        </p:txBody>
      </p:sp>
    </p:spTree>
    <p:extLst>
      <p:ext uri="{BB962C8B-B14F-4D97-AF65-F5344CB8AC3E}">
        <p14:creationId xmlns:p14="http://schemas.microsoft.com/office/powerpoint/2010/main" val="7352867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Consider some of the ways in which this forecasts the beginnings of still life painting as a genre. </a:t>
            </a:r>
          </a:p>
          <a:p>
            <a:r>
              <a:rPr lang="en-US" dirty="0"/>
              <a:t>- In what ways is this painting representative of Mannerism/ the Mannerist movement?</a:t>
            </a:r>
          </a:p>
        </p:txBody>
      </p:sp>
      <p:sp>
        <p:nvSpPr>
          <p:cNvPr id="4" name="Slide Number Placeholder 3"/>
          <p:cNvSpPr>
            <a:spLocks noGrp="1"/>
          </p:cNvSpPr>
          <p:nvPr>
            <p:ph type="sldNum" sz="quarter" idx="5"/>
          </p:nvPr>
        </p:nvSpPr>
        <p:spPr/>
        <p:txBody>
          <a:bodyPr/>
          <a:lstStyle/>
          <a:p>
            <a:fld id="{4B451694-FD7B-40BC-B5C3-E488D6DEBFD5}" type="slidenum">
              <a:rPr lang="en-US" smtClean="0"/>
              <a:t>6</a:t>
            </a:fld>
            <a:endParaRPr lang="en-US"/>
          </a:p>
        </p:txBody>
      </p:sp>
    </p:spTree>
    <p:extLst>
      <p:ext uri="{BB962C8B-B14F-4D97-AF65-F5344CB8AC3E}">
        <p14:creationId xmlns:p14="http://schemas.microsoft.com/office/powerpoint/2010/main" val="962287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Explain how this might artwork be understood to be a Christian altarpiece (similar to other altarpiece triptychs</a:t>
            </a:r>
          </a:p>
          <a:p>
            <a:pPr marL="171450" indent="-171450">
              <a:buFontTx/>
              <a:buChar char="-"/>
            </a:pPr>
            <a:r>
              <a:rPr lang="en-US" dirty="0"/>
              <a:t>Explain a second interpretation of this artwork </a:t>
            </a:r>
          </a:p>
        </p:txBody>
      </p:sp>
      <p:sp>
        <p:nvSpPr>
          <p:cNvPr id="4" name="Slide Number Placeholder 3"/>
          <p:cNvSpPr>
            <a:spLocks noGrp="1"/>
          </p:cNvSpPr>
          <p:nvPr>
            <p:ph type="sldNum" sz="quarter" idx="5"/>
          </p:nvPr>
        </p:nvSpPr>
        <p:spPr/>
        <p:txBody>
          <a:bodyPr/>
          <a:lstStyle/>
          <a:p>
            <a:fld id="{4B451694-FD7B-40BC-B5C3-E488D6DEBFD5}" type="slidenum">
              <a:rPr lang="en-US" smtClean="0"/>
              <a:t>7</a:t>
            </a:fld>
            <a:endParaRPr lang="en-US"/>
          </a:p>
        </p:txBody>
      </p:sp>
    </p:spTree>
    <p:extLst>
      <p:ext uri="{BB962C8B-B14F-4D97-AF65-F5344CB8AC3E}">
        <p14:creationId xmlns:p14="http://schemas.microsoft.com/office/powerpoint/2010/main" val="15444193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742950" indent="-285750">
              <a:defRPr sz="2400" b="1">
                <a:solidFill>
                  <a:schemeClr val="tx1"/>
                </a:solidFill>
                <a:latin typeface="Times" panose="02020603050405020304" pitchFamily="18" charset="0"/>
                <a:ea typeface="MS PGothic" panose="020B0600070205080204" pitchFamily="34" charset="-128"/>
              </a:defRPr>
            </a:lvl2pPr>
            <a:lvl3pPr marL="1143000" indent="-228600">
              <a:defRPr sz="2400" b="1">
                <a:solidFill>
                  <a:schemeClr val="tx1"/>
                </a:solidFill>
                <a:latin typeface="Times" panose="02020603050405020304" pitchFamily="18" charset="0"/>
                <a:ea typeface="MS PGothic" panose="020B0600070205080204" pitchFamily="34" charset="-128"/>
              </a:defRPr>
            </a:lvl3pPr>
            <a:lvl4pPr marL="1600200" indent="-228600">
              <a:defRPr sz="2400" b="1">
                <a:solidFill>
                  <a:schemeClr val="tx1"/>
                </a:solidFill>
                <a:latin typeface="Times" panose="02020603050405020304" pitchFamily="18" charset="0"/>
                <a:ea typeface="MS PGothic" panose="020B0600070205080204" pitchFamily="34" charset="-128"/>
              </a:defRPr>
            </a:lvl4pPr>
            <a:lvl5pPr marL="2057400" indent="-228600">
              <a:defRPr sz="2400" b="1">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0F8039B4-9EE8-45F5-9AFE-2EA3BFBEA360}" type="slidenum">
              <a:rPr lang="en-US" altLang="en-US" sz="1200" b="0"/>
              <a:pPr/>
              <a:t>8</a:t>
            </a:fld>
            <a:endParaRPr lang="en-US" altLang="en-US" sz="1200" b="0"/>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eaLnBrk="1" hangingPunct="1">
              <a:buFontTx/>
              <a:buChar char="-"/>
            </a:pPr>
            <a:r>
              <a:rPr lang="en-US" altLang="ja-JP" dirty="0">
                <a:latin typeface="Times" panose="02020603050405020304" pitchFamily="18" charset="0"/>
              </a:rPr>
              <a:t>Think about the relationship of artist to client in Counter-Reformation art. Caravaggio paints this altarpiece for placement directly behind an altar. What are we meant to infer from the painting’s placement, as well as how the figures themselves are represented?</a:t>
            </a:r>
          </a:p>
          <a:p>
            <a:pPr marL="171450" indent="-171450" eaLnBrk="1" hangingPunct="1">
              <a:buFontTx/>
              <a:buChar char="-"/>
            </a:pPr>
            <a:r>
              <a:rPr lang="en-US" altLang="en-US" dirty="0">
                <a:latin typeface="Times" panose="02020603050405020304" pitchFamily="18" charset="0"/>
              </a:rPr>
              <a:t>What formal elements (ex: line, balance, light) let you know that this is Baroque?</a:t>
            </a:r>
          </a:p>
          <a:p>
            <a:pPr marL="171450" indent="-171450" eaLnBrk="1" hangingPunct="1">
              <a:buFontTx/>
              <a:buChar char="-"/>
            </a:pPr>
            <a:r>
              <a:rPr lang="en-US" altLang="en-US" dirty="0">
                <a:latin typeface="Times" panose="02020603050405020304" pitchFamily="18" charset="0"/>
              </a:rPr>
              <a:t>What elements from Caravaggio’s painting style are new (for the time), and later emulated by artists painting in his style (AKA the Caravaggisti)?</a:t>
            </a:r>
          </a:p>
        </p:txBody>
      </p:sp>
    </p:spTree>
    <p:extLst>
      <p:ext uri="{BB962C8B-B14F-4D97-AF65-F5344CB8AC3E}">
        <p14:creationId xmlns:p14="http://schemas.microsoft.com/office/powerpoint/2010/main" val="42322493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742950" indent="-285750">
              <a:defRPr sz="2400" b="1">
                <a:solidFill>
                  <a:schemeClr val="tx1"/>
                </a:solidFill>
                <a:latin typeface="Times" panose="02020603050405020304" pitchFamily="18" charset="0"/>
                <a:ea typeface="MS PGothic" panose="020B0600070205080204" pitchFamily="34" charset="-128"/>
              </a:defRPr>
            </a:lvl2pPr>
            <a:lvl3pPr marL="1143000" indent="-228600">
              <a:defRPr sz="2400" b="1">
                <a:solidFill>
                  <a:schemeClr val="tx1"/>
                </a:solidFill>
                <a:latin typeface="Times" panose="02020603050405020304" pitchFamily="18" charset="0"/>
                <a:ea typeface="MS PGothic" panose="020B0600070205080204" pitchFamily="34" charset="-128"/>
              </a:defRPr>
            </a:lvl3pPr>
            <a:lvl4pPr marL="1600200" indent="-228600">
              <a:defRPr sz="2400" b="1">
                <a:solidFill>
                  <a:schemeClr val="tx1"/>
                </a:solidFill>
                <a:latin typeface="Times" panose="02020603050405020304" pitchFamily="18" charset="0"/>
                <a:ea typeface="MS PGothic" panose="020B0600070205080204" pitchFamily="34" charset="-128"/>
              </a:defRPr>
            </a:lvl4pPr>
            <a:lvl5pPr marL="2057400" indent="-228600">
              <a:defRPr sz="2400" b="1">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C4E8B060-A51D-4C85-A763-AE3430644F94}" type="slidenum">
              <a:rPr lang="en-US" altLang="en-US" sz="1200" b="0"/>
              <a:pPr/>
              <a:t>9</a:t>
            </a:fld>
            <a:endParaRPr lang="en-US" altLang="en-US" sz="1200" b="0"/>
          </a:p>
        </p:txBody>
      </p:sp>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171450" indent="-171450" eaLnBrk="1" hangingPunct="1">
              <a:buFontTx/>
              <a:buChar char="-"/>
            </a:pPr>
            <a:r>
              <a:rPr lang="en-US" altLang="en-US" dirty="0">
                <a:latin typeface="Times" panose="02020603050405020304" pitchFamily="18" charset="0"/>
              </a:rPr>
              <a:t>Consider the artist’s biography and its interplay with her chosen subject matter and manner of depicting subject matter</a:t>
            </a:r>
          </a:p>
          <a:p>
            <a:pPr marL="171450" indent="-171450" eaLnBrk="1" hangingPunct="1">
              <a:buFontTx/>
              <a:buChar char="-"/>
            </a:pPr>
            <a:r>
              <a:rPr lang="en-US" altLang="en-US" dirty="0">
                <a:latin typeface="Times" panose="02020603050405020304" pitchFamily="18" charset="0"/>
              </a:rPr>
              <a:t>What is the narrative taking place? How is the telling of this narrative Baroque? How is the telling of this narrative feminist?</a:t>
            </a:r>
          </a:p>
          <a:p>
            <a:pPr marL="171450" indent="-171450" eaLnBrk="1" hangingPunct="1">
              <a:buFontTx/>
              <a:buChar char="-"/>
            </a:pPr>
            <a:r>
              <a:rPr lang="en-US" altLang="en-US" dirty="0">
                <a:latin typeface="Times" panose="02020603050405020304" pitchFamily="18" charset="0"/>
              </a:rPr>
              <a:t>How is this painting representative of Caravaggisti (painters who paint in the manner of Caravaggio)?</a:t>
            </a:r>
          </a:p>
        </p:txBody>
      </p:sp>
    </p:spTree>
    <p:extLst>
      <p:ext uri="{BB962C8B-B14F-4D97-AF65-F5344CB8AC3E}">
        <p14:creationId xmlns:p14="http://schemas.microsoft.com/office/powerpoint/2010/main" val="11176380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742950" indent="-285750">
              <a:defRPr sz="2400" b="1">
                <a:solidFill>
                  <a:schemeClr val="tx1"/>
                </a:solidFill>
                <a:latin typeface="Times" panose="02020603050405020304" pitchFamily="18" charset="0"/>
                <a:ea typeface="MS PGothic" panose="020B0600070205080204" pitchFamily="34" charset="-128"/>
              </a:defRPr>
            </a:lvl2pPr>
            <a:lvl3pPr marL="1143000" indent="-228600">
              <a:defRPr sz="2400" b="1">
                <a:solidFill>
                  <a:schemeClr val="tx1"/>
                </a:solidFill>
                <a:latin typeface="Times" panose="02020603050405020304" pitchFamily="18" charset="0"/>
                <a:ea typeface="MS PGothic" panose="020B0600070205080204" pitchFamily="34" charset="-128"/>
              </a:defRPr>
            </a:lvl3pPr>
            <a:lvl4pPr marL="1600200" indent="-228600">
              <a:defRPr sz="2400" b="1">
                <a:solidFill>
                  <a:schemeClr val="tx1"/>
                </a:solidFill>
                <a:latin typeface="Times" panose="02020603050405020304" pitchFamily="18" charset="0"/>
                <a:ea typeface="MS PGothic" panose="020B0600070205080204" pitchFamily="34" charset="-128"/>
              </a:defRPr>
            </a:lvl4pPr>
            <a:lvl5pPr marL="2057400" indent="-228600">
              <a:defRPr sz="2400" b="1">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788BE5FE-4C82-4856-BE6F-834B636C1CB5}" type="slidenum">
              <a:rPr lang="en-US" altLang="en-US" sz="1200" b="0"/>
              <a:pPr/>
              <a:t>10</a:t>
            </a:fld>
            <a:endParaRPr lang="en-US" altLang="en-US" sz="1200" b="0"/>
          </a:p>
        </p:txBody>
      </p:sp>
      <p:sp>
        <p:nvSpPr>
          <p:cNvPr id="79874" name="Rectangle 2"/>
          <p:cNvSpPr>
            <a:spLocks noGrp="1" noRot="1" noChangeAspect="1" noChangeArrowheads="1" noTextEdit="1"/>
          </p:cNvSpPr>
          <p:nvPr>
            <p:ph type="sldImg"/>
          </p:nvPr>
        </p:nvSpPr>
        <p:spPr>
          <a:ln/>
        </p:spPr>
      </p:sp>
      <p:sp>
        <p:nvSpPr>
          <p:cNvPr id="798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a:latin typeface="Times" panose="02020603050405020304" pitchFamily="18" charset="0"/>
              </a:rPr>
              <a:t>- In what ways did the </a:t>
            </a:r>
            <a:r>
              <a:rPr lang="en-US" altLang="en-US" dirty="0" err="1">
                <a:latin typeface="Times" panose="02020603050405020304" pitchFamily="18" charset="0"/>
              </a:rPr>
              <a:t>Caracci</a:t>
            </a:r>
            <a:r>
              <a:rPr lang="en-US" altLang="en-US" dirty="0">
                <a:latin typeface="Times" panose="02020603050405020304" pitchFamily="18" charset="0"/>
              </a:rPr>
              <a:t> school of painting differ from the Caravaggisti? What did the </a:t>
            </a:r>
            <a:r>
              <a:rPr lang="en-US" altLang="en-US" dirty="0" err="1">
                <a:latin typeface="Times" panose="02020603050405020304" pitchFamily="18" charset="0"/>
              </a:rPr>
              <a:t>Caracci</a:t>
            </a:r>
            <a:r>
              <a:rPr lang="en-US" altLang="en-US" dirty="0">
                <a:latin typeface="Times" panose="02020603050405020304" pitchFamily="18" charset="0"/>
              </a:rPr>
              <a:t> family and their school in Bologna tout as the source of talent? How could we contrast the </a:t>
            </a:r>
            <a:r>
              <a:rPr lang="en-US" altLang="en-US" dirty="0" err="1">
                <a:latin typeface="Times" panose="02020603050405020304" pitchFamily="18" charset="0"/>
              </a:rPr>
              <a:t>Caracci</a:t>
            </a:r>
            <a:r>
              <a:rPr lang="en-US" altLang="en-US" dirty="0">
                <a:latin typeface="Times" panose="02020603050405020304" pitchFamily="18" charset="0"/>
              </a:rPr>
              <a:t> approach to painting to Caravaggio’s?</a:t>
            </a:r>
          </a:p>
        </p:txBody>
      </p:sp>
    </p:spTree>
    <p:extLst>
      <p:ext uri="{BB962C8B-B14F-4D97-AF65-F5344CB8AC3E}">
        <p14:creationId xmlns:p14="http://schemas.microsoft.com/office/powerpoint/2010/main" val="16673784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742950" indent="-285750">
              <a:defRPr sz="2400" b="1">
                <a:solidFill>
                  <a:schemeClr val="tx1"/>
                </a:solidFill>
                <a:latin typeface="Times" panose="02020603050405020304" pitchFamily="18" charset="0"/>
                <a:ea typeface="MS PGothic" panose="020B0600070205080204" pitchFamily="34" charset="-128"/>
              </a:defRPr>
            </a:lvl2pPr>
            <a:lvl3pPr marL="1143000" indent="-228600">
              <a:defRPr sz="2400" b="1">
                <a:solidFill>
                  <a:schemeClr val="tx1"/>
                </a:solidFill>
                <a:latin typeface="Times" panose="02020603050405020304" pitchFamily="18" charset="0"/>
                <a:ea typeface="MS PGothic" panose="020B0600070205080204" pitchFamily="34" charset="-128"/>
              </a:defRPr>
            </a:lvl3pPr>
            <a:lvl4pPr marL="1600200" indent="-228600">
              <a:defRPr sz="2400" b="1">
                <a:solidFill>
                  <a:schemeClr val="tx1"/>
                </a:solidFill>
                <a:latin typeface="Times" panose="02020603050405020304" pitchFamily="18" charset="0"/>
                <a:ea typeface="MS PGothic" panose="020B0600070205080204" pitchFamily="34" charset="-128"/>
              </a:defRPr>
            </a:lvl4pPr>
            <a:lvl5pPr marL="2057400" indent="-228600">
              <a:defRPr sz="2400" b="1">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FEE0BC3F-510E-44FD-8BFD-E9D198389688}" type="slidenum">
              <a:rPr lang="en-US" altLang="en-US" sz="1200" b="0"/>
              <a:pPr/>
              <a:t>11</a:t>
            </a:fld>
            <a:endParaRPr lang="en-US" altLang="en-US" sz="1200" b="0"/>
          </a:p>
        </p:txBody>
      </p:sp>
      <p:sp>
        <p:nvSpPr>
          <p:cNvPr id="51202" name="Rectangle 2"/>
          <p:cNvSpPr>
            <a:spLocks noGrp="1" noRot="1" noChangeAspect="1" noChangeArrowheads="1" noTextEdit="1"/>
          </p:cNvSpPr>
          <p:nvPr>
            <p:ph type="sldImg"/>
          </p:nvPr>
        </p:nvSpPr>
        <p:spPr>
          <a:ln/>
        </p:spPr>
      </p:sp>
      <p:sp>
        <p:nvSpPr>
          <p:cNvPr id="512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Times" panose="02020603050405020304" pitchFamily="18" charset="0"/>
            </a:endParaRPr>
          </a:p>
        </p:txBody>
      </p:sp>
    </p:spTree>
    <p:extLst>
      <p:ext uri="{BB962C8B-B14F-4D97-AF65-F5344CB8AC3E}">
        <p14:creationId xmlns:p14="http://schemas.microsoft.com/office/powerpoint/2010/main" val="6230024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01F34C4-D61C-4313-9E7A-3347FAD1C7CB}" type="datetimeFigureOut">
              <a:rPr lang="en-US" smtClean="0"/>
              <a:t>3/30/2021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57BC1D-DD88-41EE-BABB-0D9A343248DD}" type="slidenum">
              <a:rPr lang="en-US" smtClean="0"/>
              <a:t>‹#›</a:t>
            </a:fld>
            <a:endParaRPr lang="en-US"/>
          </a:p>
        </p:txBody>
      </p:sp>
    </p:spTree>
    <p:extLst>
      <p:ext uri="{BB962C8B-B14F-4D97-AF65-F5344CB8AC3E}">
        <p14:creationId xmlns:p14="http://schemas.microsoft.com/office/powerpoint/2010/main" val="4332214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01F34C4-D61C-4313-9E7A-3347FAD1C7CB}" type="datetimeFigureOut">
              <a:rPr lang="en-US" smtClean="0"/>
              <a:t>3/30/2021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57BC1D-DD88-41EE-BABB-0D9A343248DD}" type="slidenum">
              <a:rPr lang="en-US" smtClean="0"/>
              <a:t>‹#›</a:t>
            </a:fld>
            <a:endParaRPr lang="en-US"/>
          </a:p>
        </p:txBody>
      </p:sp>
    </p:spTree>
    <p:extLst>
      <p:ext uri="{BB962C8B-B14F-4D97-AF65-F5344CB8AC3E}">
        <p14:creationId xmlns:p14="http://schemas.microsoft.com/office/powerpoint/2010/main" val="42926824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01F34C4-D61C-4313-9E7A-3347FAD1C7CB}" type="datetimeFigureOut">
              <a:rPr lang="en-US" smtClean="0"/>
              <a:t>3/30/2021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57BC1D-DD88-41EE-BABB-0D9A343248DD}" type="slidenum">
              <a:rPr lang="en-US" smtClean="0"/>
              <a:t>‹#›</a:t>
            </a:fld>
            <a:endParaRPr lang="en-US"/>
          </a:p>
        </p:txBody>
      </p:sp>
    </p:spTree>
    <p:extLst>
      <p:ext uri="{BB962C8B-B14F-4D97-AF65-F5344CB8AC3E}">
        <p14:creationId xmlns:p14="http://schemas.microsoft.com/office/powerpoint/2010/main" val="10158514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01F34C4-D61C-4313-9E7A-3347FAD1C7CB}" type="datetimeFigureOut">
              <a:rPr lang="en-US" smtClean="0"/>
              <a:t>3/30/2021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57BC1D-DD88-41EE-BABB-0D9A343248DD}" type="slidenum">
              <a:rPr lang="en-US" smtClean="0"/>
              <a:t>‹#›</a:t>
            </a:fld>
            <a:endParaRPr lang="en-US"/>
          </a:p>
        </p:txBody>
      </p:sp>
    </p:spTree>
    <p:extLst>
      <p:ext uri="{BB962C8B-B14F-4D97-AF65-F5344CB8AC3E}">
        <p14:creationId xmlns:p14="http://schemas.microsoft.com/office/powerpoint/2010/main" val="1028096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01F34C4-D61C-4313-9E7A-3347FAD1C7CB}" type="datetimeFigureOut">
              <a:rPr lang="en-US" smtClean="0"/>
              <a:t>3/30/2021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957BC1D-DD88-41EE-BABB-0D9A343248DD}" type="slidenum">
              <a:rPr lang="en-US" smtClean="0"/>
              <a:t>‹#›</a:t>
            </a:fld>
            <a:endParaRPr lang="en-US"/>
          </a:p>
        </p:txBody>
      </p:sp>
    </p:spTree>
    <p:extLst>
      <p:ext uri="{BB962C8B-B14F-4D97-AF65-F5344CB8AC3E}">
        <p14:creationId xmlns:p14="http://schemas.microsoft.com/office/powerpoint/2010/main" val="4103139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01F34C4-D61C-4313-9E7A-3347FAD1C7CB}" type="datetimeFigureOut">
              <a:rPr lang="en-US" smtClean="0"/>
              <a:t>3/30/2021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57BC1D-DD88-41EE-BABB-0D9A343248DD}" type="slidenum">
              <a:rPr lang="en-US" smtClean="0"/>
              <a:t>‹#›</a:t>
            </a:fld>
            <a:endParaRPr lang="en-US"/>
          </a:p>
        </p:txBody>
      </p:sp>
    </p:spTree>
    <p:extLst>
      <p:ext uri="{BB962C8B-B14F-4D97-AF65-F5344CB8AC3E}">
        <p14:creationId xmlns:p14="http://schemas.microsoft.com/office/powerpoint/2010/main" val="24279674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01F34C4-D61C-4313-9E7A-3347FAD1C7CB}" type="datetimeFigureOut">
              <a:rPr lang="en-US" smtClean="0"/>
              <a:t>3/30/2021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957BC1D-DD88-41EE-BABB-0D9A343248DD}" type="slidenum">
              <a:rPr lang="en-US" smtClean="0"/>
              <a:t>‹#›</a:t>
            </a:fld>
            <a:endParaRPr lang="en-US"/>
          </a:p>
        </p:txBody>
      </p:sp>
    </p:spTree>
    <p:extLst>
      <p:ext uri="{BB962C8B-B14F-4D97-AF65-F5344CB8AC3E}">
        <p14:creationId xmlns:p14="http://schemas.microsoft.com/office/powerpoint/2010/main" val="3733128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01F34C4-D61C-4313-9E7A-3347FAD1C7CB}" type="datetimeFigureOut">
              <a:rPr lang="en-US" smtClean="0"/>
              <a:t>3/30/2021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957BC1D-DD88-41EE-BABB-0D9A343248DD}" type="slidenum">
              <a:rPr lang="en-US" smtClean="0"/>
              <a:t>‹#›</a:t>
            </a:fld>
            <a:endParaRPr lang="en-US"/>
          </a:p>
        </p:txBody>
      </p:sp>
    </p:spTree>
    <p:extLst>
      <p:ext uri="{BB962C8B-B14F-4D97-AF65-F5344CB8AC3E}">
        <p14:creationId xmlns:p14="http://schemas.microsoft.com/office/powerpoint/2010/main" val="30691119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1F34C4-D61C-4313-9E7A-3347FAD1C7CB}" type="datetimeFigureOut">
              <a:rPr lang="en-US" smtClean="0"/>
              <a:t>3/30/2021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957BC1D-DD88-41EE-BABB-0D9A343248DD}" type="slidenum">
              <a:rPr lang="en-US" smtClean="0"/>
              <a:t>‹#›</a:t>
            </a:fld>
            <a:endParaRPr lang="en-US"/>
          </a:p>
        </p:txBody>
      </p:sp>
    </p:spTree>
    <p:extLst>
      <p:ext uri="{BB962C8B-B14F-4D97-AF65-F5344CB8AC3E}">
        <p14:creationId xmlns:p14="http://schemas.microsoft.com/office/powerpoint/2010/main" val="2837178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01F34C4-D61C-4313-9E7A-3347FAD1C7CB}" type="datetimeFigureOut">
              <a:rPr lang="en-US" smtClean="0"/>
              <a:t>3/30/2021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57BC1D-DD88-41EE-BABB-0D9A343248DD}" type="slidenum">
              <a:rPr lang="en-US" smtClean="0"/>
              <a:t>‹#›</a:t>
            </a:fld>
            <a:endParaRPr lang="en-US"/>
          </a:p>
        </p:txBody>
      </p:sp>
    </p:spTree>
    <p:extLst>
      <p:ext uri="{BB962C8B-B14F-4D97-AF65-F5344CB8AC3E}">
        <p14:creationId xmlns:p14="http://schemas.microsoft.com/office/powerpoint/2010/main" val="6403649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01F34C4-D61C-4313-9E7A-3347FAD1C7CB}" type="datetimeFigureOut">
              <a:rPr lang="en-US" smtClean="0"/>
              <a:t>3/30/2021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957BC1D-DD88-41EE-BABB-0D9A343248DD}" type="slidenum">
              <a:rPr lang="en-US" smtClean="0"/>
              <a:t>‹#›</a:t>
            </a:fld>
            <a:endParaRPr lang="en-US"/>
          </a:p>
        </p:txBody>
      </p:sp>
    </p:spTree>
    <p:extLst>
      <p:ext uri="{BB962C8B-B14F-4D97-AF65-F5344CB8AC3E}">
        <p14:creationId xmlns:p14="http://schemas.microsoft.com/office/powerpoint/2010/main" val="15865025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1F34C4-D61C-4313-9E7A-3347FAD1C7CB}" type="datetimeFigureOut">
              <a:rPr lang="en-US" smtClean="0"/>
              <a:t>3/30/2021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57BC1D-DD88-41EE-BABB-0D9A343248DD}" type="slidenum">
              <a:rPr lang="en-US" smtClean="0"/>
              <a:t>‹#›</a:t>
            </a:fld>
            <a:endParaRPr lang="en-US"/>
          </a:p>
        </p:txBody>
      </p:sp>
    </p:spTree>
    <p:extLst>
      <p:ext uri="{BB962C8B-B14F-4D97-AF65-F5344CB8AC3E}">
        <p14:creationId xmlns:p14="http://schemas.microsoft.com/office/powerpoint/2010/main" val="31494196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Study guide for</a:t>
            </a:r>
            <a:br>
              <a:rPr lang="en-US" dirty="0"/>
            </a:br>
            <a:r>
              <a:rPr lang="en-US" dirty="0"/>
              <a:t>ARH 216 Exam 2</a:t>
            </a:r>
          </a:p>
        </p:txBody>
      </p:sp>
      <p:sp>
        <p:nvSpPr>
          <p:cNvPr id="3" name="Subtitle 2"/>
          <p:cNvSpPr>
            <a:spLocks noGrp="1"/>
          </p:cNvSpPr>
          <p:nvPr>
            <p:ph type="subTitle" idx="1"/>
          </p:nvPr>
        </p:nvSpPr>
        <p:spPr/>
        <p:txBody>
          <a:bodyPr/>
          <a:lstStyle/>
          <a:p>
            <a:r>
              <a:rPr lang="en-US" dirty="0"/>
              <a:t>Chapters 23-26: High Northern Renaissance and Mannerism, Baroque, Rococo, Naturalism, Neoclassicism</a:t>
            </a:r>
          </a:p>
        </p:txBody>
      </p:sp>
    </p:spTree>
    <p:extLst>
      <p:ext uri="{BB962C8B-B14F-4D97-AF65-F5344CB8AC3E}">
        <p14:creationId xmlns:p14="http://schemas.microsoft.com/office/powerpoint/2010/main" val="20377078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8849"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742950" indent="-285750">
              <a:defRPr sz="2400" b="1">
                <a:solidFill>
                  <a:schemeClr val="tx1"/>
                </a:solidFill>
                <a:latin typeface="Times" panose="02020603050405020304" pitchFamily="18" charset="0"/>
                <a:ea typeface="MS PGothic" panose="020B0600070205080204" pitchFamily="34" charset="-128"/>
              </a:defRPr>
            </a:lvl2pPr>
            <a:lvl3pPr marL="1143000" indent="-228600">
              <a:defRPr sz="2400" b="1">
                <a:solidFill>
                  <a:schemeClr val="tx1"/>
                </a:solidFill>
                <a:latin typeface="Times" panose="02020603050405020304" pitchFamily="18" charset="0"/>
                <a:ea typeface="MS PGothic" panose="020B0600070205080204" pitchFamily="34" charset="-128"/>
              </a:defRPr>
            </a:lvl3pPr>
            <a:lvl4pPr marL="1600200" indent="-228600">
              <a:defRPr sz="2400" b="1">
                <a:solidFill>
                  <a:schemeClr val="tx1"/>
                </a:solidFill>
                <a:latin typeface="Times" panose="02020603050405020304" pitchFamily="18" charset="0"/>
                <a:ea typeface="MS PGothic" panose="020B0600070205080204" pitchFamily="34" charset="-128"/>
              </a:defRPr>
            </a:lvl4pPr>
            <a:lvl5pPr marL="2057400" indent="-228600">
              <a:defRPr sz="2400" b="1">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438BAB20-FD6E-4633-A2C9-13B2E5FC6791}" type="slidenum">
              <a:rPr lang="en-US" altLang="en-US" sz="1400" b="0">
                <a:latin typeface="Garamond" panose="02020404030301010803" pitchFamily="18" charset="0"/>
              </a:rPr>
              <a:pPr/>
              <a:t>10</a:t>
            </a:fld>
            <a:endParaRPr lang="en-US" altLang="en-US" sz="1400" b="0">
              <a:latin typeface="Garamond" panose="02020404030301010803" pitchFamily="18" charset="0"/>
            </a:endParaRPr>
          </a:p>
        </p:txBody>
      </p:sp>
      <p:sp>
        <p:nvSpPr>
          <p:cNvPr id="78850" name="Rectangle 2"/>
          <p:cNvSpPr>
            <a:spLocks noGrp="1" noChangeArrowheads="1"/>
          </p:cNvSpPr>
          <p:nvPr>
            <p:ph type="title"/>
          </p:nvPr>
        </p:nvSpPr>
        <p:spPr>
          <a:xfrm>
            <a:off x="0" y="6356350"/>
            <a:ext cx="12192000" cy="499475"/>
          </a:xfrm>
        </p:spPr>
        <p:txBody>
          <a:bodyPr>
            <a:normAutofit/>
          </a:bodyPr>
          <a:lstStyle/>
          <a:p>
            <a:pPr algn="ctr" eaLnBrk="1" hangingPunct="1"/>
            <a:r>
              <a:rPr lang="en-US" altLang="en-US" sz="1800" b="1" dirty="0">
                <a:solidFill>
                  <a:schemeClr val="bg1"/>
                </a:solidFill>
              </a:rPr>
              <a:t>24-15  </a:t>
            </a:r>
            <a:r>
              <a:rPr lang="en-US" altLang="en-US" sz="1800" dirty="0">
                <a:solidFill>
                  <a:schemeClr val="bg1"/>
                </a:solidFill>
              </a:rPr>
              <a:t>ANNIBALE CARRACI (Italian, Southern Baroque), </a:t>
            </a:r>
            <a:r>
              <a:rPr lang="en-US" altLang="en-US" sz="1800" i="1" dirty="0">
                <a:solidFill>
                  <a:schemeClr val="bg1"/>
                </a:solidFill>
              </a:rPr>
              <a:t>Flight into Egypt</a:t>
            </a:r>
            <a:r>
              <a:rPr lang="en-US" altLang="en-US" sz="1800" dirty="0">
                <a:solidFill>
                  <a:schemeClr val="bg1"/>
                </a:solidFill>
              </a:rPr>
              <a:t>, 17</a:t>
            </a:r>
            <a:r>
              <a:rPr lang="en-US" altLang="en-US" sz="1800" baseline="30000" dirty="0">
                <a:solidFill>
                  <a:schemeClr val="bg1"/>
                </a:solidFill>
              </a:rPr>
              <a:t>th</a:t>
            </a:r>
            <a:r>
              <a:rPr lang="en-US" altLang="en-US" sz="1800" dirty="0">
                <a:solidFill>
                  <a:schemeClr val="bg1"/>
                </a:solidFill>
              </a:rPr>
              <a:t> c</a:t>
            </a:r>
            <a:endParaRPr lang="en-US" altLang="en-US" dirty="0"/>
          </a:p>
        </p:txBody>
      </p:sp>
      <p:pic>
        <p:nvPicPr>
          <p:cNvPr id="788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695" y="0"/>
            <a:ext cx="11465786" cy="6252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0708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88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535577" y="4891723"/>
            <a:ext cx="5332959" cy="1190625"/>
          </a:xfrm>
        </p:spPr>
        <p:txBody>
          <a:bodyPr>
            <a:normAutofit fontScale="90000"/>
          </a:bodyPr>
          <a:lstStyle/>
          <a:p>
            <a:pPr eaLnBrk="1" hangingPunct="1"/>
            <a:r>
              <a:rPr lang="en-US" altLang="en-US" sz="1800" b="1" dirty="0"/>
              <a:t>Note: </a:t>
            </a:r>
            <a:r>
              <a:rPr lang="en-US" altLang="en-US" sz="1800" dirty="0"/>
              <a:t>for this series of images, I want you to know the two Baroque architects associated (Maderno and Bernini), as well as how and why the plans changed in the 17</a:t>
            </a:r>
            <a:r>
              <a:rPr lang="en-US" altLang="en-US" sz="1800" baseline="30000" dirty="0"/>
              <a:t>th</a:t>
            </a:r>
            <a:r>
              <a:rPr lang="en-US" altLang="en-US" sz="1800" dirty="0"/>
              <a:t> c (ex: Latin Cross format, addition of the “arms,” etc.)</a:t>
            </a:r>
            <a:br>
              <a:rPr lang="en-US" altLang="en-US" sz="1800" dirty="0"/>
            </a:br>
            <a:br>
              <a:rPr lang="en-US" altLang="en-US" sz="1800" b="1" dirty="0"/>
            </a:br>
            <a:r>
              <a:rPr lang="en-US" altLang="en-US" sz="1800" b="1" dirty="0"/>
              <a:t>Below</a:t>
            </a:r>
            <a:r>
              <a:rPr lang="en-US" altLang="en-US" sz="1800" dirty="0"/>
              <a:t>: MADERNO, plan of Saint Peter</a:t>
            </a:r>
            <a:r>
              <a:rPr lang="ja-JP" altLang="en-US" sz="1800" dirty="0"/>
              <a:t>’</a:t>
            </a:r>
            <a:r>
              <a:rPr lang="en-US" altLang="ja-JP" sz="1800" dirty="0"/>
              <a:t>s, Vatican City, Rome, Italy, with adjoining piazza designed by BERNINI.</a:t>
            </a:r>
            <a:endParaRPr lang="en-US" altLang="en-US" sz="1800" dirty="0"/>
          </a:p>
        </p:txBody>
      </p:sp>
      <p:pic>
        <p:nvPicPr>
          <p:cNvPr id="5017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7584" y="3579223"/>
            <a:ext cx="5684416" cy="3278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0" name="Picture 4" descr="map24-1.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5577" y="0"/>
            <a:ext cx="5332959" cy="441524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7667" y="0"/>
            <a:ext cx="5784333" cy="3304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648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1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1524000" y="5486401"/>
            <a:ext cx="3657600" cy="1190625"/>
          </a:xfrm>
        </p:spPr>
        <p:txBody>
          <a:bodyPr/>
          <a:lstStyle/>
          <a:p>
            <a:pPr eaLnBrk="1" hangingPunct="1"/>
            <a:r>
              <a:rPr lang="en-US" altLang="en-US" sz="1800" b="1" dirty="0">
                <a:solidFill>
                  <a:schemeClr val="bg1"/>
                </a:solidFill>
              </a:rPr>
              <a:t>24-5  </a:t>
            </a:r>
            <a:r>
              <a:rPr lang="en-US" altLang="en-US" sz="1800" dirty="0">
                <a:solidFill>
                  <a:schemeClr val="bg1"/>
                </a:solidFill>
              </a:rPr>
              <a:t>BERNINI (Italian, Southern Baroque), </a:t>
            </a:r>
            <a:r>
              <a:rPr lang="en-US" altLang="en-US" sz="1800" dirty="0" err="1">
                <a:solidFill>
                  <a:schemeClr val="bg1"/>
                </a:solidFill>
              </a:rPr>
              <a:t>Baldacchino</a:t>
            </a:r>
            <a:r>
              <a:rPr lang="en-US" altLang="en-US" sz="1800" dirty="0">
                <a:solidFill>
                  <a:schemeClr val="bg1"/>
                </a:solidFill>
              </a:rPr>
              <a:t>, 17</a:t>
            </a:r>
            <a:r>
              <a:rPr lang="en-US" altLang="en-US" sz="1800" baseline="30000" dirty="0">
                <a:solidFill>
                  <a:schemeClr val="bg1"/>
                </a:solidFill>
              </a:rPr>
              <a:t>th</a:t>
            </a:r>
            <a:r>
              <a:rPr lang="en-US" altLang="en-US" sz="1800" dirty="0">
                <a:solidFill>
                  <a:schemeClr val="bg1"/>
                </a:solidFill>
              </a:rPr>
              <a:t> c</a:t>
            </a:r>
            <a:endParaRPr lang="en-US" altLang="en-US" dirty="0"/>
          </a:p>
        </p:txBody>
      </p:sp>
      <p:pic>
        <p:nvPicPr>
          <p:cNvPr id="583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3188" y="0"/>
            <a:ext cx="50276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06458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3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2465"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742950" indent="-285750">
              <a:defRPr sz="2400" b="1">
                <a:solidFill>
                  <a:schemeClr val="tx1"/>
                </a:solidFill>
                <a:latin typeface="Times" panose="02020603050405020304" pitchFamily="18" charset="0"/>
                <a:ea typeface="MS PGothic" panose="020B0600070205080204" pitchFamily="34" charset="-128"/>
              </a:defRPr>
            </a:lvl2pPr>
            <a:lvl3pPr marL="1143000" indent="-228600">
              <a:defRPr sz="2400" b="1">
                <a:solidFill>
                  <a:schemeClr val="tx1"/>
                </a:solidFill>
                <a:latin typeface="Times" panose="02020603050405020304" pitchFamily="18" charset="0"/>
                <a:ea typeface="MS PGothic" panose="020B0600070205080204" pitchFamily="34" charset="-128"/>
              </a:defRPr>
            </a:lvl3pPr>
            <a:lvl4pPr marL="1600200" indent="-228600">
              <a:defRPr sz="2400" b="1">
                <a:solidFill>
                  <a:schemeClr val="tx1"/>
                </a:solidFill>
                <a:latin typeface="Times" panose="02020603050405020304" pitchFamily="18" charset="0"/>
                <a:ea typeface="MS PGothic" panose="020B0600070205080204" pitchFamily="34" charset="-128"/>
              </a:defRPr>
            </a:lvl4pPr>
            <a:lvl5pPr marL="2057400" indent="-228600">
              <a:defRPr sz="2400" b="1">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B69BFBAB-F6D3-4CBD-BF57-516411358506}" type="slidenum">
              <a:rPr lang="en-US" altLang="en-US" sz="1400" b="0">
                <a:latin typeface="Garamond" panose="02020404030301010803" pitchFamily="18" charset="0"/>
              </a:rPr>
              <a:pPr/>
              <a:t>13</a:t>
            </a:fld>
            <a:endParaRPr lang="en-US" altLang="en-US" sz="1400" b="0">
              <a:latin typeface="Garamond" panose="02020404030301010803" pitchFamily="18" charset="0"/>
            </a:endParaRPr>
          </a:p>
        </p:txBody>
      </p:sp>
      <p:sp>
        <p:nvSpPr>
          <p:cNvPr id="62466" name="Rectangle 2"/>
          <p:cNvSpPr>
            <a:spLocks noGrp="1" noChangeArrowheads="1"/>
          </p:cNvSpPr>
          <p:nvPr>
            <p:ph type="title"/>
          </p:nvPr>
        </p:nvSpPr>
        <p:spPr>
          <a:xfrm>
            <a:off x="-1" y="5710238"/>
            <a:ext cx="7745413" cy="646112"/>
          </a:xfrm>
        </p:spPr>
        <p:txBody>
          <a:bodyPr/>
          <a:lstStyle/>
          <a:p>
            <a:pPr algn="ctr" eaLnBrk="1" hangingPunct="1"/>
            <a:r>
              <a:rPr lang="en-US" altLang="en-US" sz="1800" b="1" dirty="0">
                <a:solidFill>
                  <a:schemeClr val="bg1"/>
                </a:solidFill>
              </a:rPr>
              <a:t>24-6  </a:t>
            </a:r>
            <a:r>
              <a:rPr lang="en-US" altLang="en-US" sz="1800" dirty="0">
                <a:solidFill>
                  <a:schemeClr val="bg1"/>
                </a:solidFill>
              </a:rPr>
              <a:t>BERNINI (Italian, Southern Baroque), </a:t>
            </a:r>
            <a:r>
              <a:rPr lang="en-US" altLang="en-US" sz="1800" i="1" dirty="0">
                <a:solidFill>
                  <a:schemeClr val="bg1"/>
                </a:solidFill>
              </a:rPr>
              <a:t>David</a:t>
            </a:r>
            <a:r>
              <a:rPr lang="en-US" altLang="en-US" sz="1800" dirty="0">
                <a:solidFill>
                  <a:schemeClr val="bg1"/>
                </a:solidFill>
              </a:rPr>
              <a:t>, 17</a:t>
            </a:r>
            <a:r>
              <a:rPr lang="en-US" altLang="en-US" sz="1800" baseline="30000" dirty="0">
                <a:solidFill>
                  <a:schemeClr val="bg1"/>
                </a:solidFill>
              </a:rPr>
              <a:t>th</a:t>
            </a:r>
            <a:r>
              <a:rPr lang="en-US" altLang="en-US" sz="1800" dirty="0">
                <a:solidFill>
                  <a:schemeClr val="bg1"/>
                </a:solidFill>
              </a:rPr>
              <a:t> c</a:t>
            </a:r>
            <a:endParaRPr lang="en-US" altLang="en-US" dirty="0">
              <a:solidFill>
                <a:schemeClr val="bg1"/>
              </a:solidFill>
            </a:endParaRPr>
          </a:p>
        </p:txBody>
      </p:sp>
      <p:pic>
        <p:nvPicPr>
          <p:cNvPr id="624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5413" y="0"/>
            <a:ext cx="444658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2735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24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4513"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742950" indent="-285750">
              <a:defRPr sz="2400" b="1">
                <a:solidFill>
                  <a:schemeClr val="tx1"/>
                </a:solidFill>
                <a:latin typeface="Times" panose="02020603050405020304" pitchFamily="18" charset="0"/>
                <a:ea typeface="MS PGothic" panose="020B0600070205080204" pitchFamily="34" charset="-128"/>
              </a:defRPr>
            </a:lvl2pPr>
            <a:lvl3pPr marL="1143000" indent="-228600">
              <a:defRPr sz="2400" b="1">
                <a:solidFill>
                  <a:schemeClr val="tx1"/>
                </a:solidFill>
                <a:latin typeface="Times" panose="02020603050405020304" pitchFamily="18" charset="0"/>
                <a:ea typeface="MS PGothic" panose="020B0600070205080204" pitchFamily="34" charset="-128"/>
              </a:defRPr>
            </a:lvl3pPr>
            <a:lvl4pPr marL="1600200" indent="-228600">
              <a:defRPr sz="2400" b="1">
                <a:solidFill>
                  <a:schemeClr val="tx1"/>
                </a:solidFill>
                <a:latin typeface="Times" panose="02020603050405020304" pitchFamily="18" charset="0"/>
                <a:ea typeface="MS PGothic" panose="020B0600070205080204" pitchFamily="34" charset="-128"/>
              </a:defRPr>
            </a:lvl4pPr>
            <a:lvl5pPr marL="2057400" indent="-228600">
              <a:defRPr sz="2400" b="1">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F8B8AA41-B9F8-4070-B8F8-75FAA2BDC781}" type="slidenum">
              <a:rPr lang="en-US" altLang="en-US" sz="1400" b="0">
                <a:latin typeface="Garamond" panose="02020404030301010803" pitchFamily="18" charset="0"/>
              </a:rPr>
              <a:pPr/>
              <a:t>14</a:t>
            </a:fld>
            <a:endParaRPr lang="en-US" altLang="en-US" sz="1400" b="0">
              <a:latin typeface="Garamond" panose="02020404030301010803" pitchFamily="18" charset="0"/>
            </a:endParaRPr>
          </a:p>
        </p:txBody>
      </p:sp>
      <p:sp>
        <p:nvSpPr>
          <p:cNvPr id="64514" name="Rectangle 2"/>
          <p:cNvSpPr>
            <a:spLocks noGrp="1" noChangeArrowheads="1"/>
          </p:cNvSpPr>
          <p:nvPr>
            <p:ph type="title"/>
          </p:nvPr>
        </p:nvSpPr>
        <p:spPr>
          <a:xfrm>
            <a:off x="0" y="6216650"/>
            <a:ext cx="12192000" cy="369888"/>
          </a:xfrm>
        </p:spPr>
        <p:txBody>
          <a:bodyPr>
            <a:normAutofit/>
          </a:bodyPr>
          <a:lstStyle/>
          <a:p>
            <a:pPr algn="ctr" eaLnBrk="1" hangingPunct="1"/>
            <a:r>
              <a:rPr lang="en-US" altLang="en-US" sz="1800" b="1" dirty="0">
                <a:solidFill>
                  <a:schemeClr val="bg1"/>
                </a:solidFill>
              </a:rPr>
              <a:t>24-8  </a:t>
            </a:r>
            <a:r>
              <a:rPr lang="en-US" altLang="en-US" sz="1800" dirty="0">
                <a:solidFill>
                  <a:schemeClr val="bg1"/>
                </a:solidFill>
              </a:rPr>
              <a:t>BERNINI (Italian, Southern Baroque), </a:t>
            </a:r>
            <a:r>
              <a:rPr lang="en-US" altLang="en-US" sz="1800" dirty="0" err="1">
                <a:solidFill>
                  <a:schemeClr val="bg1"/>
                </a:solidFill>
              </a:rPr>
              <a:t>Cornaro</a:t>
            </a:r>
            <a:r>
              <a:rPr lang="en-US" altLang="en-US" sz="1800" dirty="0">
                <a:solidFill>
                  <a:schemeClr val="bg1"/>
                </a:solidFill>
              </a:rPr>
              <a:t> Chapel with Ecstasy of St. Theresa, 17</a:t>
            </a:r>
            <a:r>
              <a:rPr lang="en-US" altLang="en-US" sz="1800" baseline="30000" dirty="0">
                <a:solidFill>
                  <a:schemeClr val="bg1"/>
                </a:solidFill>
              </a:rPr>
              <a:t>th</a:t>
            </a:r>
            <a:r>
              <a:rPr lang="en-US" altLang="en-US" sz="1800" dirty="0">
                <a:solidFill>
                  <a:schemeClr val="bg1"/>
                </a:solidFill>
              </a:rPr>
              <a:t> c</a:t>
            </a:r>
            <a:endParaRPr lang="en-US" altLang="en-US" dirty="0"/>
          </a:p>
        </p:txBody>
      </p:sp>
      <p:pic>
        <p:nvPicPr>
          <p:cNvPr id="64515" name="Picture 4" descr="Long view of There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7351" y="381001"/>
            <a:ext cx="3795713" cy="554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7"/>
          <p:cNvGrpSpPr>
            <a:grpSpLocks/>
          </p:cNvGrpSpPr>
          <p:nvPr/>
        </p:nvGrpSpPr>
        <p:grpSpPr bwMode="auto">
          <a:xfrm>
            <a:off x="1524000" y="1981200"/>
            <a:ext cx="9144000" cy="1905000"/>
            <a:chOff x="0" y="1248"/>
            <a:chExt cx="5760" cy="1200"/>
          </a:xfrm>
        </p:grpSpPr>
        <p:pic>
          <p:nvPicPr>
            <p:cNvPr id="64517" name="Picture 5" descr="xbernini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60" y="1248"/>
              <a:ext cx="1600" cy="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8" name="Picture 6" descr="xbernini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248"/>
              <a:ext cx="1600" cy="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997810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45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5473"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742950" indent="-285750">
              <a:defRPr sz="2400" b="1">
                <a:solidFill>
                  <a:schemeClr val="tx1"/>
                </a:solidFill>
                <a:latin typeface="Times" panose="02020603050405020304" pitchFamily="18" charset="0"/>
                <a:ea typeface="MS PGothic" panose="020B0600070205080204" pitchFamily="34" charset="-128"/>
              </a:defRPr>
            </a:lvl2pPr>
            <a:lvl3pPr marL="1143000" indent="-228600">
              <a:defRPr sz="2400" b="1">
                <a:solidFill>
                  <a:schemeClr val="tx1"/>
                </a:solidFill>
                <a:latin typeface="Times" panose="02020603050405020304" pitchFamily="18" charset="0"/>
                <a:ea typeface="MS PGothic" panose="020B0600070205080204" pitchFamily="34" charset="-128"/>
              </a:defRPr>
            </a:lvl3pPr>
            <a:lvl4pPr marL="1600200" indent="-228600">
              <a:defRPr sz="2400" b="1">
                <a:solidFill>
                  <a:schemeClr val="tx1"/>
                </a:solidFill>
                <a:latin typeface="Times" panose="02020603050405020304" pitchFamily="18" charset="0"/>
                <a:ea typeface="MS PGothic" panose="020B0600070205080204" pitchFamily="34" charset="-128"/>
              </a:defRPr>
            </a:lvl4pPr>
            <a:lvl5pPr marL="2057400" indent="-228600">
              <a:defRPr sz="2400" b="1">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807F72C5-6E99-4BF9-B2C8-6BA0CBCCDCBD}" type="slidenum">
              <a:rPr lang="en-US" altLang="en-US" sz="1400" b="0">
                <a:latin typeface="Garamond" panose="02020404030301010803" pitchFamily="18" charset="0"/>
              </a:rPr>
              <a:pPr/>
              <a:t>15</a:t>
            </a:fld>
            <a:endParaRPr lang="en-US" altLang="en-US" sz="1400" b="0">
              <a:latin typeface="Garamond" panose="02020404030301010803" pitchFamily="18" charset="0"/>
            </a:endParaRPr>
          </a:p>
        </p:txBody>
      </p:sp>
      <p:sp>
        <p:nvSpPr>
          <p:cNvPr id="105474" name="Rectangle 2"/>
          <p:cNvSpPr>
            <a:spLocks noGrp="1" noChangeArrowheads="1"/>
          </p:cNvSpPr>
          <p:nvPr>
            <p:ph type="title"/>
          </p:nvPr>
        </p:nvSpPr>
        <p:spPr>
          <a:xfrm>
            <a:off x="1524000" y="5276850"/>
            <a:ext cx="3429000" cy="1200150"/>
          </a:xfrm>
        </p:spPr>
        <p:txBody>
          <a:bodyPr/>
          <a:lstStyle/>
          <a:p>
            <a:pPr algn="ctr" eaLnBrk="1" hangingPunct="1"/>
            <a:r>
              <a:rPr lang="en-US" altLang="en-US" sz="1800" b="1" dirty="0">
                <a:solidFill>
                  <a:schemeClr val="bg1"/>
                </a:solidFill>
              </a:rPr>
              <a:t>24-30  </a:t>
            </a:r>
            <a:r>
              <a:rPr lang="en-US" altLang="en-US" sz="1800" dirty="0">
                <a:solidFill>
                  <a:schemeClr val="bg1"/>
                </a:solidFill>
              </a:rPr>
              <a:t>VELÁZQUEZ (Spanish, Southern Baroque), </a:t>
            </a:r>
            <a:r>
              <a:rPr lang="en-US" altLang="en-US" sz="1800" i="1" dirty="0">
                <a:solidFill>
                  <a:schemeClr val="bg1"/>
                </a:solidFill>
              </a:rPr>
              <a:t>Las </a:t>
            </a:r>
            <a:r>
              <a:rPr lang="en-US" altLang="en-US" sz="1800" i="1" dirty="0" err="1">
                <a:solidFill>
                  <a:schemeClr val="bg1"/>
                </a:solidFill>
              </a:rPr>
              <a:t>Meninas</a:t>
            </a:r>
            <a:r>
              <a:rPr lang="en-US" altLang="en-US" sz="1800" i="1" dirty="0">
                <a:solidFill>
                  <a:schemeClr val="bg1"/>
                </a:solidFill>
              </a:rPr>
              <a:t> (</a:t>
            </a:r>
            <a:r>
              <a:rPr lang="ja-JP" altLang="en-US" sz="1800" i="1" dirty="0">
                <a:solidFill>
                  <a:schemeClr val="bg1"/>
                </a:solidFill>
              </a:rPr>
              <a:t>“</a:t>
            </a:r>
            <a:r>
              <a:rPr lang="en-US" altLang="ja-JP" sz="1800" i="1" dirty="0">
                <a:solidFill>
                  <a:schemeClr val="bg1"/>
                </a:solidFill>
              </a:rPr>
              <a:t>The Maids of Honor</a:t>
            </a:r>
            <a:r>
              <a:rPr lang="ja-JP" altLang="en-US" sz="1800" i="1" dirty="0">
                <a:solidFill>
                  <a:schemeClr val="bg1"/>
                </a:solidFill>
              </a:rPr>
              <a:t>”</a:t>
            </a:r>
            <a:r>
              <a:rPr lang="en-US" altLang="ja-JP" sz="1800" i="1" dirty="0">
                <a:solidFill>
                  <a:schemeClr val="bg1"/>
                </a:solidFill>
              </a:rPr>
              <a:t>),</a:t>
            </a:r>
            <a:r>
              <a:rPr lang="en-US" altLang="ja-JP" sz="1800" dirty="0">
                <a:solidFill>
                  <a:schemeClr val="bg1"/>
                </a:solidFill>
              </a:rPr>
              <a:t> 17</a:t>
            </a:r>
            <a:r>
              <a:rPr lang="en-US" altLang="ja-JP" sz="1800" baseline="30000" dirty="0">
                <a:solidFill>
                  <a:schemeClr val="bg1"/>
                </a:solidFill>
              </a:rPr>
              <a:t>th</a:t>
            </a:r>
            <a:r>
              <a:rPr lang="en-US" altLang="ja-JP" sz="1800" dirty="0">
                <a:solidFill>
                  <a:schemeClr val="bg1"/>
                </a:solidFill>
              </a:rPr>
              <a:t> c</a:t>
            </a:r>
            <a:endParaRPr lang="en-US" altLang="en-US" dirty="0"/>
          </a:p>
        </p:txBody>
      </p:sp>
      <p:pic>
        <p:nvPicPr>
          <p:cNvPr id="1054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0164" y="0"/>
            <a:ext cx="55578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5752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54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969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37931725" indent="-37474525">
              <a:defRPr sz="2400" b="1">
                <a:solidFill>
                  <a:schemeClr val="tx1"/>
                </a:solidFill>
                <a:latin typeface="Times" panose="02020603050405020304" pitchFamily="18" charset="0"/>
                <a:ea typeface="MS PGothic" panose="020B0600070205080204" pitchFamily="34" charset="-128"/>
              </a:defRPr>
            </a:lvl2pPr>
            <a:lvl3pPr>
              <a:defRPr sz="2400" b="1">
                <a:solidFill>
                  <a:schemeClr val="tx1"/>
                </a:solidFill>
                <a:latin typeface="Times" panose="02020603050405020304" pitchFamily="18" charset="0"/>
                <a:ea typeface="MS PGothic" panose="020B0600070205080204" pitchFamily="34" charset="-128"/>
              </a:defRPr>
            </a:lvl3pPr>
            <a:lvl4pPr>
              <a:defRPr sz="2400" b="1">
                <a:solidFill>
                  <a:schemeClr val="tx1"/>
                </a:solidFill>
                <a:latin typeface="Times" panose="02020603050405020304" pitchFamily="18" charset="0"/>
                <a:ea typeface="MS PGothic" panose="020B0600070205080204" pitchFamily="34" charset="-128"/>
              </a:defRPr>
            </a:lvl4pPr>
            <a:lvl5pPr>
              <a:defRPr sz="2400" b="1">
                <a:solidFill>
                  <a:schemeClr val="tx1"/>
                </a:solidFill>
                <a:latin typeface="Times" panose="02020603050405020304" pitchFamily="18"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BC388D38-DDAB-4EB1-A109-DF298C45F575}" type="slidenum">
              <a:rPr lang="en-US" altLang="en-US" sz="1400" b="0">
                <a:latin typeface="Garamond" panose="02020404030301010803" pitchFamily="18" charset="0"/>
              </a:rPr>
              <a:pPr/>
              <a:t>16</a:t>
            </a:fld>
            <a:endParaRPr lang="en-US" altLang="en-US" sz="1400" b="0">
              <a:latin typeface="Garamond" panose="02020404030301010803" pitchFamily="18" charset="0"/>
            </a:endParaRPr>
          </a:p>
        </p:txBody>
      </p:sp>
      <p:sp>
        <p:nvSpPr>
          <p:cNvPr id="29699" name="Rectangle 2"/>
          <p:cNvSpPr>
            <a:spLocks noGrp="1" noChangeArrowheads="1"/>
          </p:cNvSpPr>
          <p:nvPr>
            <p:ph type="title"/>
          </p:nvPr>
        </p:nvSpPr>
        <p:spPr>
          <a:xfrm>
            <a:off x="0" y="6178731"/>
            <a:ext cx="12192000" cy="607833"/>
          </a:xfrm>
        </p:spPr>
        <p:txBody>
          <a:bodyPr/>
          <a:lstStyle/>
          <a:p>
            <a:pPr algn="ctr" eaLnBrk="1" hangingPunct="1"/>
            <a:r>
              <a:rPr lang="en-US" altLang="en-US" sz="1800" b="1" dirty="0">
                <a:solidFill>
                  <a:schemeClr val="bg1"/>
                </a:solidFill>
              </a:rPr>
              <a:t>25-4  </a:t>
            </a:r>
            <a:r>
              <a:rPr lang="en-US" altLang="en-US" sz="1800" dirty="0">
                <a:solidFill>
                  <a:schemeClr val="bg1"/>
                </a:solidFill>
              </a:rPr>
              <a:t>RUBENS (Flemish, Northern Baroque), </a:t>
            </a:r>
            <a:r>
              <a:rPr lang="en-US" altLang="en-US" sz="1800" i="1" dirty="0">
                <a:solidFill>
                  <a:schemeClr val="bg1"/>
                </a:solidFill>
              </a:rPr>
              <a:t>Consequences of War</a:t>
            </a:r>
            <a:r>
              <a:rPr lang="en-US" altLang="en-US" sz="1800" dirty="0">
                <a:solidFill>
                  <a:schemeClr val="bg1"/>
                </a:solidFill>
              </a:rPr>
              <a:t>, 17</a:t>
            </a:r>
            <a:r>
              <a:rPr lang="en-US" altLang="en-US" sz="1800" baseline="30000" dirty="0">
                <a:solidFill>
                  <a:schemeClr val="bg1"/>
                </a:solidFill>
              </a:rPr>
              <a:t>th</a:t>
            </a:r>
            <a:r>
              <a:rPr lang="en-US" altLang="en-US" sz="1800" dirty="0">
                <a:solidFill>
                  <a:schemeClr val="bg1"/>
                </a:solidFill>
              </a:rPr>
              <a:t> c</a:t>
            </a:r>
            <a:endParaRPr lang="en-US" altLang="en-US" dirty="0"/>
          </a:p>
        </p:txBody>
      </p:sp>
      <p:pic>
        <p:nvPicPr>
          <p:cNvPr id="2970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3107" y="1"/>
            <a:ext cx="10324011" cy="61137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4274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1752600" y="6248401"/>
            <a:ext cx="8686800" cy="581025"/>
          </a:xfrm>
        </p:spPr>
        <p:txBody>
          <a:bodyPr/>
          <a:lstStyle/>
          <a:p>
            <a:pPr algn="ctr" eaLnBrk="1" hangingPunct="1"/>
            <a:r>
              <a:rPr lang="en-US" altLang="en-US" sz="1600" b="1" dirty="0">
                <a:solidFill>
                  <a:schemeClr val="bg1"/>
                </a:solidFill>
              </a:rPr>
              <a:t>25-13  </a:t>
            </a:r>
            <a:r>
              <a:rPr lang="en-US" altLang="en-US" sz="1600" dirty="0">
                <a:solidFill>
                  <a:schemeClr val="bg1"/>
                </a:solidFill>
              </a:rPr>
              <a:t>REMBRANDT (Dutch, Northern Baroque), </a:t>
            </a:r>
            <a:r>
              <a:rPr lang="en-US" altLang="en-US" sz="1600" i="1" dirty="0">
                <a:solidFill>
                  <a:schemeClr val="bg1"/>
                </a:solidFill>
              </a:rPr>
              <a:t>The Company of Captain </a:t>
            </a:r>
            <a:r>
              <a:rPr lang="en-US" altLang="en-US" sz="1600" i="1" dirty="0" err="1">
                <a:solidFill>
                  <a:schemeClr val="bg1"/>
                </a:solidFill>
              </a:rPr>
              <a:t>Frans</a:t>
            </a:r>
            <a:r>
              <a:rPr lang="en-US" altLang="en-US" sz="1600" i="1" dirty="0">
                <a:solidFill>
                  <a:schemeClr val="bg1"/>
                </a:solidFill>
              </a:rPr>
              <a:t> Banning </a:t>
            </a:r>
            <a:r>
              <a:rPr lang="en-US" altLang="en-US" sz="1600" i="1" dirty="0" err="1">
                <a:solidFill>
                  <a:schemeClr val="bg1"/>
                </a:solidFill>
              </a:rPr>
              <a:t>Cocq</a:t>
            </a:r>
            <a:r>
              <a:rPr lang="en-US" altLang="en-US" sz="1600" i="1" dirty="0">
                <a:solidFill>
                  <a:schemeClr val="bg1"/>
                </a:solidFill>
              </a:rPr>
              <a:t> (Night Watch),</a:t>
            </a:r>
            <a:r>
              <a:rPr lang="en-US" altLang="en-US" sz="1600" dirty="0">
                <a:solidFill>
                  <a:schemeClr val="bg1"/>
                </a:solidFill>
              </a:rPr>
              <a:t> 17</a:t>
            </a:r>
            <a:r>
              <a:rPr lang="en-US" altLang="en-US" sz="1600" baseline="30000" dirty="0">
                <a:solidFill>
                  <a:schemeClr val="bg1"/>
                </a:solidFill>
              </a:rPr>
              <a:t>th</a:t>
            </a:r>
            <a:r>
              <a:rPr lang="en-US" altLang="en-US" sz="1600" dirty="0">
                <a:solidFill>
                  <a:schemeClr val="bg1"/>
                </a:solidFill>
              </a:rPr>
              <a:t> c</a:t>
            </a:r>
            <a:endParaRPr lang="en-US" altLang="en-US" dirty="0"/>
          </a:p>
        </p:txBody>
      </p:sp>
      <p:pic>
        <p:nvPicPr>
          <p:cNvPr id="542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1"/>
            <a:ext cx="7239000" cy="617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6592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42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041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37931725" indent="-37474525">
              <a:defRPr sz="2400" b="1">
                <a:solidFill>
                  <a:schemeClr val="tx1"/>
                </a:solidFill>
                <a:latin typeface="Times" panose="02020603050405020304" pitchFamily="18" charset="0"/>
                <a:ea typeface="MS PGothic" panose="020B0600070205080204" pitchFamily="34" charset="-128"/>
              </a:defRPr>
            </a:lvl2pPr>
            <a:lvl3pPr>
              <a:defRPr sz="2400" b="1">
                <a:solidFill>
                  <a:schemeClr val="tx1"/>
                </a:solidFill>
                <a:latin typeface="Times" panose="02020603050405020304" pitchFamily="18" charset="0"/>
                <a:ea typeface="MS PGothic" panose="020B0600070205080204" pitchFamily="34" charset="-128"/>
              </a:defRPr>
            </a:lvl3pPr>
            <a:lvl4pPr>
              <a:defRPr sz="2400" b="1">
                <a:solidFill>
                  <a:schemeClr val="tx1"/>
                </a:solidFill>
                <a:latin typeface="Times" panose="02020603050405020304" pitchFamily="18" charset="0"/>
                <a:ea typeface="MS PGothic" panose="020B0600070205080204" pitchFamily="34" charset="-128"/>
              </a:defRPr>
            </a:lvl4pPr>
            <a:lvl5pPr>
              <a:defRPr sz="2400" b="1">
                <a:solidFill>
                  <a:schemeClr val="tx1"/>
                </a:solidFill>
                <a:latin typeface="Times" panose="02020603050405020304" pitchFamily="18"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E7D0BDD7-9910-48D8-8DFE-87C9F92D3FFB}" type="slidenum">
              <a:rPr lang="en-US" altLang="en-US" sz="1400" b="0">
                <a:latin typeface="Garamond" panose="02020404030301010803" pitchFamily="18" charset="0"/>
              </a:rPr>
              <a:pPr/>
              <a:t>18</a:t>
            </a:fld>
            <a:endParaRPr lang="en-US" altLang="en-US" sz="1400" b="0">
              <a:latin typeface="Garamond" panose="02020404030301010803" pitchFamily="18" charset="0"/>
            </a:endParaRPr>
          </a:p>
        </p:txBody>
      </p:sp>
      <p:sp>
        <p:nvSpPr>
          <p:cNvPr id="60419" name="Rectangle 2"/>
          <p:cNvSpPr>
            <a:spLocks noGrp="1" noChangeArrowheads="1"/>
          </p:cNvSpPr>
          <p:nvPr>
            <p:ph type="title"/>
          </p:nvPr>
        </p:nvSpPr>
        <p:spPr>
          <a:xfrm>
            <a:off x="0" y="6151064"/>
            <a:ext cx="12070080" cy="641350"/>
          </a:xfrm>
        </p:spPr>
        <p:txBody>
          <a:bodyPr>
            <a:normAutofit/>
          </a:bodyPr>
          <a:lstStyle/>
          <a:p>
            <a:pPr algn="ctr" eaLnBrk="1" hangingPunct="1"/>
            <a:r>
              <a:rPr lang="en-US" altLang="en-US" sz="1800" b="1" dirty="0">
                <a:solidFill>
                  <a:schemeClr val="bg1"/>
                </a:solidFill>
              </a:rPr>
              <a:t>25-16  </a:t>
            </a:r>
            <a:r>
              <a:rPr lang="en-US" altLang="en-US" sz="1800" dirty="0">
                <a:solidFill>
                  <a:schemeClr val="bg1"/>
                </a:solidFill>
              </a:rPr>
              <a:t>REMBRANDT (Dutch, Northern Baroque), </a:t>
            </a:r>
            <a:br>
              <a:rPr lang="en-US" altLang="en-US" sz="1800" dirty="0">
                <a:solidFill>
                  <a:schemeClr val="bg1"/>
                </a:solidFill>
              </a:rPr>
            </a:br>
            <a:r>
              <a:rPr lang="en-US" altLang="en-US" sz="1800" i="1" dirty="0">
                <a:solidFill>
                  <a:schemeClr val="bg1"/>
                </a:solidFill>
              </a:rPr>
              <a:t>Christ with the Sick around Him, Receiving the Children</a:t>
            </a:r>
            <a:r>
              <a:rPr lang="en-US" altLang="en-US" sz="1800" dirty="0">
                <a:solidFill>
                  <a:schemeClr val="bg1"/>
                </a:solidFill>
              </a:rPr>
              <a:t> (“Hundred Guilder Print”), 17</a:t>
            </a:r>
            <a:r>
              <a:rPr lang="en-US" altLang="en-US" sz="1800" baseline="30000" dirty="0">
                <a:solidFill>
                  <a:schemeClr val="bg1"/>
                </a:solidFill>
              </a:rPr>
              <a:t>th</a:t>
            </a:r>
            <a:r>
              <a:rPr lang="en-US" altLang="en-US" sz="1800" dirty="0">
                <a:solidFill>
                  <a:schemeClr val="bg1"/>
                </a:solidFill>
              </a:rPr>
              <a:t> c</a:t>
            </a:r>
            <a:endParaRPr lang="en-US" altLang="en-US" dirty="0"/>
          </a:p>
        </p:txBody>
      </p:sp>
      <p:pic>
        <p:nvPicPr>
          <p:cNvPr id="6042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0"/>
            <a:ext cx="8534400" cy="613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5238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4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2706" name="Title 1"/>
          <p:cNvSpPr>
            <a:spLocks noGrp="1"/>
          </p:cNvSpPr>
          <p:nvPr>
            <p:ph type="title"/>
          </p:nvPr>
        </p:nvSpPr>
        <p:spPr>
          <a:xfrm>
            <a:off x="1524000" y="4572001"/>
            <a:ext cx="3962400" cy="1477963"/>
          </a:xfrm>
        </p:spPr>
        <p:txBody>
          <a:bodyPr/>
          <a:lstStyle/>
          <a:p>
            <a:pPr algn="ctr"/>
            <a:r>
              <a:rPr lang="en-US" altLang="en-US" sz="1800" dirty="0">
                <a:solidFill>
                  <a:schemeClr val="bg1"/>
                </a:solidFill>
              </a:rPr>
              <a:t>Vermeer (Dutch, N. Baroque), </a:t>
            </a:r>
            <a:br>
              <a:rPr lang="en-US" altLang="en-US" sz="1800" dirty="0">
                <a:solidFill>
                  <a:schemeClr val="bg1"/>
                </a:solidFill>
              </a:rPr>
            </a:br>
            <a:r>
              <a:rPr lang="en-US" altLang="en-US" sz="1800" i="1" dirty="0">
                <a:solidFill>
                  <a:schemeClr val="bg1"/>
                </a:solidFill>
              </a:rPr>
              <a:t>Woman Holding a Balance, </a:t>
            </a:r>
            <a:r>
              <a:rPr lang="en-US" altLang="en-US" sz="1800" dirty="0">
                <a:solidFill>
                  <a:schemeClr val="bg1"/>
                </a:solidFill>
              </a:rPr>
              <a:t>17</a:t>
            </a:r>
            <a:r>
              <a:rPr lang="en-US" altLang="en-US" sz="1800" baseline="30000" dirty="0">
                <a:solidFill>
                  <a:schemeClr val="bg1"/>
                </a:solidFill>
              </a:rPr>
              <a:t>th</a:t>
            </a:r>
            <a:r>
              <a:rPr lang="en-US" altLang="en-US" sz="1800" dirty="0">
                <a:solidFill>
                  <a:schemeClr val="bg1"/>
                </a:solidFill>
              </a:rPr>
              <a:t> c</a:t>
            </a:r>
            <a:endParaRPr lang="en-US" altLang="en-US" sz="1800" dirty="0"/>
          </a:p>
        </p:txBody>
      </p:sp>
      <p:sp>
        <p:nvSpPr>
          <p:cNvPr id="72707"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37931725" indent="-37474525">
              <a:defRPr sz="2400" b="1">
                <a:solidFill>
                  <a:schemeClr val="tx1"/>
                </a:solidFill>
                <a:latin typeface="Times" panose="02020603050405020304" pitchFamily="18" charset="0"/>
                <a:ea typeface="MS PGothic" panose="020B0600070205080204" pitchFamily="34" charset="-128"/>
              </a:defRPr>
            </a:lvl2pPr>
            <a:lvl3pPr>
              <a:defRPr sz="2400" b="1">
                <a:solidFill>
                  <a:schemeClr val="tx1"/>
                </a:solidFill>
                <a:latin typeface="Times" panose="02020603050405020304" pitchFamily="18" charset="0"/>
                <a:ea typeface="MS PGothic" panose="020B0600070205080204" pitchFamily="34" charset="-128"/>
              </a:defRPr>
            </a:lvl3pPr>
            <a:lvl4pPr>
              <a:defRPr sz="2400" b="1">
                <a:solidFill>
                  <a:schemeClr val="tx1"/>
                </a:solidFill>
                <a:latin typeface="Times" panose="02020603050405020304" pitchFamily="18" charset="0"/>
                <a:ea typeface="MS PGothic" panose="020B0600070205080204" pitchFamily="34" charset="-128"/>
              </a:defRPr>
            </a:lvl4pPr>
            <a:lvl5pPr>
              <a:defRPr sz="2400" b="1">
                <a:solidFill>
                  <a:schemeClr val="tx1"/>
                </a:solidFill>
                <a:latin typeface="Times" panose="02020603050405020304" pitchFamily="18"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C09D77E4-B0B4-4B78-B9CE-B54BBF86AD5D}" type="slidenum">
              <a:rPr lang="en-US" altLang="en-US" sz="1400" b="0">
                <a:latin typeface="Garamond" panose="02020404030301010803" pitchFamily="18" charset="0"/>
              </a:rPr>
              <a:pPr/>
              <a:t>19</a:t>
            </a:fld>
            <a:endParaRPr lang="en-US" altLang="en-US" sz="1400" b="0">
              <a:latin typeface="Garamond" panose="02020404030301010803" pitchFamily="18" charset="0"/>
            </a:endParaRPr>
          </a:p>
        </p:txBody>
      </p:sp>
      <p:pic>
        <p:nvPicPr>
          <p:cNvPr id="72708" name="Picture 4" descr="VermeerWomanHoldingaBalanc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42038" y="0"/>
            <a:ext cx="60499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2733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7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Terms and Concepts</a:t>
            </a:r>
          </a:p>
        </p:txBody>
      </p:sp>
      <p:sp>
        <p:nvSpPr>
          <p:cNvPr id="3" name="Content Placeholder 2"/>
          <p:cNvSpPr>
            <a:spLocks noGrp="1"/>
          </p:cNvSpPr>
          <p:nvPr>
            <p:ph idx="1"/>
          </p:nvPr>
        </p:nvSpPr>
        <p:spPr/>
        <p:txBody>
          <a:bodyPr numCol="3">
            <a:noAutofit/>
          </a:bodyPr>
          <a:lstStyle/>
          <a:p>
            <a:pPr>
              <a:buNone/>
            </a:pPr>
            <a:r>
              <a:rPr lang="en-US" altLang="en-US" sz="2000" dirty="0"/>
              <a:t>alchemy</a:t>
            </a:r>
          </a:p>
          <a:p>
            <a:pPr>
              <a:buNone/>
            </a:pPr>
            <a:r>
              <a:rPr lang="en-US" altLang="en-US" sz="2000" dirty="0"/>
              <a:t>Allegory</a:t>
            </a:r>
          </a:p>
          <a:p>
            <a:pPr>
              <a:buNone/>
            </a:pPr>
            <a:r>
              <a:rPr lang="en-US" altLang="en-US" sz="2000" dirty="0"/>
              <a:t>Anamorphic</a:t>
            </a:r>
          </a:p>
          <a:p>
            <a:pPr>
              <a:buNone/>
            </a:pPr>
            <a:r>
              <a:rPr lang="en-US" altLang="en-US" sz="2000" dirty="0"/>
              <a:t>Baroque</a:t>
            </a:r>
          </a:p>
          <a:p>
            <a:pPr>
              <a:buNone/>
            </a:pPr>
            <a:r>
              <a:rPr lang="en-US" altLang="en-US" sz="2000" dirty="0"/>
              <a:t>Camera </a:t>
            </a:r>
            <a:r>
              <a:rPr lang="en-US" altLang="en-US" sz="2000" dirty="0" err="1"/>
              <a:t>obscura</a:t>
            </a:r>
            <a:r>
              <a:rPr lang="en-US" altLang="en-US" sz="2000" dirty="0"/>
              <a:t> and the optics of painting </a:t>
            </a:r>
          </a:p>
          <a:p>
            <a:pPr>
              <a:buNone/>
            </a:pPr>
            <a:r>
              <a:rPr lang="en-US" altLang="en-US" sz="2000" i="1" dirty="0" err="1"/>
              <a:t>Caravaggisti</a:t>
            </a:r>
            <a:endParaRPr lang="en-US" altLang="en-US" sz="2000" i="1" dirty="0"/>
          </a:p>
          <a:p>
            <a:pPr>
              <a:buNone/>
            </a:pPr>
            <a:r>
              <a:rPr lang="en-US" altLang="en-US" sz="2000" i="1" dirty="0">
                <a:latin typeface="Times New Roman" panose="02020603050405020304" pitchFamily="18" charset="0"/>
              </a:rPr>
              <a:t>di sotto in </a:t>
            </a:r>
            <a:r>
              <a:rPr lang="en-US" altLang="en-US" sz="2000" i="1" dirty="0" err="1">
                <a:latin typeface="Times New Roman" panose="02020603050405020304" pitchFamily="18" charset="0"/>
              </a:rPr>
              <a:t>sù</a:t>
            </a:r>
            <a:r>
              <a:rPr lang="en-US" altLang="en-US" sz="2000" dirty="0">
                <a:latin typeface="Times New Roman" panose="02020603050405020304" pitchFamily="18" charset="0"/>
              </a:rPr>
              <a:t> </a:t>
            </a:r>
            <a:endParaRPr lang="en-US" altLang="en-US" sz="2000" dirty="0"/>
          </a:p>
          <a:p>
            <a:pPr>
              <a:buNone/>
            </a:pPr>
            <a:r>
              <a:rPr lang="en-US" altLang="en-US" sz="2000" i="1" dirty="0"/>
              <a:t>fête gallant</a:t>
            </a:r>
            <a:endParaRPr lang="en-US" altLang="en-US" sz="2000" dirty="0"/>
          </a:p>
          <a:p>
            <a:pPr marL="0" indent="0">
              <a:buNone/>
            </a:pPr>
            <a:r>
              <a:rPr lang="en-US" altLang="en-US" sz="2000" dirty="0"/>
              <a:t>Genre painting</a:t>
            </a:r>
          </a:p>
          <a:p>
            <a:pPr marL="0" indent="0">
              <a:buNone/>
            </a:pPr>
            <a:r>
              <a:rPr lang="en-US" altLang="en-US" sz="2000" dirty="0"/>
              <a:t>Grand Manner portraiture</a:t>
            </a:r>
          </a:p>
          <a:p>
            <a:pPr marL="0" indent="0">
              <a:buNone/>
            </a:pPr>
            <a:r>
              <a:rPr lang="en-US" altLang="en-US" sz="2000" dirty="0"/>
              <a:t>Grand Tour</a:t>
            </a:r>
          </a:p>
          <a:p>
            <a:pPr>
              <a:buNone/>
            </a:pPr>
            <a:r>
              <a:rPr lang="en-US" altLang="en-US" sz="2000" dirty="0"/>
              <a:t>Jesuit order</a:t>
            </a:r>
          </a:p>
          <a:p>
            <a:pPr>
              <a:buNone/>
            </a:pPr>
            <a:r>
              <a:rPr lang="en-US" altLang="en-US" sz="2000" dirty="0"/>
              <a:t>Naturalism (the movement)</a:t>
            </a:r>
          </a:p>
          <a:p>
            <a:pPr>
              <a:buNone/>
            </a:pPr>
            <a:r>
              <a:rPr lang="en-US" altLang="en-US" sz="2000" dirty="0"/>
              <a:t>Neoclassicism</a:t>
            </a:r>
          </a:p>
          <a:p>
            <a:pPr>
              <a:buNone/>
            </a:pPr>
            <a:r>
              <a:rPr lang="en-US" altLang="en-US" sz="2000" dirty="0"/>
              <a:t>painterly</a:t>
            </a:r>
          </a:p>
          <a:p>
            <a:pPr>
              <a:buNone/>
            </a:pPr>
            <a:r>
              <a:rPr lang="en-US" altLang="en-US" sz="2000" dirty="0"/>
              <a:t>Radical naturalism (as it relates to Baroque, ex. plebeian type)</a:t>
            </a:r>
          </a:p>
          <a:p>
            <a:pPr>
              <a:buNone/>
            </a:pPr>
            <a:r>
              <a:rPr lang="en-US" altLang="en-US" sz="2000" dirty="0"/>
              <a:t>Reformation, Counter-Reformation</a:t>
            </a:r>
          </a:p>
          <a:p>
            <a:pPr>
              <a:buNone/>
            </a:pPr>
            <a:r>
              <a:rPr lang="en-US" altLang="en-US" sz="2000" dirty="0"/>
              <a:t>Rococo</a:t>
            </a:r>
            <a:r>
              <a:rPr lang="en-US" altLang="en-US" sz="2000" i="1" dirty="0"/>
              <a:t> </a:t>
            </a:r>
          </a:p>
          <a:p>
            <a:pPr marL="0" indent="0">
              <a:buNone/>
            </a:pPr>
            <a:r>
              <a:rPr lang="en-US" altLang="en-US" sz="2000" dirty="0"/>
              <a:t>Sentimental narrative</a:t>
            </a:r>
          </a:p>
          <a:p>
            <a:pPr marL="0" indent="0">
              <a:buNone/>
            </a:pPr>
            <a:r>
              <a:rPr lang="en-US" altLang="en-US" sz="2000" i="1" dirty="0"/>
              <a:t>Spiritual Exercises</a:t>
            </a:r>
            <a:r>
              <a:rPr lang="en-US" altLang="en-US" sz="2000" dirty="0"/>
              <a:t>, Ignatius of Loyola</a:t>
            </a:r>
            <a:endParaRPr lang="en-US" altLang="en-US" sz="2000" i="1" dirty="0"/>
          </a:p>
          <a:p>
            <a:pPr marL="0" indent="0">
              <a:buNone/>
            </a:pPr>
            <a:r>
              <a:rPr lang="en-US" altLang="en-US" sz="2000" dirty="0" err="1"/>
              <a:t>Tenebrism</a:t>
            </a:r>
            <a:endParaRPr lang="en-US" altLang="en-US" sz="2000" dirty="0"/>
          </a:p>
          <a:p>
            <a:pPr marL="0" indent="0">
              <a:buNone/>
            </a:pPr>
            <a:r>
              <a:rPr lang="en-US" altLang="en-US" sz="2000" i="1" dirty="0" err="1"/>
              <a:t>Vedute</a:t>
            </a:r>
            <a:endParaRPr lang="en-US" altLang="en-US" sz="2000" dirty="0"/>
          </a:p>
          <a:p>
            <a:pPr>
              <a:buNone/>
            </a:pPr>
            <a:r>
              <a:rPr lang="en-US" altLang="en-US" sz="2000" dirty="0" err="1"/>
              <a:t>Wölfflin</a:t>
            </a:r>
            <a:r>
              <a:rPr lang="en-US" altLang="en-US" sz="2000" dirty="0"/>
              <a:t> Principles</a:t>
            </a:r>
          </a:p>
          <a:p>
            <a:pPr>
              <a:buNone/>
            </a:pPr>
            <a:endParaRPr lang="en-US" altLang="en-US" sz="2000" dirty="0"/>
          </a:p>
          <a:p>
            <a:pPr>
              <a:buNone/>
            </a:pPr>
            <a:endParaRPr lang="en-US" altLang="en-US" sz="2000" dirty="0"/>
          </a:p>
          <a:p>
            <a:pPr marL="0" indent="0">
              <a:buNone/>
            </a:pPr>
            <a:endParaRPr lang="en-US" sz="2000" dirty="0"/>
          </a:p>
        </p:txBody>
      </p:sp>
    </p:spTree>
    <p:extLst>
      <p:ext uri="{BB962C8B-B14F-4D97-AF65-F5344CB8AC3E}">
        <p14:creationId xmlns:p14="http://schemas.microsoft.com/office/powerpoint/2010/main" val="37177878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933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37931725" indent="-37474525">
              <a:defRPr sz="2400" b="1">
                <a:solidFill>
                  <a:schemeClr val="tx1"/>
                </a:solidFill>
                <a:latin typeface="Times" panose="02020603050405020304" pitchFamily="18" charset="0"/>
                <a:ea typeface="MS PGothic" panose="020B0600070205080204" pitchFamily="34" charset="-128"/>
              </a:defRPr>
            </a:lvl2pPr>
            <a:lvl3pPr>
              <a:defRPr sz="2400" b="1">
                <a:solidFill>
                  <a:schemeClr val="tx1"/>
                </a:solidFill>
                <a:latin typeface="Times" panose="02020603050405020304" pitchFamily="18" charset="0"/>
                <a:ea typeface="MS PGothic" panose="020B0600070205080204" pitchFamily="34" charset="-128"/>
              </a:defRPr>
            </a:lvl3pPr>
            <a:lvl4pPr>
              <a:defRPr sz="2400" b="1">
                <a:solidFill>
                  <a:schemeClr val="tx1"/>
                </a:solidFill>
                <a:latin typeface="Times" panose="02020603050405020304" pitchFamily="18" charset="0"/>
                <a:ea typeface="MS PGothic" panose="020B0600070205080204" pitchFamily="34" charset="-128"/>
              </a:defRPr>
            </a:lvl4pPr>
            <a:lvl5pPr>
              <a:defRPr sz="2400" b="1">
                <a:solidFill>
                  <a:schemeClr val="tx1"/>
                </a:solidFill>
                <a:latin typeface="Times" panose="02020603050405020304" pitchFamily="18"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6C5C8393-C952-43AC-A9AD-FBA11DF0FB1E}" type="slidenum">
              <a:rPr lang="en-US" altLang="en-US" sz="1400" b="0">
                <a:latin typeface="Garamond" panose="02020404030301010803" pitchFamily="18" charset="0"/>
              </a:rPr>
              <a:pPr/>
              <a:t>20</a:t>
            </a:fld>
            <a:endParaRPr lang="en-US" altLang="en-US" sz="1400" b="0">
              <a:latin typeface="Garamond" panose="02020404030301010803" pitchFamily="18" charset="0"/>
            </a:endParaRPr>
          </a:p>
        </p:txBody>
      </p:sp>
      <p:sp>
        <p:nvSpPr>
          <p:cNvPr id="99331" name="Rectangle 2"/>
          <p:cNvSpPr>
            <a:spLocks noGrp="1" noChangeArrowheads="1"/>
          </p:cNvSpPr>
          <p:nvPr>
            <p:ph type="title"/>
          </p:nvPr>
        </p:nvSpPr>
        <p:spPr>
          <a:xfrm>
            <a:off x="1524000" y="6248401"/>
            <a:ext cx="9144000" cy="646113"/>
          </a:xfrm>
        </p:spPr>
        <p:txBody>
          <a:bodyPr/>
          <a:lstStyle/>
          <a:p>
            <a:pPr algn="ctr" eaLnBrk="1" hangingPunct="1"/>
            <a:r>
              <a:rPr lang="en-US" altLang="en-US" sz="1800" b="1" dirty="0">
                <a:solidFill>
                  <a:schemeClr val="bg1"/>
                </a:solidFill>
              </a:rPr>
              <a:t>25-31 </a:t>
            </a:r>
            <a:r>
              <a:rPr lang="en-US" altLang="en-US" sz="1800" dirty="0">
                <a:solidFill>
                  <a:schemeClr val="bg1"/>
                </a:solidFill>
              </a:rPr>
              <a:t>POUSSIN (French, Northern Baroque), </a:t>
            </a:r>
            <a:r>
              <a:rPr lang="en-US" altLang="en-US" sz="1800" i="1" dirty="0">
                <a:solidFill>
                  <a:schemeClr val="bg1"/>
                </a:solidFill>
              </a:rPr>
              <a:t>Et in Arcadia Ego</a:t>
            </a:r>
            <a:r>
              <a:rPr lang="en-US" altLang="en-US" sz="1800" dirty="0">
                <a:solidFill>
                  <a:schemeClr val="bg1"/>
                </a:solidFill>
              </a:rPr>
              <a:t>, 17</a:t>
            </a:r>
            <a:r>
              <a:rPr lang="en-US" altLang="en-US" sz="1800" baseline="30000" dirty="0">
                <a:solidFill>
                  <a:schemeClr val="bg1"/>
                </a:solidFill>
              </a:rPr>
              <a:t>th</a:t>
            </a:r>
            <a:r>
              <a:rPr lang="en-US" altLang="en-US" sz="1800" dirty="0">
                <a:solidFill>
                  <a:schemeClr val="bg1"/>
                </a:solidFill>
              </a:rPr>
              <a:t> c</a:t>
            </a:r>
            <a:endParaRPr lang="en-US" altLang="en-US" dirty="0"/>
          </a:p>
        </p:txBody>
      </p:sp>
      <p:pic>
        <p:nvPicPr>
          <p:cNvPr id="9933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0"/>
            <a:ext cx="8686800" cy="628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672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93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1366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37931725" indent="-37474525">
              <a:defRPr sz="2400" b="1">
                <a:solidFill>
                  <a:schemeClr val="tx1"/>
                </a:solidFill>
                <a:latin typeface="Times" panose="02020603050405020304" pitchFamily="18" charset="0"/>
                <a:ea typeface="MS PGothic" panose="020B0600070205080204" pitchFamily="34" charset="-128"/>
              </a:defRPr>
            </a:lvl2pPr>
            <a:lvl3pPr>
              <a:defRPr sz="2400" b="1">
                <a:solidFill>
                  <a:schemeClr val="tx1"/>
                </a:solidFill>
                <a:latin typeface="Times" panose="02020603050405020304" pitchFamily="18" charset="0"/>
                <a:ea typeface="MS PGothic" panose="020B0600070205080204" pitchFamily="34" charset="-128"/>
              </a:defRPr>
            </a:lvl3pPr>
            <a:lvl4pPr>
              <a:defRPr sz="2400" b="1">
                <a:solidFill>
                  <a:schemeClr val="tx1"/>
                </a:solidFill>
                <a:latin typeface="Times" panose="02020603050405020304" pitchFamily="18" charset="0"/>
                <a:ea typeface="MS PGothic" panose="020B0600070205080204" pitchFamily="34" charset="-128"/>
              </a:defRPr>
            </a:lvl4pPr>
            <a:lvl5pPr>
              <a:defRPr sz="2400" b="1">
                <a:solidFill>
                  <a:schemeClr val="tx1"/>
                </a:solidFill>
                <a:latin typeface="Times" panose="02020603050405020304" pitchFamily="18"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33087112-78B7-49AB-8A4B-3D8C5AD8CCEA}" type="slidenum">
              <a:rPr lang="en-US" altLang="en-US" sz="1400" b="0">
                <a:latin typeface="Garamond" panose="02020404030301010803" pitchFamily="18" charset="0"/>
              </a:rPr>
              <a:pPr/>
              <a:t>21</a:t>
            </a:fld>
            <a:endParaRPr lang="en-US" altLang="en-US" sz="1400" b="0">
              <a:latin typeface="Garamond" panose="02020404030301010803" pitchFamily="18" charset="0"/>
            </a:endParaRPr>
          </a:p>
        </p:txBody>
      </p:sp>
      <p:sp>
        <p:nvSpPr>
          <p:cNvPr id="113667" name="Rectangle 2"/>
          <p:cNvSpPr>
            <a:spLocks noGrp="1" noChangeArrowheads="1"/>
          </p:cNvSpPr>
          <p:nvPr>
            <p:ph type="title"/>
          </p:nvPr>
        </p:nvSpPr>
        <p:spPr>
          <a:xfrm>
            <a:off x="1524000" y="5410200"/>
            <a:ext cx="3962400" cy="1200150"/>
          </a:xfrm>
        </p:spPr>
        <p:txBody>
          <a:bodyPr/>
          <a:lstStyle/>
          <a:p>
            <a:pPr algn="ctr" eaLnBrk="1" hangingPunct="1"/>
            <a:r>
              <a:rPr lang="en-US" altLang="en-US" sz="1800" b="1" dirty="0">
                <a:solidFill>
                  <a:schemeClr val="bg1"/>
                </a:solidFill>
              </a:rPr>
              <a:t>25-24  </a:t>
            </a:r>
            <a:r>
              <a:rPr lang="en-US" altLang="en-US" sz="1800" dirty="0">
                <a:solidFill>
                  <a:schemeClr val="bg1"/>
                </a:solidFill>
              </a:rPr>
              <a:t>HYACINTHE RIGAUD </a:t>
            </a:r>
            <a:br>
              <a:rPr lang="en-US" altLang="en-US" sz="1800" dirty="0">
                <a:solidFill>
                  <a:schemeClr val="bg1"/>
                </a:solidFill>
              </a:rPr>
            </a:br>
            <a:r>
              <a:rPr lang="en-US" altLang="en-US" sz="1800" dirty="0">
                <a:solidFill>
                  <a:schemeClr val="bg1"/>
                </a:solidFill>
              </a:rPr>
              <a:t>(French, Northern Baroque), </a:t>
            </a:r>
            <a:r>
              <a:rPr lang="en-US" altLang="en-US" sz="1800" i="1" dirty="0">
                <a:solidFill>
                  <a:schemeClr val="bg1"/>
                </a:solidFill>
              </a:rPr>
              <a:t>Louis XIV</a:t>
            </a:r>
            <a:r>
              <a:rPr lang="en-US" altLang="en-US" sz="1800" dirty="0">
                <a:solidFill>
                  <a:schemeClr val="bg1"/>
                </a:solidFill>
              </a:rPr>
              <a:t>, 18</a:t>
            </a:r>
            <a:r>
              <a:rPr lang="en-US" altLang="en-US" sz="1800" baseline="30000" dirty="0">
                <a:solidFill>
                  <a:schemeClr val="bg1"/>
                </a:solidFill>
              </a:rPr>
              <a:t>th</a:t>
            </a:r>
            <a:r>
              <a:rPr lang="en-US" altLang="en-US" sz="1800" dirty="0">
                <a:solidFill>
                  <a:schemeClr val="bg1"/>
                </a:solidFill>
              </a:rPr>
              <a:t> c</a:t>
            </a:r>
            <a:endParaRPr lang="en-US" altLang="en-US" dirty="0"/>
          </a:p>
        </p:txBody>
      </p:sp>
      <p:pic>
        <p:nvPicPr>
          <p:cNvPr id="11366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0" y="0"/>
            <a:ext cx="482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53926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36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6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170"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789F798B-7778-4DE4-A37C-283B87361489}" type="slidenum">
              <a:rPr lang="en-US" altLang="en-US" sz="1400">
                <a:latin typeface="Garamond" panose="02020404030301010803" pitchFamily="18" charset="0"/>
              </a:rPr>
              <a:pPr/>
              <a:t>22</a:t>
            </a:fld>
            <a:endParaRPr lang="en-US" altLang="en-US" sz="1400">
              <a:latin typeface="Garamond" panose="02020404030301010803" pitchFamily="18" charset="0"/>
            </a:endParaRPr>
          </a:p>
        </p:txBody>
      </p:sp>
      <p:sp>
        <p:nvSpPr>
          <p:cNvPr id="7171" name="Picture 3"/>
          <p:cNvSpPr>
            <a:spLocks noChangeAspect="1" noChangeArrowheads="1"/>
          </p:cNvSpPr>
          <p:nvPr/>
        </p:nvSpPr>
        <p:spPr bwMode="auto">
          <a:xfrm>
            <a:off x="5410200" y="1"/>
            <a:ext cx="5257800" cy="545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endParaRPr lang="en-US" altLang="en-US"/>
          </a:p>
        </p:txBody>
      </p:sp>
      <p:sp>
        <p:nvSpPr>
          <p:cNvPr id="7172" name="Rectangle 2"/>
          <p:cNvSpPr txBox="1">
            <a:spLocks noChangeArrowheads="1"/>
          </p:cNvSpPr>
          <p:nvPr/>
        </p:nvSpPr>
        <p:spPr bwMode="auto">
          <a:xfrm>
            <a:off x="352697" y="5562601"/>
            <a:ext cx="505750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pPr algn="ctr" eaLnBrk="1" hangingPunct="1"/>
            <a:r>
              <a:rPr lang="en-US" altLang="en-US" sz="1800" b="1" dirty="0">
                <a:solidFill>
                  <a:schemeClr val="bg1"/>
                </a:solidFill>
                <a:latin typeface="Garamond" panose="02020404030301010803" pitchFamily="18" charset="0"/>
              </a:rPr>
              <a:t>25-27 </a:t>
            </a:r>
            <a:r>
              <a:rPr lang="en-US" altLang="en-US" sz="1800" dirty="0">
                <a:solidFill>
                  <a:schemeClr val="bg1"/>
                </a:solidFill>
                <a:latin typeface="Garamond" panose="02020404030301010803" pitchFamily="18" charset="0"/>
              </a:rPr>
              <a:t>HARDOUIN-MANSART and LE BRUN (French, Rococo), Hall of Mirrors, Versailles, 17</a:t>
            </a:r>
            <a:r>
              <a:rPr lang="en-US" altLang="en-US" sz="1800" baseline="30000" dirty="0">
                <a:solidFill>
                  <a:schemeClr val="bg1"/>
                </a:solidFill>
                <a:latin typeface="Garamond" panose="02020404030301010803" pitchFamily="18" charset="0"/>
              </a:rPr>
              <a:t>th</a:t>
            </a:r>
            <a:r>
              <a:rPr lang="en-US" altLang="en-US" sz="1800" dirty="0">
                <a:solidFill>
                  <a:schemeClr val="bg1"/>
                </a:solidFill>
                <a:latin typeface="Garamond" panose="02020404030301010803" pitchFamily="18" charset="0"/>
              </a:rPr>
              <a:t> c</a:t>
            </a:r>
            <a:endParaRPr lang="en-US" altLang="en-US" sz="1800" dirty="0">
              <a:latin typeface="Garamond" panose="02020404030301010803" pitchFamily="18" charset="0"/>
            </a:endParaRPr>
          </a:p>
          <a:p>
            <a:pPr algn="ctr" eaLnBrk="1" hangingPunct="1"/>
            <a:endParaRPr lang="en-US" altLang="en-US" sz="1800" dirty="0">
              <a:solidFill>
                <a:schemeClr val="tx2"/>
              </a:solidFill>
              <a:latin typeface="Garamond" panose="02020404030301010803" pitchFamily="18" charset="0"/>
            </a:endParaRPr>
          </a:p>
        </p:txBody>
      </p:sp>
      <p:sp>
        <p:nvSpPr>
          <p:cNvPr id="7173" name="Picture 3"/>
          <p:cNvSpPr>
            <a:spLocks noChangeAspect="1" noChangeArrowheads="1"/>
          </p:cNvSpPr>
          <p:nvPr/>
        </p:nvSpPr>
        <p:spPr bwMode="auto">
          <a:xfrm>
            <a:off x="1524001" y="0"/>
            <a:ext cx="3700463"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endParaRPr lang="en-US" altLang="en-US"/>
          </a:p>
        </p:txBody>
      </p:sp>
      <p:pic>
        <p:nvPicPr>
          <p:cNvPr id="717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4013" y="1"/>
            <a:ext cx="6612428" cy="6857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5244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843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25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C2DA4F29-1004-47AE-9E40-055FE85DB454}" type="slidenum">
              <a:rPr lang="en-US" altLang="en-US" sz="1400">
                <a:latin typeface="Garamond" panose="02020404030301010803" pitchFamily="18" charset="0"/>
              </a:rPr>
              <a:pPr/>
              <a:t>23</a:t>
            </a:fld>
            <a:endParaRPr lang="en-US" altLang="en-US" sz="1400">
              <a:latin typeface="Garamond" panose="02020404030301010803" pitchFamily="18" charset="0"/>
            </a:endParaRPr>
          </a:p>
        </p:txBody>
      </p:sp>
      <p:sp>
        <p:nvSpPr>
          <p:cNvPr id="18436" name="Rectangle 2"/>
          <p:cNvSpPr>
            <a:spLocks noGrp="1" noChangeArrowheads="1"/>
          </p:cNvSpPr>
          <p:nvPr>
            <p:ph type="title"/>
          </p:nvPr>
        </p:nvSpPr>
        <p:spPr>
          <a:xfrm>
            <a:off x="1524000" y="6248400"/>
            <a:ext cx="8686800" cy="641350"/>
          </a:xfrm>
        </p:spPr>
        <p:txBody>
          <a:bodyPr/>
          <a:lstStyle/>
          <a:p>
            <a:pPr algn="ctr" eaLnBrk="1" hangingPunct="1"/>
            <a:r>
              <a:rPr lang="en-US" altLang="en-US" sz="1800" b="1" dirty="0">
                <a:solidFill>
                  <a:schemeClr val="bg1"/>
                </a:solidFill>
              </a:rPr>
              <a:t>26-7  </a:t>
            </a:r>
            <a:r>
              <a:rPr lang="en-US" altLang="en-US" sz="1800" dirty="0">
                <a:solidFill>
                  <a:schemeClr val="bg1"/>
                </a:solidFill>
              </a:rPr>
              <a:t>ANTOINE WATTEAU (Flemish, Rococo), </a:t>
            </a:r>
            <a:r>
              <a:rPr lang="en-US" altLang="en-US" sz="1800" i="1" dirty="0">
                <a:solidFill>
                  <a:schemeClr val="bg1"/>
                </a:solidFill>
              </a:rPr>
              <a:t>Pilgrimage to Cythera</a:t>
            </a:r>
            <a:r>
              <a:rPr lang="en-US" altLang="en-US" sz="1800" dirty="0">
                <a:solidFill>
                  <a:schemeClr val="bg1"/>
                </a:solidFill>
              </a:rPr>
              <a:t>, 18</a:t>
            </a:r>
            <a:r>
              <a:rPr lang="en-US" altLang="en-US" sz="1800" baseline="30000" dirty="0">
                <a:solidFill>
                  <a:schemeClr val="bg1"/>
                </a:solidFill>
              </a:rPr>
              <a:t>th</a:t>
            </a:r>
            <a:r>
              <a:rPr lang="en-US" altLang="en-US" sz="1800" dirty="0">
                <a:solidFill>
                  <a:schemeClr val="bg1"/>
                </a:solidFill>
              </a:rPr>
              <a:t> c</a:t>
            </a:r>
            <a:endParaRPr lang="en-US" altLang="en-US" dirty="0"/>
          </a:p>
        </p:txBody>
      </p:sp>
      <p:sp>
        <p:nvSpPr>
          <p:cNvPr id="18437" name="Picture 3"/>
          <p:cNvSpPr>
            <a:spLocks noChangeAspect="1" noChangeArrowheads="1"/>
          </p:cNvSpPr>
          <p:nvPr/>
        </p:nvSpPr>
        <p:spPr bwMode="auto">
          <a:xfrm>
            <a:off x="1524000" y="0"/>
            <a:ext cx="9144000" cy="625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endParaRPr lang="en-US" altLang="en-US"/>
          </a:p>
        </p:txBody>
      </p:sp>
    </p:spTree>
    <p:extLst>
      <p:ext uri="{BB962C8B-B14F-4D97-AF65-F5344CB8AC3E}">
        <p14:creationId xmlns:p14="http://schemas.microsoft.com/office/powerpoint/2010/main" val="3681960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457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AE9C6E43-B55B-4661-AE0B-04D8AB2019DC}" type="slidenum">
              <a:rPr lang="en-US" altLang="en-US" sz="1400">
                <a:latin typeface="Garamond" panose="02020404030301010803" pitchFamily="18" charset="0"/>
              </a:rPr>
              <a:pPr/>
              <a:t>24</a:t>
            </a:fld>
            <a:endParaRPr lang="en-US" altLang="en-US" sz="1400">
              <a:latin typeface="Garamond" panose="02020404030301010803" pitchFamily="18" charset="0"/>
            </a:endParaRPr>
          </a:p>
        </p:txBody>
      </p:sp>
      <p:sp>
        <p:nvSpPr>
          <p:cNvPr id="24579" name="Rectangle 2"/>
          <p:cNvSpPr>
            <a:spLocks noGrp="1" noChangeArrowheads="1"/>
          </p:cNvSpPr>
          <p:nvPr>
            <p:ph type="title"/>
          </p:nvPr>
        </p:nvSpPr>
        <p:spPr>
          <a:xfrm>
            <a:off x="1524000" y="4724401"/>
            <a:ext cx="3733800" cy="1477963"/>
          </a:xfrm>
        </p:spPr>
        <p:txBody>
          <a:bodyPr/>
          <a:lstStyle/>
          <a:p>
            <a:pPr algn="ctr" eaLnBrk="1" hangingPunct="1"/>
            <a:r>
              <a:rPr lang="en-US" altLang="en-US" sz="1800" b="1" dirty="0">
                <a:solidFill>
                  <a:schemeClr val="bg1"/>
                </a:solidFill>
              </a:rPr>
              <a:t>26-9 </a:t>
            </a:r>
            <a:r>
              <a:rPr lang="en-US" altLang="en-US" sz="1800" dirty="0">
                <a:solidFill>
                  <a:schemeClr val="bg1"/>
                </a:solidFill>
              </a:rPr>
              <a:t>FRAGONARD (French, Rococo), </a:t>
            </a:r>
            <a:br>
              <a:rPr lang="en-US" altLang="en-US" sz="1800" dirty="0">
                <a:solidFill>
                  <a:schemeClr val="bg1"/>
                </a:solidFill>
              </a:rPr>
            </a:br>
            <a:r>
              <a:rPr lang="en-US" altLang="en-US" sz="1800" i="1" dirty="0">
                <a:solidFill>
                  <a:schemeClr val="bg1"/>
                </a:solidFill>
              </a:rPr>
              <a:t>The Swing</a:t>
            </a:r>
            <a:r>
              <a:rPr lang="en-US" altLang="en-US" sz="1800" dirty="0">
                <a:solidFill>
                  <a:schemeClr val="bg1"/>
                </a:solidFill>
              </a:rPr>
              <a:t>, 18</a:t>
            </a:r>
            <a:r>
              <a:rPr lang="en-US" altLang="en-US" sz="1800" baseline="30000" dirty="0">
                <a:solidFill>
                  <a:schemeClr val="bg1"/>
                </a:solidFill>
              </a:rPr>
              <a:t>th</a:t>
            </a:r>
            <a:r>
              <a:rPr lang="en-US" altLang="en-US" sz="1800" dirty="0">
                <a:solidFill>
                  <a:schemeClr val="bg1"/>
                </a:solidFill>
              </a:rPr>
              <a:t> c</a:t>
            </a:r>
            <a:endParaRPr lang="en-US" altLang="en-US" dirty="0"/>
          </a:p>
        </p:txBody>
      </p:sp>
      <p:pic>
        <p:nvPicPr>
          <p:cNvPr id="24580"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18126" y="0"/>
            <a:ext cx="5349875" cy="685800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8829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3"/>
          <p:cNvSpPr>
            <a:spLocks noGrp="1" noChangeArrowheads="1"/>
          </p:cNvSpPr>
          <p:nvPr>
            <p:ph type="body" idx="1"/>
          </p:nvPr>
        </p:nvSpPr>
        <p:spPr bwMode="auto">
          <a:xfrm>
            <a:off x="1524000" y="5715000"/>
            <a:ext cx="3886200" cy="114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eaLnBrk="1" hangingPunct="1"/>
            <a:r>
              <a:rPr lang="en-US" altLang="en-US" sz="1600" b="1" dirty="0"/>
              <a:t>26-5 </a:t>
            </a:r>
            <a:r>
              <a:rPr lang="en-US" altLang="en-US" sz="1600" dirty="0"/>
              <a:t>and</a:t>
            </a:r>
            <a:r>
              <a:rPr lang="en-US" altLang="en-US" sz="1600" b="1" dirty="0"/>
              <a:t> 26-6</a:t>
            </a:r>
            <a:r>
              <a:rPr lang="en-US" altLang="en-US" sz="1600" dirty="0"/>
              <a:t> BALTHASAR NEUMANN (German, Late Northern Baroque/Rococo), </a:t>
            </a:r>
            <a:r>
              <a:rPr lang="en-US" altLang="en-US" sz="1600" dirty="0" err="1"/>
              <a:t>Vierzehnheiligen</a:t>
            </a:r>
            <a:r>
              <a:rPr lang="en-US" altLang="en-US" sz="1600" dirty="0"/>
              <a:t>, 18</a:t>
            </a:r>
            <a:r>
              <a:rPr lang="en-US" altLang="en-US" sz="1600" baseline="30000" dirty="0"/>
              <a:t>th</a:t>
            </a:r>
            <a:r>
              <a:rPr lang="en-US" altLang="en-US" sz="1600" dirty="0"/>
              <a:t> c</a:t>
            </a:r>
            <a:endParaRPr lang="en-US" altLang="en-US" sz="1600" b="1" dirty="0"/>
          </a:p>
        </p:txBody>
      </p:sp>
      <p:sp>
        <p:nvSpPr>
          <p:cNvPr id="27651" name="Picture 4" descr="24-77crop"/>
          <p:cNvSpPr>
            <a:spLocks noChangeAspect="1" noChangeArrowheads="1"/>
          </p:cNvSpPr>
          <p:nvPr/>
        </p:nvSpPr>
        <p:spPr bwMode="auto">
          <a:xfrm>
            <a:off x="1828800" y="1"/>
            <a:ext cx="3106738" cy="576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endParaRPr lang="en-US" altLang="en-US"/>
          </a:p>
        </p:txBody>
      </p:sp>
      <p:sp>
        <p:nvSpPr>
          <p:cNvPr id="27652" name="Picture 5" descr="24-76"/>
          <p:cNvSpPr>
            <a:spLocks noChangeAspect="1" noChangeArrowheads="1"/>
          </p:cNvSpPr>
          <p:nvPr/>
        </p:nvSpPr>
        <p:spPr bwMode="auto">
          <a:xfrm>
            <a:off x="5432426" y="0"/>
            <a:ext cx="52355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endParaRPr lang="en-US" altLang="en-US"/>
          </a:p>
        </p:txBody>
      </p:sp>
      <p:pic>
        <p:nvPicPr>
          <p:cNvPr id="27653" name="Picture 4" descr="24-77cro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
            <a:ext cx="3106738" cy="576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5" descr="24-7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2426" y="0"/>
            <a:ext cx="52355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529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65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608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FCDD0169-D927-40C3-9469-DDE40FBD198D}" type="slidenum">
              <a:rPr lang="en-US" altLang="en-US" sz="1400">
                <a:latin typeface="Garamond" panose="02020404030301010803" pitchFamily="18" charset="0"/>
              </a:rPr>
              <a:pPr/>
              <a:t>26</a:t>
            </a:fld>
            <a:endParaRPr lang="en-US" altLang="en-US" sz="1400">
              <a:latin typeface="Garamond" panose="02020404030301010803" pitchFamily="18" charset="0"/>
            </a:endParaRPr>
          </a:p>
        </p:txBody>
      </p:sp>
      <p:sp>
        <p:nvSpPr>
          <p:cNvPr id="46083" name="Rectangle 2"/>
          <p:cNvSpPr>
            <a:spLocks noGrp="1" noChangeArrowheads="1"/>
          </p:cNvSpPr>
          <p:nvPr>
            <p:ph type="title"/>
          </p:nvPr>
        </p:nvSpPr>
        <p:spPr>
          <a:xfrm>
            <a:off x="0" y="6172200"/>
            <a:ext cx="12192000" cy="641350"/>
          </a:xfrm>
        </p:spPr>
        <p:txBody>
          <a:bodyPr/>
          <a:lstStyle/>
          <a:p>
            <a:pPr algn="ctr" eaLnBrk="1" hangingPunct="1"/>
            <a:r>
              <a:rPr lang="en-US" altLang="en-US" sz="1800" b="1" dirty="0">
                <a:solidFill>
                  <a:schemeClr val="bg1"/>
                </a:solidFill>
              </a:rPr>
              <a:t>26-17  </a:t>
            </a:r>
            <a:r>
              <a:rPr lang="en-US" altLang="en-US" sz="1800" dirty="0">
                <a:solidFill>
                  <a:schemeClr val="bg1"/>
                </a:solidFill>
              </a:rPr>
              <a:t>WILLIAM HOGARTH (British, Naturalism), </a:t>
            </a:r>
            <a:r>
              <a:rPr lang="en-US" altLang="en-US" sz="1800" i="1" dirty="0">
                <a:solidFill>
                  <a:schemeClr val="bg1"/>
                </a:solidFill>
              </a:rPr>
              <a:t>Breakfast Scene</a:t>
            </a:r>
            <a:r>
              <a:rPr lang="en-US" altLang="en-US" sz="1800" dirty="0">
                <a:solidFill>
                  <a:schemeClr val="bg1"/>
                </a:solidFill>
              </a:rPr>
              <a:t>, from </a:t>
            </a:r>
            <a:r>
              <a:rPr lang="en-US" altLang="en-US" sz="1800" i="1" dirty="0">
                <a:solidFill>
                  <a:schemeClr val="bg1"/>
                </a:solidFill>
              </a:rPr>
              <a:t>Marriage à la Mode</a:t>
            </a:r>
            <a:r>
              <a:rPr lang="en-US" altLang="en-US" sz="1800" dirty="0">
                <a:solidFill>
                  <a:schemeClr val="bg1"/>
                </a:solidFill>
              </a:rPr>
              <a:t>, 18</a:t>
            </a:r>
            <a:r>
              <a:rPr lang="en-US" altLang="en-US" sz="1800" baseline="30000" dirty="0">
                <a:solidFill>
                  <a:schemeClr val="bg1"/>
                </a:solidFill>
              </a:rPr>
              <a:t>th</a:t>
            </a:r>
            <a:r>
              <a:rPr lang="en-US" altLang="en-US" sz="1800" dirty="0">
                <a:solidFill>
                  <a:schemeClr val="bg1"/>
                </a:solidFill>
              </a:rPr>
              <a:t> c</a:t>
            </a:r>
            <a:endParaRPr lang="en-US" altLang="en-US" dirty="0"/>
          </a:p>
        </p:txBody>
      </p:sp>
      <p:sp>
        <p:nvSpPr>
          <p:cNvPr id="46084" name="Picture 3"/>
          <p:cNvSpPr>
            <a:spLocks noChangeAspect="1" noChangeArrowheads="1"/>
          </p:cNvSpPr>
          <p:nvPr/>
        </p:nvSpPr>
        <p:spPr bwMode="auto">
          <a:xfrm>
            <a:off x="2057400" y="1"/>
            <a:ext cx="8077200" cy="618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endParaRPr lang="en-US" altLang="en-US"/>
          </a:p>
        </p:txBody>
      </p:sp>
      <p:pic>
        <p:nvPicPr>
          <p:cNvPr id="4608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1"/>
            <a:ext cx="8077200" cy="618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7787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0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373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C79E4960-163D-4D85-B9A7-FCAE4F5BCC83}" type="slidenum">
              <a:rPr lang="en-US" altLang="en-US" sz="1400">
                <a:latin typeface="Garamond" panose="02020404030301010803" pitchFamily="18" charset="0"/>
              </a:rPr>
              <a:pPr/>
              <a:t>27</a:t>
            </a:fld>
            <a:endParaRPr lang="en-US" altLang="en-US" sz="1400">
              <a:latin typeface="Garamond" panose="02020404030301010803" pitchFamily="18" charset="0"/>
            </a:endParaRPr>
          </a:p>
        </p:txBody>
      </p:sp>
      <p:sp>
        <p:nvSpPr>
          <p:cNvPr id="73731" name="Rectangle 2"/>
          <p:cNvSpPr>
            <a:spLocks noGrp="1" noChangeArrowheads="1"/>
          </p:cNvSpPr>
          <p:nvPr>
            <p:ph type="title"/>
          </p:nvPr>
        </p:nvSpPr>
        <p:spPr>
          <a:xfrm>
            <a:off x="0" y="6126480"/>
            <a:ext cx="12192000" cy="754539"/>
          </a:xfrm>
        </p:spPr>
        <p:txBody>
          <a:bodyPr/>
          <a:lstStyle/>
          <a:p>
            <a:pPr algn="ctr" eaLnBrk="1" hangingPunct="1"/>
            <a:r>
              <a:rPr lang="en-US" altLang="en-US" sz="1800" b="1" dirty="0">
                <a:solidFill>
                  <a:schemeClr val="bg1"/>
                </a:solidFill>
              </a:rPr>
              <a:t>29-20  </a:t>
            </a:r>
            <a:r>
              <a:rPr lang="en-US" altLang="en-US" sz="1800" dirty="0">
                <a:solidFill>
                  <a:schemeClr val="bg1"/>
                </a:solidFill>
              </a:rPr>
              <a:t>ANTONIO CANALETTO (Italian, Naturalism/</a:t>
            </a:r>
            <a:r>
              <a:rPr lang="en-US" altLang="en-US" sz="1800" dirty="0" err="1">
                <a:solidFill>
                  <a:schemeClr val="bg1"/>
                </a:solidFill>
              </a:rPr>
              <a:t>vedute</a:t>
            </a:r>
            <a:r>
              <a:rPr lang="en-US" altLang="en-US" sz="1800" dirty="0">
                <a:solidFill>
                  <a:schemeClr val="bg1"/>
                </a:solidFill>
              </a:rPr>
              <a:t>), </a:t>
            </a:r>
            <a:r>
              <a:rPr lang="en-US" altLang="en-US" sz="1800" i="1" dirty="0">
                <a:solidFill>
                  <a:schemeClr val="bg1"/>
                </a:solidFill>
              </a:rPr>
              <a:t>Riva </a:t>
            </a:r>
            <a:r>
              <a:rPr lang="en-US" altLang="en-US" sz="1800" i="1" dirty="0" err="1">
                <a:solidFill>
                  <a:schemeClr val="bg1"/>
                </a:solidFill>
              </a:rPr>
              <a:t>degli</a:t>
            </a:r>
            <a:r>
              <a:rPr lang="en-US" altLang="en-US" sz="1800" i="1" dirty="0">
                <a:solidFill>
                  <a:schemeClr val="bg1"/>
                </a:solidFill>
              </a:rPr>
              <a:t> </a:t>
            </a:r>
            <a:r>
              <a:rPr lang="en-US" altLang="en-US" sz="1800" i="1" dirty="0" err="1">
                <a:solidFill>
                  <a:schemeClr val="bg1"/>
                </a:solidFill>
              </a:rPr>
              <a:t>Schiavoni</a:t>
            </a:r>
            <a:r>
              <a:rPr lang="en-US" altLang="en-US" sz="1800" i="1" dirty="0">
                <a:solidFill>
                  <a:schemeClr val="bg1"/>
                </a:solidFill>
              </a:rPr>
              <a:t>, Venice, </a:t>
            </a:r>
            <a:r>
              <a:rPr lang="en-US" altLang="en-US" sz="1800" dirty="0">
                <a:solidFill>
                  <a:schemeClr val="bg1"/>
                </a:solidFill>
              </a:rPr>
              <a:t>18</a:t>
            </a:r>
            <a:r>
              <a:rPr lang="en-US" altLang="en-US" sz="1800" baseline="30000" dirty="0">
                <a:solidFill>
                  <a:schemeClr val="bg1"/>
                </a:solidFill>
              </a:rPr>
              <a:t>th</a:t>
            </a:r>
            <a:r>
              <a:rPr lang="en-US" altLang="en-US" sz="1800" dirty="0">
                <a:solidFill>
                  <a:schemeClr val="bg1"/>
                </a:solidFill>
              </a:rPr>
              <a:t> c</a:t>
            </a:r>
            <a:endParaRPr lang="en-US" altLang="en-US" dirty="0"/>
          </a:p>
        </p:txBody>
      </p:sp>
      <p:sp>
        <p:nvSpPr>
          <p:cNvPr id="73732" name="Picture 3"/>
          <p:cNvSpPr>
            <a:spLocks noChangeAspect="1" noChangeArrowheads="1"/>
          </p:cNvSpPr>
          <p:nvPr/>
        </p:nvSpPr>
        <p:spPr bwMode="auto">
          <a:xfrm>
            <a:off x="1524000" y="3611564"/>
            <a:ext cx="4800600" cy="324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endParaRPr lang="en-US" altLang="en-US"/>
          </a:p>
        </p:txBody>
      </p:sp>
      <p:sp>
        <p:nvSpPr>
          <p:cNvPr id="73733" name="Picture 5" descr="CanalettoRivaSchiavoni.jpg"/>
          <p:cNvSpPr>
            <a:spLocks noChangeAspect="1"/>
          </p:cNvSpPr>
          <p:nvPr/>
        </p:nvSpPr>
        <p:spPr bwMode="auto">
          <a:xfrm>
            <a:off x="1524000" y="1"/>
            <a:ext cx="4800600"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endParaRPr lang="en-US" altLang="en-US"/>
          </a:p>
        </p:txBody>
      </p:sp>
      <p:pic>
        <p:nvPicPr>
          <p:cNvPr id="73735" name="Picture 4" descr="rivadeglischiavonilookibv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0828" y="0"/>
            <a:ext cx="8730343" cy="6209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9207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0" y="6191794"/>
            <a:ext cx="12192000" cy="609057"/>
          </a:xfrm>
        </p:spPr>
        <p:txBody>
          <a:bodyPr/>
          <a:lstStyle/>
          <a:p>
            <a:pPr algn="ctr" eaLnBrk="1" hangingPunct="1"/>
            <a:r>
              <a:rPr lang="en-US" altLang="en-US" sz="1800" b="1" dirty="0">
                <a:solidFill>
                  <a:schemeClr val="bg1"/>
                </a:solidFill>
              </a:rPr>
              <a:t>26-1  </a:t>
            </a:r>
            <a:r>
              <a:rPr lang="en-US" altLang="en-US" sz="1800" dirty="0">
                <a:solidFill>
                  <a:schemeClr val="bg1"/>
                </a:solidFill>
              </a:rPr>
              <a:t>ANGELICA KAUFFMANN (Swiss, Naturalism/Neoclassicism), </a:t>
            </a:r>
            <a:r>
              <a:rPr lang="en-US" altLang="en-US" sz="1800" i="1" dirty="0">
                <a:solidFill>
                  <a:schemeClr val="bg1"/>
                </a:solidFill>
              </a:rPr>
              <a:t>Cornelia Presenting Her Children as Her Treasures</a:t>
            </a:r>
            <a:r>
              <a:rPr lang="en-US" altLang="en-US" sz="1800" dirty="0">
                <a:solidFill>
                  <a:schemeClr val="bg1"/>
                </a:solidFill>
              </a:rPr>
              <a:t>, 18</a:t>
            </a:r>
            <a:r>
              <a:rPr lang="en-US" altLang="en-US" sz="1800" baseline="30000" dirty="0">
                <a:solidFill>
                  <a:schemeClr val="bg1"/>
                </a:solidFill>
              </a:rPr>
              <a:t>th</a:t>
            </a:r>
            <a:r>
              <a:rPr lang="en-US" altLang="en-US" sz="1800" dirty="0">
                <a:solidFill>
                  <a:schemeClr val="bg1"/>
                </a:solidFill>
              </a:rPr>
              <a:t> c</a:t>
            </a:r>
            <a:endParaRPr lang="en-US" altLang="en-US" dirty="0"/>
          </a:p>
        </p:txBody>
      </p:sp>
      <p:sp>
        <p:nvSpPr>
          <p:cNvPr id="77827" name="Picture 3"/>
          <p:cNvSpPr>
            <a:spLocks noChangeAspect="1" noChangeArrowheads="1"/>
          </p:cNvSpPr>
          <p:nvPr/>
        </p:nvSpPr>
        <p:spPr bwMode="auto">
          <a:xfrm>
            <a:off x="2586038" y="0"/>
            <a:ext cx="6938962"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endParaRPr lang="en-US" altLang="en-US"/>
          </a:p>
        </p:txBody>
      </p:sp>
      <p:pic>
        <p:nvPicPr>
          <p:cNvPr id="7782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1"/>
            <a:ext cx="7162800" cy="582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5538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78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397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0"/>
            <a:ext cx="7848600" cy="621030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83971"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5A4329E7-A72D-4765-89FB-761703C6FC38}" type="slidenum">
              <a:rPr lang="en-US" altLang="en-US" sz="1400">
                <a:latin typeface="Garamond" panose="02020404030301010803" pitchFamily="18" charset="0"/>
              </a:rPr>
              <a:pPr/>
              <a:t>29</a:t>
            </a:fld>
            <a:endParaRPr lang="en-US" altLang="en-US" sz="1400">
              <a:latin typeface="Garamond" panose="02020404030301010803" pitchFamily="18" charset="0"/>
            </a:endParaRPr>
          </a:p>
        </p:txBody>
      </p:sp>
      <p:sp>
        <p:nvSpPr>
          <p:cNvPr id="83972" name="Rectangle 2"/>
          <p:cNvSpPr>
            <a:spLocks noGrp="1" noChangeArrowheads="1"/>
          </p:cNvSpPr>
          <p:nvPr>
            <p:ph type="title"/>
          </p:nvPr>
        </p:nvSpPr>
        <p:spPr>
          <a:xfrm>
            <a:off x="1524000" y="6248401"/>
            <a:ext cx="9144000" cy="646113"/>
          </a:xfrm>
        </p:spPr>
        <p:txBody>
          <a:bodyPr/>
          <a:lstStyle/>
          <a:p>
            <a:pPr algn="ctr" eaLnBrk="1" hangingPunct="1"/>
            <a:r>
              <a:rPr lang="en-US" altLang="en-US" sz="1800" b="1" dirty="0">
                <a:solidFill>
                  <a:schemeClr val="bg1"/>
                </a:solidFill>
              </a:rPr>
              <a:t>26-24 </a:t>
            </a:r>
            <a:r>
              <a:rPr lang="en-US" altLang="en-US" sz="1800" dirty="0">
                <a:solidFill>
                  <a:schemeClr val="bg1"/>
                </a:solidFill>
              </a:rPr>
              <a:t>JACQUES-LOUIS DAVID (French, Neoclassicism), </a:t>
            </a:r>
            <a:r>
              <a:rPr lang="en-US" altLang="en-US" sz="1800" i="1" dirty="0">
                <a:solidFill>
                  <a:schemeClr val="bg1"/>
                </a:solidFill>
              </a:rPr>
              <a:t>Oath of the </a:t>
            </a:r>
            <a:r>
              <a:rPr lang="en-US" altLang="en-US" sz="1800" i="1" dirty="0" err="1">
                <a:solidFill>
                  <a:schemeClr val="bg1"/>
                </a:solidFill>
              </a:rPr>
              <a:t>Horatii</a:t>
            </a:r>
            <a:r>
              <a:rPr lang="en-US" altLang="en-US" sz="1800" dirty="0">
                <a:solidFill>
                  <a:schemeClr val="bg1"/>
                </a:solidFill>
              </a:rPr>
              <a:t>, 18</a:t>
            </a:r>
            <a:r>
              <a:rPr lang="en-US" altLang="en-US" sz="1800" baseline="30000" dirty="0">
                <a:solidFill>
                  <a:schemeClr val="bg1"/>
                </a:solidFill>
              </a:rPr>
              <a:t>th</a:t>
            </a:r>
            <a:r>
              <a:rPr lang="en-US" altLang="en-US" sz="1800" dirty="0">
                <a:solidFill>
                  <a:schemeClr val="bg1"/>
                </a:solidFill>
              </a:rPr>
              <a:t> c</a:t>
            </a:r>
            <a:endParaRPr lang="en-US" altLang="en-US" dirty="0"/>
          </a:p>
        </p:txBody>
      </p:sp>
    </p:spTree>
    <p:extLst>
      <p:ext uri="{BB962C8B-B14F-4D97-AF65-F5344CB8AC3E}">
        <p14:creationId xmlns:p14="http://schemas.microsoft.com/office/powerpoint/2010/main" val="3001570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39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8434" name="Slide Number Placeholder 5"/>
          <p:cNvSpPr>
            <a:spLocks noGrp="1"/>
          </p:cNvSpPr>
          <p:nvPr>
            <p:ph type="sldNum" sz="quarter" idx="429496729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742950" indent="-285750">
              <a:defRPr sz="2400" b="1">
                <a:solidFill>
                  <a:schemeClr val="tx1"/>
                </a:solidFill>
                <a:latin typeface="Times" panose="02020603050405020304" pitchFamily="18" charset="0"/>
                <a:ea typeface="MS PGothic" panose="020B0600070205080204" pitchFamily="34" charset="-128"/>
              </a:defRPr>
            </a:lvl2pPr>
            <a:lvl3pPr marL="1143000" indent="-228600">
              <a:defRPr sz="2400" b="1">
                <a:solidFill>
                  <a:schemeClr val="tx1"/>
                </a:solidFill>
                <a:latin typeface="Times" panose="02020603050405020304" pitchFamily="18" charset="0"/>
                <a:ea typeface="MS PGothic" panose="020B0600070205080204" pitchFamily="34" charset="-128"/>
              </a:defRPr>
            </a:lvl3pPr>
            <a:lvl4pPr marL="1600200" indent="-228600">
              <a:defRPr sz="2400" b="1">
                <a:solidFill>
                  <a:schemeClr val="tx1"/>
                </a:solidFill>
                <a:latin typeface="Times" panose="02020603050405020304" pitchFamily="18" charset="0"/>
                <a:ea typeface="MS PGothic" panose="020B0600070205080204" pitchFamily="34" charset="-128"/>
              </a:defRPr>
            </a:lvl4pPr>
            <a:lvl5pPr marL="2057400" indent="-228600">
              <a:defRPr sz="2400" b="1">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567F53F9-FC16-4381-A3CE-6657DB4E2188}" type="slidenum">
              <a:rPr lang="en-US" altLang="en-US" sz="1400" b="0">
                <a:latin typeface="Garamond" panose="02020404030301010803" pitchFamily="18" charset="0"/>
              </a:rPr>
              <a:pPr/>
              <a:t>3</a:t>
            </a:fld>
            <a:endParaRPr lang="en-US" altLang="en-US" sz="1400" b="0">
              <a:latin typeface="Garamond" panose="02020404030301010803" pitchFamily="18" charset="0"/>
            </a:endParaRPr>
          </a:p>
        </p:txBody>
      </p:sp>
      <p:sp>
        <p:nvSpPr>
          <p:cNvPr id="18435" name="Rectangle 2"/>
          <p:cNvSpPr>
            <a:spLocks noGrp="1" noChangeArrowheads="1"/>
          </p:cNvSpPr>
          <p:nvPr>
            <p:ph type="title"/>
          </p:nvPr>
        </p:nvSpPr>
        <p:spPr>
          <a:xfrm>
            <a:off x="1752600" y="6096000"/>
            <a:ext cx="8686800" cy="554038"/>
          </a:xfrm>
        </p:spPr>
        <p:txBody>
          <a:bodyPr>
            <a:noAutofit/>
          </a:bodyPr>
          <a:lstStyle/>
          <a:p>
            <a:pPr algn="ctr" eaLnBrk="1" hangingPunct="1"/>
            <a:r>
              <a:rPr lang="en-US" altLang="en-US" sz="1800" b="1" dirty="0">
                <a:solidFill>
                  <a:schemeClr val="bg1"/>
                </a:solidFill>
              </a:rPr>
              <a:t>23-2   </a:t>
            </a:r>
            <a:r>
              <a:rPr lang="en-US" altLang="en-US" sz="1800" dirty="0">
                <a:solidFill>
                  <a:schemeClr val="bg1"/>
                </a:solidFill>
              </a:rPr>
              <a:t>MATTHIAS GRÜNEWALD (German, High N. Renaissance), </a:t>
            </a:r>
            <a:r>
              <a:rPr lang="en-US" altLang="en-US" sz="1800" i="1" dirty="0" err="1">
                <a:solidFill>
                  <a:schemeClr val="bg1"/>
                </a:solidFill>
              </a:rPr>
              <a:t>Isenheim</a:t>
            </a:r>
            <a:r>
              <a:rPr lang="en-US" altLang="en-US" sz="1800" i="1" dirty="0">
                <a:solidFill>
                  <a:schemeClr val="bg1"/>
                </a:solidFill>
              </a:rPr>
              <a:t> Altarpiece</a:t>
            </a:r>
            <a:r>
              <a:rPr lang="en-US" altLang="en-US" sz="1800" dirty="0">
                <a:solidFill>
                  <a:schemeClr val="bg1"/>
                </a:solidFill>
              </a:rPr>
              <a:t>, 16</a:t>
            </a:r>
            <a:r>
              <a:rPr lang="en-US" altLang="en-US" sz="1800" baseline="30000" dirty="0">
                <a:solidFill>
                  <a:schemeClr val="bg1"/>
                </a:solidFill>
              </a:rPr>
              <a:t>th</a:t>
            </a:r>
            <a:r>
              <a:rPr lang="en-US" altLang="en-US" sz="1800" dirty="0">
                <a:solidFill>
                  <a:schemeClr val="bg1"/>
                </a:solidFill>
              </a:rPr>
              <a:t> c</a:t>
            </a:r>
            <a:endParaRPr lang="en-US" altLang="en-US" sz="1800" dirty="0"/>
          </a:p>
        </p:txBody>
      </p:sp>
      <p:pic>
        <p:nvPicPr>
          <p:cNvPr id="18436" name="Picture 4" descr="23-0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96746" y="467205"/>
            <a:ext cx="6271305" cy="3832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23-0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104505"/>
            <a:ext cx="5682343" cy="4195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9331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4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95234"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2182F855-89FF-44A4-BCED-F6B4DAF23CEB}" type="slidenum">
              <a:rPr lang="en-US" altLang="en-US" sz="1400">
                <a:latin typeface="Garamond" panose="02020404030301010803" pitchFamily="18" charset="0"/>
              </a:rPr>
              <a:pPr/>
              <a:t>30</a:t>
            </a:fld>
            <a:endParaRPr lang="en-US" altLang="en-US" sz="1400">
              <a:latin typeface="Garamond" panose="02020404030301010803" pitchFamily="18" charset="0"/>
            </a:endParaRPr>
          </a:p>
        </p:txBody>
      </p:sp>
      <p:sp>
        <p:nvSpPr>
          <p:cNvPr id="95235" name="Rectangle 2"/>
          <p:cNvSpPr>
            <a:spLocks noGrp="1" noChangeArrowheads="1"/>
          </p:cNvSpPr>
          <p:nvPr>
            <p:ph type="title"/>
          </p:nvPr>
        </p:nvSpPr>
        <p:spPr>
          <a:xfrm>
            <a:off x="7010400" y="5429250"/>
            <a:ext cx="3429000" cy="1200150"/>
          </a:xfrm>
        </p:spPr>
        <p:txBody>
          <a:bodyPr/>
          <a:lstStyle/>
          <a:p>
            <a:pPr algn="ctr" eaLnBrk="1" hangingPunct="1"/>
            <a:r>
              <a:rPr lang="en-US" altLang="en-US" sz="1800" b="1" dirty="0">
                <a:solidFill>
                  <a:schemeClr val="bg1"/>
                </a:solidFill>
              </a:rPr>
              <a:t>26-26 </a:t>
            </a:r>
            <a:r>
              <a:rPr lang="en-US" altLang="en-US" sz="1800" dirty="0">
                <a:solidFill>
                  <a:schemeClr val="bg1"/>
                </a:solidFill>
              </a:rPr>
              <a:t>JACQUES-LOUIS DAVID, </a:t>
            </a:r>
            <a:br>
              <a:rPr lang="en-US" altLang="en-US" sz="1800" dirty="0">
                <a:solidFill>
                  <a:schemeClr val="bg1"/>
                </a:solidFill>
              </a:rPr>
            </a:br>
            <a:r>
              <a:rPr lang="en-US" altLang="en-US" sz="1800" i="1" dirty="0">
                <a:solidFill>
                  <a:schemeClr val="bg1"/>
                </a:solidFill>
              </a:rPr>
              <a:t>The Death of Marat </a:t>
            </a:r>
            <a:r>
              <a:rPr lang="en-US" altLang="en-US" sz="1800" dirty="0">
                <a:solidFill>
                  <a:schemeClr val="bg1"/>
                </a:solidFill>
              </a:rPr>
              <a:t>(French, Neoclassicism), 18</a:t>
            </a:r>
            <a:r>
              <a:rPr lang="en-US" altLang="en-US" sz="1800" baseline="30000" dirty="0">
                <a:solidFill>
                  <a:schemeClr val="bg1"/>
                </a:solidFill>
              </a:rPr>
              <a:t>th</a:t>
            </a:r>
            <a:r>
              <a:rPr lang="en-US" altLang="en-US" sz="1800" dirty="0">
                <a:solidFill>
                  <a:schemeClr val="bg1"/>
                </a:solidFill>
              </a:rPr>
              <a:t> c</a:t>
            </a:r>
            <a:endParaRPr lang="en-US" altLang="en-US" dirty="0"/>
          </a:p>
        </p:txBody>
      </p:sp>
      <p:sp>
        <p:nvSpPr>
          <p:cNvPr id="95236" name="Picture 5" descr="28-22"/>
          <p:cNvSpPr>
            <a:spLocks noChangeAspect="1" noChangeArrowheads="1"/>
          </p:cNvSpPr>
          <p:nvPr/>
        </p:nvSpPr>
        <p:spPr bwMode="auto">
          <a:xfrm>
            <a:off x="1524001" y="0"/>
            <a:ext cx="52181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endParaRPr lang="en-US" altLang="en-US"/>
          </a:p>
        </p:txBody>
      </p:sp>
      <p:sp>
        <p:nvSpPr>
          <p:cNvPr id="95237" name="Picture 1"/>
          <p:cNvSpPr>
            <a:spLocks noChangeAspect="1"/>
          </p:cNvSpPr>
          <p:nvPr/>
        </p:nvSpPr>
        <p:spPr bwMode="auto">
          <a:xfrm>
            <a:off x="6742114" y="990600"/>
            <a:ext cx="3894137" cy="3900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endParaRPr lang="en-US" altLang="en-US"/>
          </a:p>
        </p:txBody>
      </p:sp>
      <p:sp>
        <p:nvSpPr>
          <p:cNvPr id="95238" name="Picture 2" descr="26-26.jpg"/>
          <p:cNvSpPr>
            <a:spLocks noChangeAspect="1"/>
          </p:cNvSpPr>
          <p:nvPr/>
        </p:nvSpPr>
        <p:spPr bwMode="auto">
          <a:xfrm>
            <a:off x="1524000" y="584200"/>
            <a:ext cx="5257800" cy="627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endParaRPr lang="en-US" altLang="en-US"/>
          </a:p>
        </p:txBody>
      </p:sp>
      <p:pic>
        <p:nvPicPr>
          <p:cNvPr id="95239" name="Picture 5" descr="28-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1" y="0"/>
            <a:ext cx="52181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1549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52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22882"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9F149CBD-BC1A-402A-AB85-83B3B4EE7B17}" type="slidenum">
              <a:rPr lang="en-US" altLang="en-US" sz="1400">
                <a:latin typeface="Garamond" panose="02020404030301010803" pitchFamily="18" charset="0"/>
              </a:rPr>
              <a:pPr/>
              <a:t>31</a:t>
            </a:fld>
            <a:endParaRPr lang="en-US" altLang="en-US" sz="1400">
              <a:latin typeface="Garamond" panose="02020404030301010803" pitchFamily="18" charset="0"/>
            </a:endParaRPr>
          </a:p>
        </p:txBody>
      </p:sp>
      <p:sp>
        <p:nvSpPr>
          <p:cNvPr id="122883" name="Rectangle 2"/>
          <p:cNvSpPr>
            <a:spLocks noGrp="1" noChangeArrowheads="1"/>
          </p:cNvSpPr>
          <p:nvPr>
            <p:ph type="title"/>
          </p:nvPr>
        </p:nvSpPr>
        <p:spPr>
          <a:xfrm>
            <a:off x="1524000" y="6135688"/>
            <a:ext cx="9144000" cy="646112"/>
          </a:xfrm>
        </p:spPr>
        <p:txBody>
          <a:bodyPr/>
          <a:lstStyle/>
          <a:p>
            <a:pPr algn="ctr" eaLnBrk="1" hangingPunct="1"/>
            <a:r>
              <a:rPr lang="en-US" altLang="en-US" sz="1800" b="1" dirty="0">
                <a:solidFill>
                  <a:schemeClr val="bg1"/>
                </a:solidFill>
              </a:rPr>
              <a:t>26-30  </a:t>
            </a:r>
            <a:r>
              <a:rPr lang="en-US" altLang="en-US" sz="1800" dirty="0">
                <a:solidFill>
                  <a:schemeClr val="bg1"/>
                </a:solidFill>
              </a:rPr>
              <a:t>THOMAS JEFFERSON (American, Neoclassicism), Monticello, 18</a:t>
            </a:r>
            <a:r>
              <a:rPr lang="en-US" altLang="en-US" sz="1800" baseline="30000" dirty="0">
                <a:solidFill>
                  <a:schemeClr val="bg1"/>
                </a:solidFill>
              </a:rPr>
              <a:t>th</a:t>
            </a:r>
            <a:r>
              <a:rPr lang="en-US" altLang="en-US" sz="1800" dirty="0">
                <a:solidFill>
                  <a:schemeClr val="bg1"/>
                </a:solidFill>
              </a:rPr>
              <a:t>-19</a:t>
            </a:r>
            <a:r>
              <a:rPr lang="en-US" altLang="en-US" sz="1800" baseline="30000" dirty="0">
                <a:solidFill>
                  <a:schemeClr val="bg1"/>
                </a:solidFill>
              </a:rPr>
              <a:t>th</a:t>
            </a:r>
            <a:r>
              <a:rPr lang="en-US" altLang="en-US" sz="1800" dirty="0">
                <a:solidFill>
                  <a:schemeClr val="bg1"/>
                </a:solidFill>
              </a:rPr>
              <a:t> c</a:t>
            </a:r>
            <a:endParaRPr lang="en-US" altLang="en-US" dirty="0"/>
          </a:p>
        </p:txBody>
      </p:sp>
      <p:sp>
        <p:nvSpPr>
          <p:cNvPr id="122884" name="Picture 3"/>
          <p:cNvSpPr>
            <a:spLocks noChangeAspect="1" noChangeArrowheads="1"/>
          </p:cNvSpPr>
          <p:nvPr/>
        </p:nvSpPr>
        <p:spPr bwMode="auto">
          <a:xfrm>
            <a:off x="1524000" y="1066801"/>
            <a:ext cx="9144000" cy="436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endParaRPr lang="en-US" altLang="en-US"/>
          </a:p>
        </p:txBody>
      </p:sp>
      <p:sp>
        <p:nvSpPr>
          <p:cNvPr id="122885" name="Picture 1" descr="26-30.png"/>
          <p:cNvSpPr>
            <a:spLocks noChangeAspect="1"/>
          </p:cNvSpPr>
          <p:nvPr/>
        </p:nvSpPr>
        <p:spPr bwMode="auto">
          <a:xfrm>
            <a:off x="1860550" y="495300"/>
            <a:ext cx="8426450" cy="552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endParaRPr lang="en-US" altLang="en-US"/>
          </a:p>
        </p:txBody>
      </p:sp>
      <p:pic>
        <p:nvPicPr>
          <p:cNvPr id="12288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55" y="16987"/>
            <a:ext cx="12135537" cy="5795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9069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8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3"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2902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1128DC21-9674-47E6-B5A1-BE05F8244ECE}" type="slidenum">
              <a:rPr lang="en-US" altLang="en-US" sz="1400">
                <a:latin typeface="Garamond" panose="02020404030301010803" pitchFamily="18" charset="0"/>
              </a:rPr>
              <a:pPr/>
              <a:t>32</a:t>
            </a:fld>
            <a:endParaRPr lang="en-US" altLang="en-US" sz="1400">
              <a:latin typeface="Garamond" panose="02020404030301010803" pitchFamily="18" charset="0"/>
            </a:endParaRPr>
          </a:p>
        </p:txBody>
      </p:sp>
      <p:sp>
        <p:nvSpPr>
          <p:cNvPr id="129033" name="Rectangle 5"/>
          <p:cNvSpPr>
            <a:spLocks noChangeArrowheads="1"/>
          </p:cNvSpPr>
          <p:nvPr/>
        </p:nvSpPr>
        <p:spPr bwMode="auto">
          <a:xfrm>
            <a:off x="4495484" y="6017796"/>
            <a:ext cx="567830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pPr eaLnBrk="1" hangingPunct="1"/>
            <a:r>
              <a:rPr lang="en-US" altLang="en-US" sz="1600" b="1" dirty="0">
                <a:solidFill>
                  <a:schemeClr val="bg1"/>
                </a:solidFill>
                <a:latin typeface="Garamond" panose="02020404030301010803" pitchFamily="18" charset="0"/>
              </a:rPr>
              <a:t>26-35</a:t>
            </a:r>
            <a:r>
              <a:rPr lang="en-US" altLang="en-US" sz="1600" dirty="0">
                <a:solidFill>
                  <a:schemeClr val="bg1"/>
                </a:solidFill>
                <a:latin typeface="Garamond" panose="02020404030301010803" pitchFamily="18" charset="0"/>
              </a:rPr>
              <a:t> HOUDON (French, Neoclassicism), </a:t>
            </a:r>
            <a:r>
              <a:rPr lang="en-US" altLang="en-US" sz="1600" i="1" dirty="0">
                <a:solidFill>
                  <a:schemeClr val="bg1"/>
                </a:solidFill>
                <a:latin typeface="Garamond" panose="02020404030301010803" pitchFamily="18" charset="0"/>
              </a:rPr>
              <a:t>George Washington</a:t>
            </a:r>
            <a:r>
              <a:rPr lang="en-US" altLang="en-US" sz="1600" dirty="0">
                <a:solidFill>
                  <a:schemeClr val="bg1"/>
                </a:solidFill>
                <a:latin typeface="Garamond" panose="02020404030301010803" pitchFamily="18" charset="0"/>
              </a:rPr>
              <a:t>, 18</a:t>
            </a:r>
            <a:r>
              <a:rPr lang="en-US" altLang="en-US" sz="1600" baseline="30000" dirty="0">
                <a:solidFill>
                  <a:schemeClr val="bg1"/>
                </a:solidFill>
                <a:latin typeface="Garamond" panose="02020404030301010803" pitchFamily="18" charset="0"/>
              </a:rPr>
              <a:t>th</a:t>
            </a:r>
            <a:r>
              <a:rPr lang="en-US" altLang="en-US" sz="1600" dirty="0">
                <a:solidFill>
                  <a:schemeClr val="bg1"/>
                </a:solidFill>
                <a:latin typeface="Garamond" panose="02020404030301010803" pitchFamily="18" charset="0"/>
              </a:rPr>
              <a:t> c</a:t>
            </a:r>
          </a:p>
        </p:txBody>
      </p:sp>
      <p:pic>
        <p:nvPicPr>
          <p:cNvPr id="129034" name="Picture 8" descr="29-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1395"/>
            <a:ext cx="3986033" cy="6869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4163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90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33"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29026"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1128DC21-9674-47E6-B5A1-BE05F8244ECE}" type="slidenum">
              <a:rPr lang="en-US" altLang="en-US" sz="1400">
                <a:latin typeface="Garamond" panose="02020404030301010803" pitchFamily="18" charset="0"/>
              </a:rPr>
              <a:pPr/>
              <a:t>33</a:t>
            </a:fld>
            <a:endParaRPr lang="en-US" altLang="en-US" sz="1400">
              <a:latin typeface="Garamond" panose="02020404030301010803" pitchFamily="18" charset="0"/>
            </a:endParaRPr>
          </a:p>
        </p:txBody>
      </p:sp>
      <p:sp>
        <p:nvSpPr>
          <p:cNvPr id="129027" name="Rectangle 2"/>
          <p:cNvSpPr>
            <a:spLocks noGrp="1" noChangeArrowheads="1"/>
          </p:cNvSpPr>
          <p:nvPr>
            <p:ph type="title"/>
          </p:nvPr>
        </p:nvSpPr>
        <p:spPr>
          <a:xfrm>
            <a:off x="1245326" y="3470366"/>
            <a:ext cx="4724400" cy="581025"/>
          </a:xfrm>
        </p:spPr>
        <p:txBody>
          <a:bodyPr/>
          <a:lstStyle/>
          <a:p>
            <a:pPr algn="ctr" eaLnBrk="1" hangingPunct="1"/>
            <a:r>
              <a:rPr lang="en-US" altLang="en-US" sz="1600" b="1" dirty="0">
                <a:solidFill>
                  <a:schemeClr val="bg1"/>
                </a:solidFill>
              </a:rPr>
              <a:t>26-33</a:t>
            </a:r>
            <a:r>
              <a:rPr lang="en-US" altLang="en-US" sz="1600" dirty="0">
                <a:solidFill>
                  <a:schemeClr val="bg1"/>
                </a:solidFill>
              </a:rPr>
              <a:t> GREENOUGH (American, Neoclassical), </a:t>
            </a:r>
            <a:br>
              <a:rPr lang="en-US" altLang="en-US" sz="1600" dirty="0">
                <a:solidFill>
                  <a:schemeClr val="bg1"/>
                </a:solidFill>
              </a:rPr>
            </a:br>
            <a:r>
              <a:rPr lang="en-US" altLang="en-US" sz="1600" i="1" dirty="0">
                <a:solidFill>
                  <a:schemeClr val="bg1"/>
                </a:solidFill>
              </a:rPr>
              <a:t>George Washington</a:t>
            </a:r>
            <a:r>
              <a:rPr lang="en-US" altLang="en-US" sz="1600" dirty="0">
                <a:solidFill>
                  <a:schemeClr val="bg1"/>
                </a:solidFill>
              </a:rPr>
              <a:t>, 19</a:t>
            </a:r>
            <a:r>
              <a:rPr lang="en-US" altLang="en-US" sz="1600" baseline="30000" dirty="0">
                <a:solidFill>
                  <a:schemeClr val="bg1"/>
                </a:solidFill>
              </a:rPr>
              <a:t>th</a:t>
            </a:r>
            <a:r>
              <a:rPr lang="en-US" altLang="en-US" sz="1600" dirty="0">
                <a:solidFill>
                  <a:schemeClr val="bg1"/>
                </a:solidFill>
              </a:rPr>
              <a:t> c</a:t>
            </a:r>
          </a:p>
        </p:txBody>
      </p:sp>
      <p:pic>
        <p:nvPicPr>
          <p:cNvPr id="129028" name="Picture 4" descr="29-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34099" y="0"/>
            <a:ext cx="551420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19920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9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027"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0050"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panose="02020603050405020304" pitchFamily="18" charset="0"/>
                <a:ea typeface="MS PGothic" panose="020B0600070205080204" pitchFamily="34" charset="-128"/>
              </a:defRPr>
            </a:lvl1pPr>
            <a:lvl2pPr marL="742950" indent="-285750">
              <a:defRPr sz="2400">
                <a:solidFill>
                  <a:schemeClr val="tx1"/>
                </a:solidFill>
                <a:latin typeface="Times" panose="02020603050405020304" pitchFamily="18" charset="0"/>
                <a:ea typeface="MS PGothic" panose="020B0600070205080204" pitchFamily="34" charset="-128"/>
              </a:defRPr>
            </a:lvl2pPr>
            <a:lvl3pPr marL="1143000" indent="-228600">
              <a:defRPr sz="2400">
                <a:solidFill>
                  <a:schemeClr val="tx1"/>
                </a:solidFill>
                <a:latin typeface="Times" panose="02020603050405020304" pitchFamily="18" charset="0"/>
                <a:ea typeface="MS PGothic" panose="020B0600070205080204" pitchFamily="34" charset="-128"/>
              </a:defRPr>
            </a:lvl3pPr>
            <a:lvl4pPr marL="1600200" indent="-228600">
              <a:defRPr sz="2400">
                <a:solidFill>
                  <a:schemeClr val="tx1"/>
                </a:solidFill>
                <a:latin typeface="Times" panose="02020603050405020304" pitchFamily="18" charset="0"/>
                <a:ea typeface="MS PGothic" panose="020B0600070205080204" pitchFamily="34" charset="-128"/>
              </a:defRPr>
            </a:lvl4pPr>
            <a:lvl5pPr marL="2057400" indent="-228600">
              <a:defRPr sz="2400">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Times" panose="02020603050405020304" pitchFamily="18" charset="0"/>
                <a:ea typeface="MS PGothic" panose="020B0600070205080204" pitchFamily="34" charset="-128"/>
              </a:defRPr>
            </a:lvl9pPr>
          </a:lstStyle>
          <a:p>
            <a:fld id="{F22A6084-1176-416E-8FF4-0BCFFE3C7E1B}" type="slidenum">
              <a:rPr lang="en-US" altLang="en-US" sz="1400">
                <a:latin typeface="Garamond" panose="02020404030301010803" pitchFamily="18" charset="0"/>
              </a:rPr>
              <a:pPr/>
              <a:t>34</a:t>
            </a:fld>
            <a:endParaRPr lang="en-US" altLang="en-US" sz="1400">
              <a:latin typeface="Garamond" panose="02020404030301010803" pitchFamily="18" charset="0"/>
            </a:endParaRPr>
          </a:p>
        </p:txBody>
      </p:sp>
      <p:sp>
        <p:nvSpPr>
          <p:cNvPr id="130051" name="Rectangle 2"/>
          <p:cNvSpPr>
            <a:spLocks noGrp="1" noChangeArrowheads="1"/>
          </p:cNvSpPr>
          <p:nvPr>
            <p:ph type="title"/>
          </p:nvPr>
        </p:nvSpPr>
        <p:spPr>
          <a:xfrm>
            <a:off x="5638800" y="4876800"/>
            <a:ext cx="4724400" cy="1200150"/>
          </a:xfrm>
        </p:spPr>
        <p:txBody>
          <a:bodyPr/>
          <a:lstStyle/>
          <a:p>
            <a:pPr algn="ctr" eaLnBrk="1" hangingPunct="1"/>
            <a:r>
              <a:rPr lang="en-US" altLang="en-US" sz="1800" b="1" dirty="0">
                <a:solidFill>
                  <a:schemeClr val="bg1"/>
                </a:solidFill>
              </a:rPr>
              <a:t>27-40  </a:t>
            </a:r>
            <a:r>
              <a:rPr lang="en-US" altLang="en-US" sz="1800" dirty="0">
                <a:solidFill>
                  <a:schemeClr val="bg1"/>
                </a:solidFill>
              </a:rPr>
              <a:t>EDMONIA LEWIS </a:t>
            </a:r>
            <a:br>
              <a:rPr lang="en-US" altLang="en-US" sz="1800" dirty="0">
                <a:solidFill>
                  <a:schemeClr val="bg1"/>
                </a:solidFill>
              </a:rPr>
            </a:br>
            <a:r>
              <a:rPr lang="en-US" altLang="en-US" sz="1800" dirty="0">
                <a:solidFill>
                  <a:schemeClr val="bg1"/>
                </a:solidFill>
              </a:rPr>
              <a:t>(American, Neoclassicism), </a:t>
            </a:r>
            <a:r>
              <a:rPr lang="en-US" altLang="en-US" sz="1800" i="1" dirty="0">
                <a:solidFill>
                  <a:schemeClr val="bg1"/>
                </a:solidFill>
              </a:rPr>
              <a:t>Forever Free</a:t>
            </a:r>
            <a:r>
              <a:rPr lang="en-US" altLang="en-US" sz="1800" dirty="0">
                <a:solidFill>
                  <a:schemeClr val="bg1"/>
                </a:solidFill>
              </a:rPr>
              <a:t>, 19</a:t>
            </a:r>
            <a:r>
              <a:rPr lang="en-US" altLang="en-US" sz="1800" baseline="30000" dirty="0">
                <a:solidFill>
                  <a:schemeClr val="bg1"/>
                </a:solidFill>
              </a:rPr>
              <a:t>th</a:t>
            </a:r>
            <a:r>
              <a:rPr lang="en-US" altLang="en-US" sz="1800" dirty="0">
                <a:solidFill>
                  <a:schemeClr val="bg1"/>
                </a:solidFill>
              </a:rPr>
              <a:t> c</a:t>
            </a:r>
            <a:endParaRPr lang="en-US" altLang="en-US" dirty="0"/>
          </a:p>
        </p:txBody>
      </p:sp>
      <p:pic>
        <p:nvPicPr>
          <p:cNvPr id="130052" name="Picture 4" descr="28-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43624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1861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00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314" name="Slide Number Placeholder 5"/>
          <p:cNvSpPr>
            <a:spLocks noGrp="1"/>
          </p:cNvSpPr>
          <p:nvPr>
            <p:ph type="sldNum" sz="quarter" idx="429496729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742950" indent="-285750">
              <a:defRPr sz="2400" b="1">
                <a:solidFill>
                  <a:schemeClr val="tx1"/>
                </a:solidFill>
                <a:latin typeface="Times" panose="02020603050405020304" pitchFamily="18" charset="0"/>
                <a:ea typeface="MS PGothic" panose="020B0600070205080204" pitchFamily="34" charset="-128"/>
              </a:defRPr>
            </a:lvl2pPr>
            <a:lvl3pPr marL="1143000" indent="-228600">
              <a:defRPr sz="2400" b="1">
                <a:solidFill>
                  <a:schemeClr val="tx1"/>
                </a:solidFill>
                <a:latin typeface="Times" panose="02020603050405020304" pitchFamily="18" charset="0"/>
                <a:ea typeface="MS PGothic" panose="020B0600070205080204" pitchFamily="34" charset="-128"/>
              </a:defRPr>
            </a:lvl3pPr>
            <a:lvl4pPr marL="1600200" indent="-228600">
              <a:defRPr sz="2400" b="1">
                <a:solidFill>
                  <a:schemeClr val="tx1"/>
                </a:solidFill>
                <a:latin typeface="Times" panose="02020603050405020304" pitchFamily="18" charset="0"/>
                <a:ea typeface="MS PGothic" panose="020B0600070205080204" pitchFamily="34" charset="-128"/>
              </a:defRPr>
            </a:lvl4pPr>
            <a:lvl5pPr marL="2057400" indent="-228600">
              <a:defRPr sz="2400" b="1">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077A0B7D-A91B-46D7-8699-DE5D7BC361FF}" type="slidenum">
              <a:rPr lang="en-US" altLang="en-US" sz="1400" b="0">
                <a:latin typeface="Garamond" panose="02020404030301010803" pitchFamily="18" charset="0"/>
              </a:rPr>
              <a:pPr/>
              <a:t>4</a:t>
            </a:fld>
            <a:endParaRPr lang="en-US" altLang="en-US" sz="1400" b="0">
              <a:latin typeface="Garamond" panose="02020404030301010803" pitchFamily="18" charset="0"/>
            </a:endParaRPr>
          </a:p>
        </p:txBody>
      </p:sp>
      <p:sp>
        <p:nvSpPr>
          <p:cNvPr id="13315" name="Rectangle 2"/>
          <p:cNvSpPr>
            <a:spLocks noGrp="1" noChangeArrowheads="1"/>
          </p:cNvSpPr>
          <p:nvPr>
            <p:ph type="title"/>
          </p:nvPr>
        </p:nvSpPr>
        <p:spPr>
          <a:xfrm>
            <a:off x="0" y="5061856"/>
            <a:ext cx="3801291" cy="1796143"/>
          </a:xfrm>
        </p:spPr>
        <p:txBody>
          <a:bodyPr>
            <a:normAutofit/>
          </a:bodyPr>
          <a:lstStyle/>
          <a:p>
            <a:pPr algn="ctr" eaLnBrk="1" hangingPunct="1"/>
            <a:r>
              <a:rPr lang="en-US" altLang="en-US" sz="1600" b="1" dirty="0">
                <a:solidFill>
                  <a:schemeClr val="bg1"/>
                </a:solidFill>
              </a:rPr>
              <a:t>23-7 </a:t>
            </a:r>
            <a:r>
              <a:rPr lang="en-US" altLang="en-US" sz="1600" dirty="0">
                <a:solidFill>
                  <a:schemeClr val="bg1"/>
                </a:solidFill>
              </a:rPr>
              <a:t>Lucas Cranach the Elder (German, N. High Ren.) </a:t>
            </a:r>
            <a:r>
              <a:rPr lang="en-US" altLang="en-US" sz="1600" b="1" dirty="0">
                <a:solidFill>
                  <a:schemeClr val="bg1"/>
                </a:solidFill>
              </a:rPr>
              <a:t> </a:t>
            </a:r>
            <a:r>
              <a:rPr lang="en-US" altLang="en-US" sz="1600" i="1" dirty="0">
                <a:solidFill>
                  <a:schemeClr val="bg1"/>
                </a:solidFill>
              </a:rPr>
              <a:t>Allegory of Law and Grace</a:t>
            </a:r>
            <a:r>
              <a:rPr lang="en-US" altLang="en-US" sz="1600" dirty="0">
                <a:solidFill>
                  <a:schemeClr val="bg1"/>
                </a:solidFill>
              </a:rPr>
              <a:t>, 16</a:t>
            </a:r>
            <a:r>
              <a:rPr lang="en-US" altLang="en-US" sz="1600" baseline="30000" dirty="0">
                <a:solidFill>
                  <a:schemeClr val="bg1"/>
                </a:solidFill>
              </a:rPr>
              <a:t>th</a:t>
            </a:r>
            <a:r>
              <a:rPr lang="en-US" altLang="en-US" sz="1600" dirty="0">
                <a:solidFill>
                  <a:schemeClr val="bg1"/>
                </a:solidFill>
              </a:rPr>
              <a:t> c</a:t>
            </a:r>
            <a:endParaRPr lang="en-US" altLang="en-US" sz="1200" dirty="0"/>
          </a:p>
        </p:txBody>
      </p:sp>
      <p:pic>
        <p:nvPicPr>
          <p:cNvPr id="1331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57781" y="-1"/>
            <a:ext cx="8134219" cy="6857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7267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5602" name="Slide Number Placeholder 5"/>
          <p:cNvSpPr>
            <a:spLocks noGrp="1"/>
          </p:cNvSpPr>
          <p:nvPr>
            <p:ph type="sldNum" sz="quarter" idx="429496729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742950" indent="-285750">
              <a:defRPr sz="2400" b="1">
                <a:solidFill>
                  <a:schemeClr val="tx1"/>
                </a:solidFill>
                <a:latin typeface="Times" panose="02020603050405020304" pitchFamily="18" charset="0"/>
                <a:ea typeface="MS PGothic" panose="020B0600070205080204" pitchFamily="34" charset="-128"/>
              </a:defRPr>
            </a:lvl2pPr>
            <a:lvl3pPr marL="1143000" indent="-228600">
              <a:defRPr sz="2400" b="1">
                <a:solidFill>
                  <a:schemeClr val="tx1"/>
                </a:solidFill>
                <a:latin typeface="Times" panose="02020603050405020304" pitchFamily="18" charset="0"/>
                <a:ea typeface="MS PGothic" panose="020B0600070205080204" pitchFamily="34" charset="-128"/>
              </a:defRPr>
            </a:lvl3pPr>
            <a:lvl4pPr marL="1600200" indent="-228600">
              <a:defRPr sz="2400" b="1">
                <a:solidFill>
                  <a:schemeClr val="tx1"/>
                </a:solidFill>
                <a:latin typeface="Times" panose="02020603050405020304" pitchFamily="18" charset="0"/>
                <a:ea typeface="MS PGothic" panose="020B0600070205080204" pitchFamily="34" charset="-128"/>
              </a:defRPr>
            </a:lvl4pPr>
            <a:lvl5pPr marL="2057400" indent="-228600">
              <a:defRPr sz="2400" b="1">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4A9CB263-699E-4B69-B855-6DAD2283052A}" type="slidenum">
              <a:rPr lang="en-US" altLang="en-US" sz="1400" b="0">
                <a:latin typeface="Garamond" panose="02020404030301010803" pitchFamily="18" charset="0"/>
              </a:rPr>
              <a:pPr/>
              <a:t>5</a:t>
            </a:fld>
            <a:endParaRPr lang="en-US" altLang="en-US" sz="1400" b="0">
              <a:latin typeface="Garamond" panose="02020404030301010803" pitchFamily="18" charset="0"/>
            </a:endParaRPr>
          </a:p>
        </p:txBody>
      </p:sp>
      <p:sp>
        <p:nvSpPr>
          <p:cNvPr id="25603" name="Rectangle 2"/>
          <p:cNvSpPr>
            <a:spLocks noGrp="1" noChangeArrowheads="1"/>
          </p:cNvSpPr>
          <p:nvPr>
            <p:ph type="title"/>
          </p:nvPr>
        </p:nvSpPr>
        <p:spPr>
          <a:xfrm>
            <a:off x="1524000" y="5486401"/>
            <a:ext cx="3505200" cy="923925"/>
          </a:xfrm>
        </p:spPr>
        <p:txBody>
          <a:bodyPr>
            <a:normAutofit/>
          </a:bodyPr>
          <a:lstStyle/>
          <a:p>
            <a:pPr algn="ctr" eaLnBrk="1" hangingPunct="1"/>
            <a:r>
              <a:rPr lang="en-US" altLang="en-US" sz="1800" b="1" dirty="0">
                <a:solidFill>
                  <a:schemeClr val="bg1"/>
                </a:solidFill>
              </a:rPr>
              <a:t>23-7  </a:t>
            </a:r>
            <a:r>
              <a:rPr lang="en-US" altLang="en-US" sz="1800" dirty="0">
                <a:solidFill>
                  <a:schemeClr val="bg1"/>
                </a:solidFill>
              </a:rPr>
              <a:t>DÜRER (German, N. High Ren.), </a:t>
            </a:r>
            <a:r>
              <a:rPr lang="en-US" altLang="en-US" sz="1800" i="1" dirty="0">
                <a:solidFill>
                  <a:schemeClr val="bg1"/>
                </a:solidFill>
              </a:rPr>
              <a:t>Four Apostles</a:t>
            </a:r>
            <a:r>
              <a:rPr lang="en-US" altLang="en-US" sz="1800" dirty="0">
                <a:solidFill>
                  <a:schemeClr val="bg1"/>
                </a:solidFill>
              </a:rPr>
              <a:t>, 16</a:t>
            </a:r>
            <a:r>
              <a:rPr lang="en-US" altLang="en-US" sz="1800" baseline="30000" dirty="0">
                <a:solidFill>
                  <a:schemeClr val="bg1"/>
                </a:solidFill>
              </a:rPr>
              <a:t>th</a:t>
            </a:r>
            <a:r>
              <a:rPr lang="en-US" altLang="en-US" sz="1800" dirty="0">
                <a:solidFill>
                  <a:schemeClr val="bg1"/>
                </a:solidFill>
              </a:rPr>
              <a:t> c</a:t>
            </a:r>
            <a:endParaRPr lang="en-US" altLang="en-US" dirty="0"/>
          </a:p>
        </p:txBody>
      </p:sp>
      <p:pic>
        <p:nvPicPr>
          <p:cNvPr id="2560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1" y="0"/>
            <a:ext cx="51863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71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2770" name="Slide Number Placeholder 5"/>
          <p:cNvSpPr>
            <a:spLocks noGrp="1"/>
          </p:cNvSpPr>
          <p:nvPr>
            <p:ph type="sldNum" sz="quarter" idx="429496729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742950" indent="-285750">
              <a:defRPr sz="2400" b="1">
                <a:solidFill>
                  <a:schemeClr val="tx1"/>
                </a:solidFill>
                <a:latin typeface="Times" panose="02020603050405020304" pitchFamily="18" charset="0"/>
                <a:ea typeface="MS PGothic" panose="020B0600070205080204" pitchFamily="34" charset="-128"/>
              </a:defRPr>
            </a:lvl2pPr>
            <a:lvl3pPr marL="1143000" indent="-228600">
              <a:defRPr sz="2400" b="1">
                <a:solidFill>
                  <a:schemeClr val="tx1"/>
                </a:solidFill>
                <a:latin typeface="Times" panose="02020603050405020304" pitchFamily="18" charset="0"/>
                <a:ea typeface="MS PGothic" panose="020B0600070205080204" pitchFamily="34" charset="-128"/>
              </a:defRPr>
            </a:lvl3pPr>
            <a:lvl4pPr marL="1600200" indent="-228600">
              <a:defRPr sz="2400" b="1">
                <a:solidFill>
                  <a:schemeClr val="tx1"/>
                </a:solidFill>
                <a:latin typeface="Times" panose="02020603050405020304" pitchFamily="18" charset="0"/>
                <a:ea typeface="MS PGothic" panose="020B0600070205080204" pitchFamily="34" charset="-128"/>
              </a:defRPr>
            </a:lvl4pPr>
            <a:lvl5pPr marL="2057400" indent="-228600">
              <a:defRPr sz="2400" b="1">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78D383F1-A4B3-4C75-A9DA-9D0883F53288}" type="slidenum">
              <a:rPr lang="en-US" altLang="en-US" sz="1400" b="0">
                <a:latin typeface="Garamond" panose="02020404030301010803" pitchFamily="18" charset="0"/>
              </a:rPr>
              <a:pPr/>
              <a:t>6</a:t>
            </a:fld>
            <a:endParaRPr lang="en-US" altLang="en-US" sz="1400" b="0">
              <a:latin typeface="Garamond" panose="02020404030301010803" pitchFamily="18" charset="0"/>
            </a:endParaRPr>
          </a:p>
        </p:txBody>
      </p:sp>
      <p:sp>
        <p:nvSpPr>
          <p:cNvPr id="32771" name="Rectangle 2"/>
          <p:cNvSpPr>
            <a:spLocks noGrp="1" noChangeArrowheads="1"/>
          </p:cNvSpPr>
          <p:nvPr>
            <p:ph type="title"/>
          </p:nvPr>
        </p:nvSpPr>
        <p:spPr>
          <a:xfrm>
            <a:off x="117567" y="5238207"/>
            <a:ext cx="4519748" cy="1553120"/>
          </a:xfrm>
        </p:spPr>
        <p:txBody>
          <a:bodyPr>
            <a:normAutofit/>
          </a:bodyPr>
          <a:lstStyle/>
          <a:p>
            <a:pPr algn="ctr" eaLnBrk="1" hangingPunct="1"/>
            <a:r>
              <a:rPr lang="en-US" altLang="en-US" sz="1800" b="1" dirty="0">
                <a:solidFill>
                  <a:schemeClr val="bg1"/>
                </a:solidFill>
              </a:rPr>
              <a:t>23-11  </a:t>
            </a:r>
            <a:r>
              <a:rPr lang="en-US" altLang="en-US" sz="1800" dirty="0">
                <a:solidFill>
                  <a:schemeClr val="bg1"/>
                </a:solidFill>
              </a:rPr>
              <a:t>HANS HOLBEIN THE YOUNGER (German/English, Mannerism), </a:t>
            </a:r>
            <a:br>
              <a:rPr lang="en-US" altLang="en-US" sz="1800" dirty="0">
                <a:solidFill>
                  <a:schemeClr val="bg1"/>
                </a:solidFill>
              </a:rPr>
            </a:br>
            <a:r>
              <a:rPr lang="en-US" altLang="en-US" sz="1800" i="1" dirty="0">
                <a:solidFill>
                  <a:schemeClr val="bg1"/>
                </a:solidFill>
              </a:rPr>
              <a:t>The French Ambassadors</a:t>
            </a:r>
            <a:r>
              <a:rPr lang="en-US" altLang="en-US" sz="1800" dirty="0">
                <a:solidFill>
                  <a:schemeClr val="bg1"/>
                </a:solidFill>
              </a:rPr>
              <a:t>, 16</a:t>
            </a:r>
            <a:r>
              <a:rPr lang="en-US" altLang="en-US" sz="1800" baseline="30000" dirty="0">
                <a:solidFill>
                  <a:schemeClr val="bg1"/>
                </a:solidFill>
              </a:rPr>
              <a:t>th</a:t>
            </a:r>
            <a:r>
              <a:rPr lang="en-US" altLang="en-US" sz="1800" dirty="0">
                <a:solidFill>
                  <a:schemeClr val="bg1"/>
                </a:solidFill>
              </a:rPr>
              <a:t> c</a:t>
            </a:r>
            <a:endParaRPr lang="en-US" altLang="en-US" dirty="0"/>
          </a:p>
        </p:txBody>
      </p:sp>
      <p:pic>
        <p:nvPicPr>
          <p:cNvPr id="3277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3626" y="0"/>
            <a:ext cx="6896008" cy="6801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Rectangle 5"/>
          <p:cNvSpPr>
            <a:spLocks noChangeArrowheads="1"/>
          </p:cNvSpPr>
          <p:nvPr/>
        </p:nvSpPr>
        <p:spPr bwMode="auto">
          <a:xfrm>
            <a:off x="5851525" y="1431925"/>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b="1">
                <a:solidFill>
                  <a:schemeClr val="tx1"/>
                </a:solidFill>
                <a:latin typeface="Times" panose="02020603050405020304" pitchFamily="18" charset="0"/>
                <a:ea typeface="MS PGothic" panose="020B0600070205080204" pitchFamily="34" charset="-128"/>
              </a:defRPr>
            </a:lvl1pPr>
            <a:lvl2pPr marL="742950" indent="-285750">
              <a:defRPr sz="2400" b="1">
                <a:solidFill>
                  <a:schemeClr val="tx1"/>
                </a:solidFill>
                <a:latin typeface="Times" panose="02020603050405020304" pitchFamily="18" charset="0"/>
                <a:ea typeface="MS PGothic" panose="020B0600070205080204" pitchFamily="34" charset="-128"/>
              </a:defRPr>
            </a:lvl2pPr>
            <a:lvl3pPr marL="1143000" indent="-228600">
              <a:defRPr sz="2400" b="1">
                <a:solidFill>
                  <a:schemeClr val="tx1"/>
                </a:solidFill>
                <a:latin typeface="Times" panose="02020603050405020304" pitchFamily="18" charset="0"/>
                <a:ea typeface="MS PGothic" panose="020B0600070205080204" pitchFamily="34" charset="-128"/>
              </a:defRPr>
            </a:lvl3pPr>
            <a:lvl4pPr marL="1600200" indent="-228600">
              <a:defRPr sz="2400" b="1">
                <a:solidFill>
                  <a:schemeClr val="tx1"/>
                </a:solidFill>
                <a:latin typeface="Times" panose="02020603050405020304" pitchFamily="18" charset="0"/>
                <a:ea typeface="MS PGothic" panose="020B0600070205080204" pitchFamily="34" charset="-128"/>
              </a:defRPr>
            </a:lvl4pPr>
            <a:lvl5pPr marL="2057400" indent="-228600">
              <a:defRPr sz="2400" b="1">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endParaRPr lang="en-US" altLang="en-US"/>
          </a:p>
        </p:txBody>
      </p:sp>
    </p:spTree>
    <p:extLst>
      <p:ext uri="{BB962C8B-B14F-4D97-AF65-F5344CB8AC3E}">
        <p14:creationId xmlns:p14="http://schemas.microsoft.com/office/powerpoint/2010/main" val="477783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9938" name="Title 1"/>
          <p:cNvSpPr>
            <a:spLocks noGrp="1"/>
          </p:cNvSpPr>
          <p:nvPr>
            <p:ph type="title"/>
          </p:nvPr>
        </p:nvSpPr>
        <p:spPr>
          <a:xfrm>
            <a:off x="0" y="6145530"/>
            <a:ext cx="12192000" cy="712470"/>
          </a:xfrm>
        </p:spPr>
        <p:txBody>
          <a:bodyPr/>
          <a:lstStyle/>
          <a:p>
            <a:pPr algn="ctr" eaLnBrk="1" hangingPunct="1"/>
            <a:r>
              <a:rPr lang="en-US" altLang="en-US" sz="1800" b="1" dirty="0">
                <a:solidFill>
                  <a:schemeClr val="bg1"/>
                </a:solidFill>
              </a:rPr>
              <a:t>23-1</a:t>
            </a:r>
            <a:r>
              <a:rPr lang="en-US" altLang="en-US" sz="1800" dirty="0">
                <a:solidFill>
                  <a:schemeClr val="bg1"/>
                </a:solidFill>
              </a:rPr>
              <a:t> HIERONYMUS BOSCH (Netherlandish, Northern Ren.), </a:t>
            </a:r>
            <a:r>
              <a:rPr lang="en-US" altLang="en-US" sz="1800" i="1" dirty="0">
                <a:solidFill>
                  <a:schemeClr val="bg1"/>
                </a:solidFill>
              </a:rPr>
              <a:t>Garden of Earthly Delights</a:t>
            </a:r>
            <a:r>
              <a:rPr lang="en-US" altLang="en-US" sz="1800" dirty="0">
                <a:solidFill>
                  <a:schemeClr val="bg1"/>
                </a:solidFill>
              </a:rPr>
              <a:t>, 16</a:t>
            </a:r>
            <a:r>
              <a:rPr lang="en-US" altLang="en-US" sz="1800" baseline="30000" dirty="0">
                <a:solidFill>
                  <a:schemeClr val="bg1"/>
                </a:solidFill>
              </a:rPr>
              <a:t>th</a:t>
            </a:r>
            <a:r>
              <a:rPr lang="en-US" altLang="en-US" sz="1800" dirty="0">
                <a:solidFill>
                  <a:schemeClr val="bg1"/>
                </a:solidFill>
              </a:rPr>
              <a:t> c. </a:t>
            </a:r>
          </a:p>
        </p:txBody>
      </p:sp>
      <p:pic>
        <p:nvPicPr>
          <p:cNvPr id="39939" name="Picture 3" descr="23-13.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1711" y="104503"/>
            <a:ext cx="11623196" cy="6145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1796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45"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742950" indent="-285750">
              <a:defRPr sz="2400" b="1">
                <a:solidFill>
                  <a:schemeClr val="tx1"/>
                </a:solidFill>
                <a:latin typeface="Times" panose="02020603050405020304" pitchFamily="18" charset="0"/>
                <a:ea typeface="MS PGothic" panose="020B0600070205080204" pitchFamily="34" charset="-128"/>
              </a:defRPr>
            </a:lvl2pPr>
            <a:lvl3pPr marL="1143000" indent="-228600">
              <a:defRPr sz="2400" b="1">
                <a:solidFill>
                  <a:schemeClr val="tx1"/>
                </a:solidFill>
                <a:latin typeface="Times" panose="02020603050405020304" pitchFamily="18" charset="0"/>
                <a:ea typeface="MS PGothic" panose="020B0600070205080204" pitchFamily="34" charset="-128"/>
              </a:defRPr>
            </a:lvl3pPr>
            <a:lvl4pPr marL="1600200" indent="-228600">
              <a:defRPr sz="2400" b="1">
                <a:solidFill>
                  <a:schemeClr val="tx1"/>
                </a:solidFill>
                <a:latin typeface="Times" panose="02020603050405020304" pitchFamily="18" charset="0"/>
                <a:ea typeface="MS PGothic" panose="020B0600070205080204" pitchFamily="34" charset="-128"/>
              </a:defRPr>
            </a:lvl4pPr>
            <a:lvl5pPr marL="2057400" indent="-228600">
              <a:defRPr sz="2400" b="1">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EC913474-D2A7-4472-8151-5E2A854BEFA9}" type="slidenum">
              <a:rPr lang="en-US" altLang="en-US" sz="1400" b="0">
                <a:latin typeface="Garamond" panose="02020404030301010803" pitchFamily="18" charset="0"/>
              </a:rPr>
              <a:pPr/>
              <a:t>8</a:t>
            </a:fld>
            <a:endParaRPr lang="en-US" altLang="en-US" sz="1400" b="0">
              <a:latin typeface="Garamond" panose="02020404030301010803" pitchFamily="18" charset="0"/>
            </a:endParaRPr>
          </a:p>
        </p:txBody>
      </p:sp>
      <p:sp>
        <p:nvSpPr>
          <p:cNvPr id="31746" name="Rectangle 2"/>
          <p:cNvSpPr>
            <a:spLocks noGrp="1" noChangeArrowheads="1"/>
          </p:cNvSpPr>
          <p:nvPr>
            <p:ph type="title"/>
          </p:nvPr>
        </p:nvSpPr>
        <p:spPr>
          <a:xfrm>
            <a:off x="-1" y="5042263"/>
            <a:ext cx="7591425" cy="1200150"/>
          </a:xfrm>
        </p:spPr>
        <p:txBody>
          <a:bodyPr>
            <a:normAutofit/>
          </a:bodyPr>
          <a:lstStyle/>
          <a:p>
            <a:pPr algn="ctr" eaLnBrk="1" hangingPunct="1"/>
            <a:r>
              <a:rPr lang="en-US" altLang="en-US" sz="1800" b="1" dirty="0">
                <a:solidFill>
                  <a:schemeClr val="bg1"/>
                </a:solidFill>
              </a:rPr>
              <a:t>24-18A  </a:t>
            </a:r>
            <a:r>
              <a:rPr lang="en-US" altLang="en-US" sz="1800" dirty="0">
                <a:solidFill>
                  <a:schemeClr val="bg1"/>
                </a:solidFill>
              </a:rPr>
              <a:t>CARAVAGGIO (Italian, Southern Baroque), </a:t>
            </a:r>
            <a:r>
              <a:rPr lang="en-US" altLang="en-US" sz="1800" i="1" dirty="0">
                <a:solidFill>
                  <a:schemeClr val="bg1"/>
                </a:solidFill>
              </a:rPr>
              <a:t>Entombment</a:t>
            </a:r>
            <a:r>
              <a:rPr lang="en-US" altLang="en-US" sz="1800" dirty="0">
                <a:solidFill>
                  <a:schemeClr val="bg1"/>
                </a:solidFill>
              </a:rPr>
              <a:t>, 17</a:t>
            </a:r>
            <a:r>
              <a:rPr lang="en-US" altLang="en-US" sz="1800" baseline="30000" dirty="0">
                <a:solidFill>
                  <a:schemeClr val="bg1"/>
                </a:solidFill>
              </a:rPr>
              <a:t>th</a:t>
            </a:r>
            <a:r>
              <a:rPr lang="en-US" altLang="en-US" sz="1800" dirty="0">
                <a:solidFill>
                  <a:schemeClr val="bg1"/>
                </a:solidFill>
              </a:rPr>
              <a:t> c</a:t>
            </a:r>
            <a:endParaRPr lang="en-US" altLang="en-US" dirty="0"/>
          </a:p>
        </p:txBody>
      </p:sp>
      <p:pic>
        <p:nvPicPr>
          <p:cNvPr id="317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91425" y="0"/>
            <a:ext cx="4600575" cy="6858000"/>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630267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7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7889"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b="1">
                <a:solidFill>
                  <a:schemeClr val="tx1"/>
                </a:solidFill>
                <a:latin typeface="Times" panose="02020603050405020304" pitchFamily="18" charset="0"/>
                <a:ea typeface="MS PGothic" panose="020B0600070205080204" pitchFamily="34" charset="-128"/>
              </a:defRPr>
            </a:lvl1pPr>
            <a:lvl2pPr marL="742950" indent="-285750">
              <a:defRPr sz="2400" b="1">
                <a:solidFill>
                  <a:schemeClr val="tx1"/>
                </a:solidFill>
                <a:latin typeface="Times" panose="02020603050405020304" pitchFamily="18" charset="0"/>
                <a:ea typeface="MS PGothic" panose="020B0600070205080204" pitchFamily="34" charset="-128"/>
              </a:defRPr>
            </a:lvl2pPr>
            <a:lvl3pPr marL="1143000" indent="-228600">
              <a:defRPr sz="2400" b="1">
                <a:solidFill>
                  <a:schemeClr val="tx1"/>
                </a:solidFill>
                <a:latin typeface="Times" panose="02020603050405020304" pitchFamily="18" charset="0"/>
                <a:ea typeface="MS PGothic" panose="020B0600070205080204" pitchFamily="34" charset="-128"/>
              </a:defRPr>
            </a:lvl3pPr>
            <a:lvl4pPr marL="1600200" indent="-228600">
              <a:defRPr sz="2400" b="1">
                <a:solidFill>
                  <a:schemeClr val="tx1"/>
                </a:solidFill>
                <a:latin typeface="Times" panose="02020603050405020304" pitchFamily="18" charset="0"/>
                <a:ea typeface="MS PGothic" panose="020B0600070205080204" pitchFamily="34" charset="-128"/>
              </a:defRPr>
            </a:lvl4pPr>
            <a:lvl5pPr marL="2057400" indent="-228600">
              <a:defRPr sz="2400" b="1">
                <a:solidFill>
                  <a:schemeClr val="tx1"/>
                </a:solidFill>
                <a:latin typeface="Times" panose="02020603050405020304" pitchFamily="18" charset="0"/>
                <a:ea typeface="MS PGothic" panose="020B0600070205080204" pitchFamily="34" charset="-128"/>
              </a:defRPr>
            </a:lvl5pPr>
            <a:lvl6pPr marL="25146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6pPr>
            <a:lvl7pPr marL="29718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7pPr>
            <a:lvl8pPr marL="34290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8pPr>
            <a:lvl9pPr marL="3886200" indent="-228600" eaLnBrk="0" fontAlgn="base" hangingPunct="0">
              <a:spcBef>
                <a:spcPct val="0"/>
              </a:spcBef>
              <a:spcAft>
                <a:spcPct val="0"/>
              </a:spcAft>
              <a:defRPr sz="2400" b="1">
                <a:solidFill>
                  <a:schemeClr val="tx1"/>
                </a:solidFill>
                <a:latin typeface="Times" panose="02020603050405020304" pitchFamily="18" charset="0"/>
                <a:ea typeface="MS PGothic" panose="020B0600070205080204" pitchFamily="34" charset="-128"/>
              </a:defRPr>
            </a:lvl9pPr>
          </a:lstStyle>
          <a:p>
            <a:fld id="{BFC2756A-DD7A-4063-8A67-C922CD81BC16}" type="slidenum">
              <a:rPr lang="en-US" altLang="en-US" sz="1400" b="0">
                <a:latin typeface="Garamond" panose="02020404030301010803" pitchFamily="18" charset="0"/>
              </a:rPr>
              <a:pPr/>
              <a:t>9</a:t>
            </a:fld>
            <a:endParaRPr lang="en-US" altLang="en-US" sz="1400" b="0">
              <a:latin typeface="Garamond" panose="02020404030301010803" pitchFamily="18" charset="0"/>
            </a:endParaRPr>
          </a:p>
        </p:txBody>
      </p:sp>
      <p:sp>
        <p:nvSpPr>
          <p:cNvPr id="37890" name="Rectangle 2"/>
          <p:cNvSpPr>
            <a:spLocks noGrp="1" noChangeArrowheads="1"/>
          </p:cNvSpPr>
          <p:nvPr>
            <p:ph type="title"/>
          </p:nvPr>
        </p:nvSpPr>
        <p:spPr>
          <a:xfrm>
            <a:off x="1524000" y="5392738"/>
            <a:ext cx="3505200" cy="1200150"/>
          </a:xfrm>
        </p:spPr>
        <p:txBody>
          <a:bodyPr/>
          <a:lstStyle/>
          <a:p>
            <a:pPr eaLnBrk="1" hangingPunct="1"/>
            <a:r>
              <a:rPr lang="en-US" altLang="en-US" sz="1800" b="1" dirty="0">
                <a:solidFill>
                  <a:schemeClr val="bg1"/>
                </a:solidFill>
              </a:rPr>
              <a:t>24-19  </a:t>
            </a:r>
            <a:r>
              <a:rPr lang="en-US" altLang="en-US" sz="1800" dirty="0">
                <a:solidFill>
                  <a:schemeClr val="bg1"/>
                </a:solidFill>
              </a:rPr>
              <a:t>ARTEMISIA GENTILESCHI (Italian, Southern Baroque), </a:t>
            </a:r>
            <a:r>
              <a:rPr lang="en-US" altLang="en-US" sz="1800" i="1" dirty="0">
                <a:solidFill>
                  <a:schemeClr val="bg1"/>
                </a:solidFill>
              </a:rPr>
              <a:t>Judith Slaying </a:t>
            </a:r>
            <a:r>
              <a:rPr lang="en-US" altLang="en-US" sz="1800" i="1" dirty="0" err="1">
                <a:solidFill>
                  <a:schemeClr val="bg1"/>
                </a:solidFill>
              </a:rPr>
              <a:t>Holofernes</a:t>
            </a:r>
            <a:r>
              <a:rPr lang="en-US" altLang="en-US" sz="1800" dirty="0">
                <a:solidFill>
                  <a:schemeClr val="bg1"/>
                </a:solidFill>
              </a:rPr>
              <a:t>, 17</a:t>
            </a:r>
            <a:r>
              <a:rPr lang="en-US" altLang="en-US" sz="1800" baseline="30000" dirty="0">
                <a:solidFill>
                  <a:schemeClr val="bg1"/>
                </a:solidFill>
              </a:rPr>
              <a:t>th</a:t>
            </a:r>
            <a:r>
              <a:rPr lang="en-US" altLang="en-US" sz="1800" dirty="0">
                <a:solidFill>
                  <a:schemeClr val="bg1"/>
                </a:solidFill>
              </a:rPr>
              <a:t> c</a:t>
            </a:r>
            <a:r>
              <a:rPr lang="en-US" altLang="ja-JP" sz="1800" dirty="0">
                <a:solidFill>
                  <a:schemeClr val="bg1"/>
                </a:solidFill>
              </a:rPr>
              <a:t> </a:t>
            </a:r>
            <a:endParaRPr lang="en-US" altLang="en-US" dirty="0"/>
          </a:p>
        </p:txBody>
      </p:sp>
      <p:pic>
        <p:nvPicPr>
          <p:cNvPr id="378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6188" y="0"/>
            <a:ext cx="561181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096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TotalTime>
  <Words>2508</Words>
  <Application>Microsoft Office PowerPoint</Application>
  <PresentationFormat>Widescreen</PresentationFormat>
  <Paragraphs>185</Paragraphs>
  <Slides>34</Slides>
  <Notes>32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Arial</vt:lpstr>
      <vt:lpstr>Calibri</vt:lpstr>
      <vt:lpstr>Calibri Light</vt:lpstr>
      <vt:lpstr>Garamond</vt:lpstr>
      <vt:lpstr>Times</vt:lpstr>
      <vt:lpstr>Times New Roman</vt:lpstr>
      <vt:lpstr>Office Theme</vt:lpstr>
      <vt:lpstr>Study guide for ARH 216 Exam 2</vt:lpstr>
      <vt:lpstr>Terms and Concepts</vt:lpstr>
      <vt:lpstr>23-2   MATTHIAS GRÜNEWALD (German, High N. Renaissance), Isenheim Altarpiece, 16th c</vt:lpstr>
      <vt:lpstr>23-7 Lucas Cranach the Elder (German, N. High Ren.)  Allegory of Law and Grace, 16th c</vt:lpstr>
      <vt:lpstr>23-7  DÜRER (German, N. High Ren.), Four Apostles, 16th c</vt:lpstr>
      <vt:lpstr>23-11  HANS HOLBEIN THE YOUNGER (German/English, Mannerism),  The French Ambassadors, 16th c</vt:lpstr>
      <vt:lpstr>23-1 HIERONYMUS BOSCH (Netherlandish, Northern Ren.), Garden of Earthly Delights, 16th c. </vt:lpstr>
      <vt:lpstr>24-18A  CARAVAGGIO (Italian, Southern Baroque), Entombment, 17th c</vt:lpstr>
      <vt:lpstr>24-19  ARTEMISIA GENTILESCHI (Italian, Southern Baroque), Judith Slaying Holofernes, 17th c </vt:lpstr>
      <vt:lpstr>24-15  ANNIBALE CARRACI (Italian, Southern Baroque), Flight into Egypt, 17th c</vt:lpstr>
      <vt:lpstr>Note: for this series of images, I want you to know the two Baroque architects associated (Maderno and Bernini), as well as how and why the plans changed in the 17th c (ex: Latin Cross format, addition of the “arms,” etc.)  Below: MADERNO, plan of Saint Peter’s, Vatican City, Rome, Italy, with adjoining piazza designed by BERNINI.</vt:lpstr>
      <vt:lpstr>24-5  BERNINI (Italian, Southern Baroque), Baldacchino, 17th c</vt:lpstr>
      <vt:lpstr>24-6  BERNINI (Italian, Southern Baroque), David, 17th c</vt:lpstr>
      <vt:lpstr>24-8  BERNINI (Italian, Southern Baroque), Cornaro Chapel with Ecstasy of St. Theresa, 17th c</vt:lpstr>
      <vt:lpstr>24-30  VELÁZQUEZ (Spanish, Southern Baroque), Las Meninas (“The Maids of Honor”), 17th c</vt:lpstr>
      <vt:lpstr>25-4  RUBENS (Flemish, Northern Baroque), Consequences of War, 17th c</vt:lpstr>
      <vt:lpstr>25-13  REMBRANDT (Dutch, Northern Baroque), The Company of Captain Frans Banning Cocq (Night Watch), 17th c</vt:lpstr>
      <vt:lpstr>25-16  REMBRANDT (Dutch, Northern Baroque),  Christ with the Sick around Him, Receiving the Children (“Hundred Guilder Print”), 17th c</vt:lpstr>
      <vt:lpstr>Vermeer (Dutch, N. Baroque),  Woman Holding a Balance, 17th c</vt:lpstr>
      <vt:lpstr>25-31 POUSSIN (French, Northern Baroque), Et in Arcadia Ego, 17th c</vt:lpstr>
      <vt:lpstr>25-24  HYACINTHE RIGAUD  (French, Northern Baroque), Louis XIV, 18th c</vt:lpstr>
      <vt:lpstr>PowerPoint Presentation</vt:lpstr>
      <vt:lpstr>26-7  ANTOINE WATTEAU (Flemish, Rococo), Pilgrimage to Cythera, 18th c</vt:lpstr>
      <vt:lpstr>26-9 FRAGONARD (French, Rococo),  The Swing, 18th c</vt:lpstr>
      <vt:lpstr>PowerPoint Presentation</vt:lpstr>
      <vt:lpstr>26-17  WILLIAM HOGARTH (British, Naturalism), Breakfast Scene, from Marriage à la Mode, 18th c</vt:lpstr>
      <vt:lpstr>29-20  ANTONIO CANALETTO (Italian, Naturalism/vedute), Riva degli Schiavoni, Venice, 18th c</vt:lpstr>
      <vt:lpstr>26-1  ANGELICA KAUFFMANN (Swiss, Naturalism/Neoclassicism), Cornelia Presenting Her Children as Her Treasures, 18th c</vt:lpstr>
      <vt:lpstr>26-24 JACQUES-LOUIS DAVID (French, Neoclassicism), Oath of the Horatii, 18th c</vt:lpstr>
      <vt:lpstr>26-26 JACQUES-LOUIS DAVID,  The Death of Marat (French, Neoclassicism), 18th c</vt:lpstr>
      <vt:lpstr>26-30  THOMAS JEFFERSON (American, Neoclassicism), Monticello, 18th-19th c</vt:lpstr>
      <vt:lpstr>PowerPoint Presentation</vt:lpstr>
      <vt:lpstr>26-33 GREENOUGH (American, Neoclassical),  George Washington, 19th c</vt:lpstr>
      <vt:lpstr>27-40  EDMONIA LEWIS  (American, Neoclassicism), Forever Free, 19th c</vt:lpstr>
    </vt:vector>
  </TitlesOfParts>
  <Company>Birmingham-Southern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ARH 216 Exam 2</dc:title>
  <dc:creator>Kauffman, Katie</dc:creator>
  <cp:lastModifiedBy>Kauffman, Katie</cp:lastModifiedBy>
  <cp:revision>19</cp:revision>
  <dcterms:created xsi:type="dcterms:W3CDTF">2017-07-05T19:28:25Z</dcterms:created>
  <dcterms:modified xsi:type="dcterms:W3CDTF">2021-03-30T22:43:52Z</dcterms:modified>
</cp:coreProperties>
</file>