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4" r:id="rId18"/>
    <p:sldId id="273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3E894-2250-4D07-9638-0DA843AD9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8CB4B-9395-4906-8B01-131480088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F8F11-C6CC-4440-9C14-3B8C4129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187B7-877D-41DF-B6CE-EA9AF9755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4171B-DECB-4DB5-8BFD-D773121F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6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EDDF3-02BA-48E0-8BF3-2260E0CD9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3B7C09-617A-4AC4-AA24-B625A52BE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93B5C-378F-4475-8B36-EBC4CF12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9B03B-5446-4C84-B036-3FD2346D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9BB7E-FCC5-42FA-9013-17D3A43C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4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C6B2A8-DD9D-4587-B525-69B3F06CEC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A56E-6658-4A66-AEB3-55EB8F9FB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D0BF9-0FA3-437B-A0BF-8D18F720D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BF775-6C62-4B89-8C46-EEEAADE1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41894-AEDC-448B-9467-463791A2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E2379-AC44-4800-80F7-B6544B19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DE9FD-CF35-4956-9168-E195EBB51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04B73-79CB-4D04-86A2-F00F859C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AA8DE-D7A8-43B8-B817-CE9158DF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84E46-FD83-4D1E-A37B-BDA71825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4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82656-F11D-4158-96A1-401EB801F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20F26-FE03-4FD4-BE7D-A3965884E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656D0-AD00-425B-B116-4248CECD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56063-5383-4238-94B5-9F562BF3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9D191-BF5D-4C6A-98D6-744E92DE1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ACCEB-1AB0-469C-B222-2C9BDD89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65ACD-7598-4FAF-B1C1-AF7313910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E5DDD-0B16-46F1-B1B5-084D23C87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C1A5D-2659-46FE-9487-EA17308CD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D1C3EB-FDCD-4EE6-A225-C25976320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1682D-5122-4443-B3F0-4F083796C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864C-3FFF-4A95-9E88-5CAB6697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7A9A4-6714-478C-A175-66207D16B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2E4E08-243C-4EB7-A967-3F80295DC3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170CF-2B88-4B9F-84DF-7E34495752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2DA94-D0C7-463C-B67E-8D94C89460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4F8FE-6F63-4708-B57A-C9C0E784C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FF0CB-8290-4542-A1BE-3440A42D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7EB43-98E5-478B-96B1-3E403144F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6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2DFF-44EC-4BF0-88E6-0FE8A1D56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9BC8A3-8114-4284-9D42-92CD884C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D433BA-F86F-4878-9BD6-9E7FD693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1AF20-AFB9-42DE-962A-DCB48219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09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0A51ED-CF44-4F17-BF82-33244B76C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9C2BC2-AA8A-4E16-B95D-D87578C42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1DAA8B-7528-4742-A3AB-CC9BA1BC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8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5195-D4B1-435E-AE97-5F176B7D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C3D60-0271-4462-9319-969EAE2AD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D5C839-D7D0-469D-AECD-243822D1F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26D19-B5BE-4B6E-A674-EEE62A918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69C443-67EF-41F4-A4D7-2D6DB629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5F505-340E-4D24-A6C0-0DA203B59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9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44B84-36E2-4A25-9E89-833DCF0C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7EEE8-A458-4BBC-831E-4CA0BF89B9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4A841-04DA-4C04-B97F-088131D16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AA74B-6884-477A-B668-F1E3F8C9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BAB8D-84B3-4C35-B791-D781BE981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0D814-8A10-4E84-8052-22A5A1A6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1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CE6467-45BF-4C51-AE75-9779E6CD6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76E69-F807-4872-8FD1-34EB44511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74A1D-1448-4A8F-9BEF-E8B7EF33D3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3E0D-A7C9-4CA0-A3BA-35F0C3865AAD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85C8B-3CD1-4BEC-8F3F-4CDE41AC5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99C0-DDA1-4A0E-B945-B40C75742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FA078-9F8A-4A6D-923D-CD3F53ACC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4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CF20-DFBC-4AD9-818F-F3D0AE4F8C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Chi-square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7E723-60AA-4F5F-B7AB-77D9C824D7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49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3EAE7-EFFA-4366-8867-7F92E9B75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Bivariate Table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4349ED5-6EE3-44AE-9149-C237AC492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0553" y="1419624"/>
            <a:ext cx="7430893" cy="5073251"/>
          </a:xfrm>
        </p:spPr>
      </p:pic>
    </p:spTree>
    <p:extLst>
      <p:ext uri="{BB962C8B-B14F-4D97-AF65-F5344CB8AC3E}">
        <p14:creationId xmlns:p14="http://schemas.microsoft.com/office/powerpoint/2010/main" val="1346140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EA3EA-A7F3-45F1-8509-B005350D7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Bivariate Table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ECB58C-69EF-45F4-B36E-C5DA24392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4835" y="1370852"/>
            <a:ext cx="7502330" cy="5122023"/>
          </a:xfrm>
        </p:spPr>
      </p:pic>
    </p:spTree>
    <p:extLst>
      <p:ext uri="{BB962C8B-B14F-4D97-AF65-F5344CB8AC3E}">
        <p14:creationId xmlns:p14="http://schemas.microsoft.com/office/powerpoint/2010/main" val="4226100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4451-D231-4EB0-B874-59B87BA95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a Bivariate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F0D2B-6BB8-46D8-8F4F-7E0A0F40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Statistical Independence </a:t>
            </a:r>
          </a:p>
          <a:p>
            <a:pPr marL="457200" lvl="1" indent="0">
              <a:buNone/>
            </a:pPr>
            <a:r>
              <a:rPr lang="en-US" dirty="0"/>
              <a:t>The absence of an association between two variables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The percentage distributions of the depended variable within each category of the independent variable are not different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How do we establish a relationship? </a:t>
            </a:r>
          </a:p>
          <a:p>
            <a:pPr marL="0" indent="0">
              <a:buNone/>
            </a:pPr>
            <a:r>
              <a:rPr lang="en-US" dirty="0"/>
              <a:t>	Example: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IV</a:t>
            </a:r>
            <a:r>
              <a:rPr lang="en-US" dirty="0"/>
              <a:t>: Church Attendance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DV</a:t>
            </a:r>
            <a:r>
              <a:rPr lang="en-US" dirty="0"/>
              <a:t>: Support for Abortion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75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078E-E944-44B5-BD0E-AA0638D2D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a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032C6-E216-4603-8A1F-60F8144C7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</a:t>
            </a:r>
            <a:r>
              <a:rPr lang="en-US" dirty="0">
                <a:solidFill>
                  <a:srgbClr val="C00000"/>
                </a:solidFill>
              </a:rPr>
              <a:t>hypothetical data </a:t>
            </a:r>
            <a:r>
              <a:rPr lang="en-US" dirty="0"/>
              <a:t>showing </a:t>
            </a:r>
            <a:r>
              <a:rPr lang="en-US" dirty="0">
                <a:solidFill>
                  <a:srgbClr val="C00000"/>
                </a:solidFill>
              </a:rPr>
              <a:t>no relationship </a:t>
            </a:r>
            <a:r>
              <a:rPr lang="en-US" dirty="0"/>
              <a:t>between church attendance and abortion attitudes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1DA71D-BE9A-41C7-8954-C95CD91E7F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77"/>
          <a:stretch/>
        </p:blipFill>
        <p:spPr>
          <a:xfrm>
            <a:off x="1275038" y="2800350"/>
            <a:ext cx="9641924" cy="369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5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CE928-4B79-45F7-A8A9-ECFB7E148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a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288C4-B973-4307-8E6A-F241B3EB3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the </a:t>
            </a:r>
            <a:r>
              <a:rPr lang="en-US" dirty="0">
                <a:solidFill>
                  <a:srgbClr val="C00000"/>
                </a:solidFill>
              </a:rPr>
              <a:t>observed data</a:t>
            </a:r>
            <a:r>
              <a:rPr lang="en-US" dirty="0"/>
              <a:t>, which appears to show a relationship. A quick &amp; dirty method is to examine the % difference across categories of the </a:t>
            </a:r>
            <a:r>
              <a:rPr lang="en-US" dirty="0">
                <a:solidFill>
                  <a:srgbClr val="C00000"/>
                </a:solidFill>
              </a:rPr>
              <a:t>independent</a:t>
            </a:r>
            <a:r>
              <a:rPr lang="en-US" dirty="0"/>
              <a:t> variable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219AE0-DB84-4158-969C-874BB57C92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64" b="15126"/>
          <a:stretch/>
        </p:blipFill>
        <p:spPr>
          <a:xfrm>
            <a:off x="1644658" y="3028950"/>
            <a:ext cx="8902683" cy="34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14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C26D8-F134-4EAF-A081-3DA23AAFB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Chi-Square as a Statistical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30EAB-09AB-4D60-B0C5-7B2582D2F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formally test whether a relationship exists - </a:t>
            </a:r>
          </a:p>
          <a:p>
            <a:endParaRPr lang="en-US" b="1" dirty="0"/>
          </a:p>
          <a:p>
            <a:r>
              <a:rPr lang="en-US" b="1" dirty="0"/>
              <a:t>Chi-square test</a:t>
            </a:r>
          </a:p>
          <a:p>
            <a:pPr marL="457200" lvl="1" indent="0">
              <a:buNone/>
            </a:pPr>
            <a:r>
              <a:rPr lang="en-US" dirty="0"/>
              <a:t>Inferential technique designed to test for significant relationships between two variables organized in a bivariate table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Chi-square requires no assumptions about the shape of the population distribution from which a sample is drawn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Applied to </a:t>
            </a:r>
            <a:r>
              <a:rPr lang="en-US" dirty="0">
                <a:solidFill>
                  <a:srgbClr val="C00000"/>
                </a:solidFill>
              </a:rPr>
              <a:t>nominal</a:t>
            </a:r>
            <a:r>
              <a:rPr lang="en-US" dirty="0"/>
              <a:t> or </a:t>
            </a:r>
            <a:r>
              <a:rPr lang="en-US" dirty="0">
                <a:solidFill>
                  <a:srgbClr val="C00000"/>
                </a:solidFill>
              </a:rPr>
              <a:t>ordinal</a:t>
            </a:r>
            <a:r>
              <a:rPr lang="en-US" dirty="0"/>
              <a:t> variables</a:t>
            </a:r>
          </a:p>
        </p:txBody>
      </p:sp>
    </p:spTree>
    <p:extLst>
      <p:ext uri="{BB962C8B-B14F-4D97-AF65-F5344CB8AC3E}">
        <p14:creationId xmlns:p14="http://schemas.microsoft.com/office/powerpoint/2010/main" val="4103256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7432D-7CD9-48FE-BBF4-AA671E66E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 with Chi-Square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49170-3BBB-47B4-BB5A-7B46C802E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research hypothesis (H</a:t>
            </a:r>
            <a:r>
              <a:rPr lang="en-US" baseline="-25000" dirty="0">
                <a:solidFill>
                  <a:srgbClr val="C00000"/>
                </a:solidFill>
              </a:rPr>
              <a:t>1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/>
              <a:t>proposes that the two variables are related in the population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null hypothesis states (H</a:t>
            </a:r>
            <a:r>
              <a:rPr lang="en-US" baseline="-25000" dirty="0">
                <a:solidFill>
                  <a:srgbClr val="C00000"/>
                </a:solidFill>
              </a:rPr>
              <a:t>0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/>
              <a:t>that no associate exists between the two cross-tabulated variables in the population, and therefore the variables are statistically independent.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baseline="-25000" dirty="0"/>
              <a:t>1</a:t>
            </a:r>
            <a:r>
              <a:rPr lang="en-US" dirty="0"/>
              <a:t>: Gender and first-gen college students are related</a:t>
            </a:r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baseline="-25000" dirty="0"/>
              <a:t>0</a:t>
            </a:r>
            <a:r>
              <a:rPr lang="en-US" dirty="0"/>
              <a:t>: Gender and first-gen college status are not related</a:t>
            </a:r>
          </a:p>
        </p:txBody>
      </p:sp>
    </p:spTree>
    <p:extLst>
      <p:ext uri="{BB962C8B-B14F-4D97-AF65-F5344CB8AC3E}">
        <p14:creationId xmlns:p14="http://schemas.microsoft.com/office/powerpoint/2010/main" val="1080311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3E67-41EA-4896-A776-BA32A2A9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EE61DD-69F2-481F-B00B-4D1CA0B0F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0538" y="1690688"/>
            <a:ext cx="6783387" cy="388403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80ADE1-38A6-4ACF-8C37-25AE0F991143}"/>
              </a:ext>
            </a:extLst>
          </p:cNvPr>
          <p:cNvSpPr txBox="1"/>
          <p:nvPr/>
        </p:nvSpPr>
        <p:spPr>
          <a:xfrm>
            <a:off x="9344025" y="3171041"/>
            <a:ext cx="2009775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This is a 2 by 2 table (or 2x2) </a:t>
            </a:r>
          </a:p>
          <a:p>
            <a:endParaRPr lang="en-US" dirty="0"/>
          </a:p>
          <a:p>
            <a:r>
              <a:rPr lang="en-US" dirty="0"/>
              <a:t>We always refer to tables by the # of rows by columns (exclude “total” row and column).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9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CE7B8-7A8F-422A-9452-0925E6BC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Expected Frequencies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D6F87-DFFB-4120-BBB8-5EA470971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/>
              <a:t>H</a:t>
            </a:r>
            <a:r>
              <a:rPr lang="en-US" sz="2400" baseline="-25000" dirty="0"/>
              <a:t>1</a:t>
            </a:r>
            <a:r>
              <a:rPr lang="en-US" sz="2400" dirty="0"/>
              <a:t>: Gender and first-gen college students are related</a:t>
            </a:r>
          </a:p>
          <a:p>
            <a:pPr marL="0" indent="0">
              <a:buNone/>
            </a:pPr>
            <a:r>
              <a:rPr lang="en-US" sz="2400" dirty="0"/>
              <a:t>	H</a:t>
            </a:r>
            <a:r>
              <a:rPr lang="en-US" sz="2400" baseline="-25000" dirty="0"/>
              <a:t>0</a:t>
            </a:r>
            <a:r>
              <a:rPr lang="en-US" sz="2400" dirty="0"/>
              <a:t>: Gender and first-gen college status are not related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So, how do we test this using our data? First, we’ll need to understand the difference between the expected and observed frequencies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Observed frequencies (</a:t>
            </a:r>
            <a:r>
              <a:rPr lang="en-US" b="1" dirty="0" err="1"/>
              <a:t>f</a:t>
            </a:r>
            <a:r>
              <a:rPr lang="en-US" b="1" baseline="-25000" dirty="0" err="1"/>
              <a:t>o</a:t>
            </a:r>
            <a:r>
              <a:rPr lang="en-US" b="1" dirty="0"/>
              <a:t>) </a:t>
            </a:r>
            <a:r>
              <a:rPr lang="en-US" dirty="0"/>
              <a:t>– cell frequencies actually observed</a:t>
            </a:r>
          </a:p>
          <a:p>
            <a:endParaRPr lang="en-US" b="1" dirty="0"/>
          </a:p>
          <a:p>
            <a:r>
              <a:rPr lang="en-US" b="1" dirty="0"/>
              <a:t>Expected frequencies (</a:t>
            </a:r>
            <a:r>
              <a:rPr lang="en-US" b="1" dirty="0" err="1"/>
              <a:t>f</a:t>
            </a:r>
            <a:r>
              <a:rPr lang="en-US" b="1" baseline="-25000" dirty="0" err="1"/>
              <a:t>e</a:t>
            </a:r>
            <a:r>
              <a:rPr lang="en-US" b="1" dirty="0"/>
              <a:t>) </a:t>
            </a:r>
            <a:r>
              <a:rPr lang="en-US" dirty="0"/>
              <a:t>– cell frequencies that would be expected in a bivariate table if the two tables were statistically independent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89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7B3C1-D21B-41B7-93F6-F2283057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Frequencies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F10154-101F-44E9-B8A2-3477CE7C24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Multiply the row and column totals for a cell and divide the product by the total number of cases in the table: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column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marginal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row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marginal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F10154-101F-44E9-B8A2-3477CE7C24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75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2C016-DB5B-44AA-A854-E47C9C6AB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Bivariate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44DCE-E438-48CE-BFF2-C82FAFA5F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 method designed to detect and describe the relationship between two variables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Have you done this yet?</a:t>
            </a:r>
          </a:p>
        </p:txBody>
      </p:sp>
    </p:spTree>
    <p:extLst>
      <p:ext uri="{BB962C8B-B14F-4D97-AF65-F5344CB8AC3E}">
        <p14:creationId xmlns:p14="http://schemas.microsoft.com/office/powerpoint/2010/main" val="403659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3E67-41EA-4896-A776-BA32A2A9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DEE61DD-69F2-481F-B00B-4D1CA0B0FC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4306" y="1690688"/>
            <a:ext cx="6783387" cy="388403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CBEF27-7657-4287-8191-36D2D3A67BAE}"/>
                  </a:ext>
                </a:extLst>
              </p:cNvPr>
              <p:cNvSpPr txBox="1"/>
              <p:nvPr/>
            </p:nvSpPr>
            <p:spPr>
              <a:xfrm>
                <a:off x="3047999" y="5864818"/>
                <a:ext cx="6096000" cy="628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column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marginal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row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marginal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6CBEF27-7657-4287-8191-36D2D3A67B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9" y="5864818"/>
                <a:ext cx="6096000" cy="6280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8583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B7639-4489-4AF9-A4D1-5D819962C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07D97C-45FD-4BE2-A41E-4CE9F74D2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984" y="1856882"/>
            <a:ext cx="8206032" cy="314423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D6A619-9654-4690-83CF-C7DB497F264D}"/>
                  </a:ext>
                </a:extLst>
              </p:cNvPr>
              <p:cNvSpPr txBox="1"/>
              <p:nvPr/>
            </p:nvSpPr>
            <p:spPr>
              <a:xfrm>
                <a:off x="3048000" y="5664209"/>
                <a:ext cx="6096000" cy="6280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column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marginal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∗(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row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marginal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D6A619-9654-4690-83CF-C7DB497F26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5664209"/>
                <a:ext cx="6096000" cy="6280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7400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215AD-8257-49CB-A197-2CDA07898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Observed &amp; Expected Frequencies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2F8F25-1DBF-4060-9F18-F36C9955F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71"/>
          <a:stretch/>
        </p:blipFill>
        <p:spPr>
          <a:xfrm>
            <a:off x="2080251" y="2069607"/>
            <a:ext cx="8031498" cy="2718785"/>
          </a:xfrm>
        </p:spPr>
      </p:pic>
    </p:spTree>
    <p:extLst>
      <p:ext uri="{BB962C8B-B14F-4D97-AF65-F5344CB8AC3E}">
        <p14:creationId xmlns:p14="http://schemas.microsoft.com/office/powerpoint/2010/main" val="3816237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9C964-04D4-47E1-8A02-2FA5BB1AA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Chi-Square Statistic</a:t>
            </a:r>
            <a:endParaRPr lang="en-US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6043D7-8974-4C57-A599-BD12DE5C97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test statistic that summarizes the differences between the observed and the expected frequencies in a bivariate table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= expected frequencies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/>
                  <a:t>= observed frequencies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6043D7-8974-4C57-A599-BD12DE5C97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63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0F9E07-9684-4192-9A8E-CD4D479C214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Distribution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70F9E07-9684-4192-9A8E-CD4D479C21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D3976C-184A-4359-935B-8410DCC40F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sampling distribution of chi-square tells us the probability of getting certain values of chi-square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sampling distribution is not one distribution, but is a family of distributions</a:t>
                </a:r>
              </a:p>
              <a:p>
                <a:r>
                  <a:rPr lang="en-US" dirty="0"/>
                  <a:t>Positively skewed</a:t>
                </a:r>
              </a:p>
              <a:p>
                <a:r>
                  <a:rPr lang="en-US" dirty="0"/>
                  <a:t>Always positive</a:t>
                </a:r>
              </a:p>
              <a:p>
                <a:r>
                  <a:rPr lang="en-US" dirty="0"/>
                  <a:t>Research hypothesis is always a one-tailed test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D3976C-184A-4359-935B-8410DCC40F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17" t="-2381" r="-1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513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E2255-F9E9-4612-A0A2-AD7DB326E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Sampling Distribution of Chi-Square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22B9CB-C240-46D5-9B67-B491A77D77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5438" y="1490226"/>
            <a:ext cx="9001124" cy="513917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BB380D-91E2-4F6F-A0C9-0B3A8354B347}"/>
              </a:ext>
            </a:extLst>
          </p:cNvPr>
          <p:cNvSpPr txBox="1"/>
          <p:nvPr/>
        </p:nvSpPr>
        <p:spPr>
          <a:xfrm flipH="1">
            <a:off x="5646418" y="1690688"/>
            <a:ext cx="4411981" cy="657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chi-square sampling distributions depend on the </a:t>
            </a:r>
            <a:r>
              <a:rPr lang="en-US" dirty="0">
                <a:solidFill>
                  <a:srgbClr val="C00000"/>
                </a:solidFill>
              </a:rPr>
              <a:t>degrees of freedom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FFACE0-7A52-4C08-A7D8-963A7378D199}"/>
              </a:ext>
            </a:extLst>
          </p:cNvPr>
          <p:cNvSpPr txBox="1"/>
          <p:nvPr/>
        </p:nvSpPr>
        <p:spPr>
          <a:xfrm flipH="1">
            <a:off x="7700963" y="2815789"/>
            <a:ext cx="2357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the number of degrees of freedom increases, the distribution becomes more </a:t>
            </a:r>
            <a:r>
              <a:rPr lang="en-US" dirty="0">
                <a:solidFill>
                  <a:srgbClr val="C00000"/>
                </a:solidFill>
              </a:rPr>
              <a:t>symmetrical</a:t>
            </a:r>
          </a:p>
        </p:txBody>
      </p:sp>
    </p:spTree>
    <p:extLst>
      <p:ext uri="{BB962C8B-B14F-4D97-AF65-F5344CB8AC3E}">
        <p14:creationId xmlns:p14="http://schemas.microsoft.com/office/powerpoint/2010/main" val="239893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8EFDB-5724-4DAD-AE2F-47C7614C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Degrees of Freedom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D8ED8-9A70-4F20-9D1B-8EB2DBA8F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df = (r – 1)*(c – 1)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Where: </a:t>
            </a:r>
          </a:p>
          <a:p>
            <a:pPr marL="0" indent="0">
              <a:buNone/>
            </a:pPr>
            <a:r>
              <a:rPr lang="en-US" dirty="0"/>
              <a:t>	r = number of rows  </a:t>
            </a:r>
          </a:p>
          <a:p>
            <a:pPr marL="0" indent="0">
              <a:buNone/>
            </a:pPr>
            <a:r>
              <a:rPr lang="en-US" dirty="0"/>
              <a:t>	c = number of columns</a:t>
            </a:r>
          </a:p>
        </p:txBody>
      </p:sp>
    </p:spTree>
    <p:extLst>
      <p:ext uri="{BB962C8B-B14F-4D97-AF65-F5344CB8AC3E}">
        <p14:creationId xmlns:p14="http://schemas.microsoft.com/office/powerpoint/2010/main" val="3252212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9D85E-9EF0-4DE2-8A68-4FB6D0C57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Degrees of Freedom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06A05AFD-F634-4BAC-B92A-A8A0F19C3B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6665427" cy="381649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8C9D1-5AA5-497A-9E14-8E89D735C795}"/>
              </a:ext>
            </a:extLst>
          </p:cNvPr>
          <p:cNvSpPr txBox="1"/>
          <p:nvPr/>
        </p:nvSpPr>
        <p:spPr>
          <a:xfrm>
            <a:off x="9109363" y="3429000"/>
            <a:ext cx="1600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df = 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1E751B-4854-412F-BF53-5D50EF474A8F}"/>
              </a:ext>
            </a:extLst>
          </p:cNvPr>
          <p:cNvSpPr txBox="1"/>
          <p:nvPr/>
        </p:nvSpPr>
        <p:spPr>
          <a:xfrm>
            <a:off x="2629594" y="5828207"/>
            <a:ext cx="30826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df = (r – 1)*(c – 1)</a:t>
            </a:r>
          </a:p>
        </p:txBody>
      </p:sp>
    </p:spTree>
    <p:extLst>
      <p:ext uri="{BB962C8B-B14F-4D97-AF65-F5344CB8AC3E}">
        <p14:creationId xmlns:p14="http://schemas.microsoft.com/office/powerpoint/2010/main" val="254066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AEE61-E5EA-449E-B375-15EDE9736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937AB6-8CA2-477C-A114-1A8D6E3BF3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67" t="8947" r="2952" b="7930"/>
          <a:stretch/>
        </p:blipFill>
        <p:spPr>
          <a:xfrm>
            <a:off x="2515707" y="1690688"/>
            <a:ext cx="7160586" cy="225136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399DFF-D3D1-4891-8DAF-CCC3CADDB3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2" r="2210"/>
          <a:stretch/>
        </p:blipFill>
        <p:spPr>
          <a:xfrm>
            <a:off x="2515707" y="4066631"/>
            <a:ext cx="7160586" cy="250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08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FB7AE-909F-4F82-9818-4327034A6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9B8409-A854-411E-8EBF-7E39C103F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22" r="2210"/>
          <a:stretch/>
        </p:blipFill>
        <p:spPr>
          <a:xfrm>
            <a:off x="2653609" y="1690688"/>
            <a:ext cx="6884781" cy="24064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9EC211-EBCD-4A80-875D-FCA39FEC4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330" y="4609137"/>
            <a:ext cx="3481340" cy="87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28367-4C95-4703-AFDF-EC2104D1A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F7E8C-ABD0-4433-877E-C21DB8121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Independent variable</a:t>
            </a:r>
          </a:p>
          <a:p>
            <a:pPr marL="0" indent="0">
              <a:buNone/>
            </a:pPr>
            <a:r>
              <a:rPr lang="en-US" dirty="0"/>
              <a:t>The first variable that </a:t>
            </a:r>
            <a:r>
              <a:rPr lang="en-US" dirty="0">
                <a:solidFill>
                  <a:srgbClr val="C00000"/>
                </a:solidFill>
              </a:rPr>
              <a:t>causes or produces </a:t>
            </a:r>
            <a:r>
              <a:rPr lang="en-US" dirty="0"/>
              <a:t>the effect in a causal explanation</a:t>
            </a:r>
          </a:p>
          <a:p>
            <a:endParaRPr lang="en-US" dirty="0"/>
          </a:p>
          <a:p>
            <a:r>
              <a:rPr lang="en-US" b="1" dirty="0"/>
              <a:t>Dependent variable</a:t>
            </a:r>
          </a:p>
          <a:p>
            <a:pPr marL="0" indent="0">
              <a:buNone/>
            </a:pPr>
            <a:r>
              <a:rPr lang="en-US" dirty="0"/>
              <a:t>The variable that is</a:t>
            </a:r>
            <a:r>
              <a:rPr lang="en-US" dirty="0">
                <a:solidFill>
                  <a:srgbClr val="C00000"/>
                </a:solidFill>
              </a:rPr>
              <a:t> explained </a:t>
            </a:r>
            <a:r>
              <a:rPr lang="en-US" dirty="0"/>
              <a:t>by the independent variable(s)</a:t>
            </a:r>
          </a:p>
        </p:txBody>
      </p:sp>
    </p:spTree>
    <p:extLst>
      <p:ext uri="{BB962C8B-B14F-4D97-AF65-F5344CB8AC3E}">
        <p14:creationId xmlns:p14="http://schemas.microsoft.com/office/powerpoint/2010/main" val="9571547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5A7DC-5658-4605-B9DD-2CE1BA1A3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1</a:t>
            </a:r>
            <a:r>
              <a:rPr lang="en-US" baseline="30000" dirty="0"/>
              <a:t>st</a:t>
            </a:r>
            <a:r>
              <a:rPr lang="en-US" dirty="0"/>
              <a:t> Gen College Student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EDA7B-AA06-4D7C-B691-C6687CA1E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Look at the table of the Chi-square distribution in the Appendix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What’s the p-value for 57.99 with 1 degree of freedom?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can we conclude about the relationship between gender and being a first-generation college student? </a:t>
            </a:r>
          </a:p>
        </p:txBody>
      </p:sp>
    </p:spTree>
    <p:extLst>
      <p:ext uri="{BB962C8B-B14F-4D97-AF65-F5344CB8AC3E}">
        <p14:creationId xmlns:p14="http://schemas.microsoft.com/office/powerpoint/2010/main" val="445961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5018-E818-40A9-AA66-E1087116C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 of the Chi-Square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A3481-F1E9-49A4-A355-CEE5FD841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chi-square test is sensitive to sample size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chi-square test is also sensitive to small expected frequencies in one or more of the cells in the table</a:t>
            </a:r>
          </a:p>
        </p:txBody>
      </p:sp>
    </p:spTree>
    <p:extLst>
      <p:ext uri="{BB962C8B-B14F-4D97-AF65-F5344CB8AC3E}">
        <p14:creationId xmlns:p14="http://schemas.microsoft.com/office/powerpoint/2010/main" val="355578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85F9-11BD-4911-ACF5-AB5193280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 &amp; DV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8E3A3-807C-48B4-AE20-5F2095715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we hypothesize that home ownership varies by a person’s race, what is the independent variable, and what is the dependent variable? </a:t>
            </a:r>
          </a:p>
        </p:txBody>
      </p:sp>
    </p:spTree>
    <p:extLst>
      <p:ext uri="{BB962C8B-B14F-4D97-AF65-F5344CB8AC3E}">
        <p14:creationId xmlns:p14="http://schemas.microsoft.com/office/powerpoint/2010/main" val="145654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85F9-11BD-4911-ACF5-AB5193280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IV</a:t>
            </a:r>
            <a:r>
              <a:rPr lang="en-US" dirty="0"/>
              <a:t> &amp; </a:t>
            </a:r>
            <a:r>
              <a:rPr lang="en-US" dirty="0">
                <a:solidFill>
                  <a:srgbClr val="00B0F0"/>
                </a:solidFill>
              </a:rPr>
              <a:t>DV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8E3A3-807C-48B4-AE20-5F2095715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we hypothesize that </a:t>
            </a:r>
            <a:r>
              <a:rPr lang="en-US" dirty="0">
                <a:solidFill>
                  <a:srgbClr val="00B0F0"/>
                </a:solidFill>
              </a:rPr>
              <a:t>home ownership </a:t>
            </a:r>
            <a:r>
              <a:rPr lang="en-US" dirty="0"/>
              <a:t>varies by a person’s </a:t>
            </a:r>
            <a:r>
              <a:rPr lang="en-US" dirty="0">
                <a:solidFill>
                  <a:srgbClr val="7030A0"/>
                </a:solidFill>
              </a:rPr>
              <a:t>race</a:t>
            </a:r>
            <a:r>
              <a:rPr lang="en-US" dirty="0"/>
              <a:t>, what is the independent variable, and what is the dependent variable? </a:t>
            </a:r>
          </a:p>
        </p:txBody>
      </p:sp>
    </p:spTree>
    <p:extLst>
      <p:ext uri="{BB962C8B-B14F-4D97-AF65-F5344CB8AC3E}">
        <p14:creationId xmlns:p14="http://schemas.microsoft.com/office/powerpoint/2010/main" val="66218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3AEBA-6B3A-4587-9F7F-AFE4F0F07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 between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E7A9C-8415-46AF-87C7-B580B257A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Cross-Tabulation</a:t>
            </a:r>
          </a:p>
          <a:p>
            <a:pPr marL="0" indent="0">
              <a:buNone/>
            </a:pPr>
            <a:r>
              <a:rPr lang="en-US" dirty="0"/>
              <a:t>A technique for analyzing the relationship between two variables that have been organized in a table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Cell</a:t>
            </a:r>
          </a:p>
          <a:p>
            <a:pPr marL="0" indent="0">
              <a:buNone/>
            </a:pPr>
            <a:r>
              <a:rPr lang="en-US" dirty="0"/>
              <a:t>	The intersection of a row &amp; a column in a bivariate table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Marginals</a:t>
            </a:r>
          </a:p>
          <a:p>
            <a:pPr marL="0" indent="0">
              <a:buNone/>
            </a:pPr>
            <a:r>
              <a:rPr lang="en-US" dirty="0"/>
              <a:t>	The row and column totals in a bivariate table</a:t>
            </a:r>
          </a:p>
        </p:txBody>
      </p:sp>
    </p:spTree>
    <p:extLst>
      <p:ext uri="{BB962C8B-B14F-4D97-AF65-F5344CB8AC3E}">
        <p14:creationId xmlns:p14="http://schemas.microsoft.com/office/powerpoint/2010/main" val="373957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3CCF3-70BF-4208-ACF5-AA1870CD4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Bivariate Table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20378D-DCA2-4C20-BE6A-EE57C4A2F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82" t="8965" r="6731" b="4708"/>
          <a:stretch/>
        </p:blipFill>
        <p:spPr>
          <a:xfrm>
            <a:off x="3435428" y="1385888"/>
            <a:ext cx="5321144" cy="5314483"/>
          </a:xfrm>
        </p:spPr>
      </p:pic>
    </p:spTree>
    <p:extLst>
      <p:ext uri="{BB962C8B-B14F-4D97-AF65-F5344CB8AC3E}">
        <p14:creationId xmlns:p14="http://schemas.microsoft.com/office/powerpoint/2010/main" val="3846239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86164-95A9-4912-B5D4-900D365B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Bivariate Table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68984DF-19F0-4C3D-A801-5AC04BC0B7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3378" y="1385888"/>
            <a:ext cx="7745243" cy="5287866"/>
          </a:xfrm>
        </p:spPr>
      </p:pic>
    </p:spTree>
    <p:extLst>
      <p:ext uri="{BB962C8B-B14F-4D97-AF65-F5344CB8AC3E}">
        <p14:creationId xmlns:p14="http://schemas.microsoft.com/office/powerpoint/2010/main" val="274685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3EAE7-EFFA-4366-8867-7F92E9B75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Constructing a Bivariate Table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A9886A-4463-469F-867F-C0D4A5D2B1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3832" y="1437755"/>
            <a:ext cx="7404336" cy="5055120"/>
          </a:xfrm>
        </p:spPr>
      </p:pic>
    </p:spTree>
    <p:extLst>
      <p:ext uri="{BB962C8B-B14F-4D97-AF65-F5344CB8AC3E}">
        <p14:creationId xmlns:p14="http://schemas.microsoft.com/office/powerpoint/2010/main" val="599232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13754</TotalTime>
  <Words>636</Words>
  <Application>Microsoft Office PowerPoint</Application>
  <PresentationFormat>Widescreen</PresentationFormat>
  <Paragraphs>122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Cambria Math</vt:lpstr>
      <vt:lpstr>Times New Roman</vt:lpstr>
      <vt:lpstr>Office Theme</vt:lpstr>
      <vt:lpstr>Chi-square</vt:lpstr>
      <vt:lpstr>Bivariate Analysis</vt:lpstr>
      <vt:lpstr>Relationship between Variables</vt:lpstr>
      <vt:lpstr>IV &amp; DV</vt:lpstr>
      <vt:lpstr>IV &amp; DV</vt:lpstr>
      <vt:lpstr>Relationship between Variables</vt:lpstr>
      <vt:lpstr>Constructing a Bivariate Table</vt:lpstr>
      <vt:lpstr>Constructing a Bivariate Table</vt:lpstr>
      <vt:lpstr>Constructing a Bivariate Table</vt:lpstr>
      <vt:lpstr>Constructing a Bivariate Table</vt:lpstr>
      <vt:lpstr>Constructing a Bivariate Table</vt:lpstr>
      <vt:lpstr>Establishing a Bivariate Relationship</vt:lpstr>
      <vt:lpstr>Establishing a Relationship</vt:lpstr>
      <vt:lpstr>Establishing a Relationship</vt:lpstr>
      <vt:lpstr>Chi-Square as a Statistical Test</vt:lpstr>
      <vt:lpstr>Hypothesis Testing with Chi-Square</vt:lpstr>
      <vt:lpstr>Example: 1st Gen College Students</vt:lpstr>
      <vt:lpstr>The Concept of Expected Frequencies</vt:lpstr>
      <vt:lpstr>Expected Frequencies</vt:lpstr>
      <vt:lpstr>Example: 1st Gen College Students</vt:lpstr>
      <vt:lpstr>Example: 1st Gen College Students</vt:lpstr>
      <vt:lpstr>Observed &amp; Expected Frequencies</vt:lpstr>
      <vt:lpstr>Calculating the Chi-Square Statistic</vt:lpstr>
      <vt:lpstr>Distribution of χ^2</vt:lpstr>
      <vt:lpstr>The Sampling Distribution of Chi-Square</vt:lpstr>
      <vt:lpstr>Calculating Degrees of Freedom</vt:lpstr>
      <vt:lpstr>Calculating Degrees of Freedom</vt:lpstr>
      <vt:lpstr>Example: 1st Gen College Students</vt:lpstr>
      <vt:lpstr>Example: 1st Gen College Students</vt:lpstr>
      <vt:lpstr>Example: 1st Gen College Student</vt:lpstr>
      <vt:lpstr>Limitations of the Chi-Square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&amp; Statistics Class TTh: 9:30-10:50 Lab W: 11:00-12:20</dc:title>
  <dc:creator>McIntyre, Katie N</dc:creator>
  <cp:lastModifiedBy>McIntyre, Katie</cp:lastModifiedBy>
  <cp:revision>79</cp:revision>
  <dcterms:created xsi:type="dcterms:W3CDTF">2021-01-26T13:30:03Z</dcterms:created>
  <dcterms:modified xsi:type="dcterms:W3CDTF">2021-04-13T14:13:07Z</dcterms:modified>
</cp:coreProperties>
</file>