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napToObjects="1">
      <p:cViewPr varScale="1">
        <p:scale>
          <a:sx n="113" d="100"/>
          <a:sy n="113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93EE9-A87D-1247-9F97-D6B3154CFC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25AB03-75AB-8A48-B400-F0B8B47408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EDCA3C-FEC4-CB4A-B0B7-E404CF195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59EC2-2DB7-974D-BB3F-C2B80535557E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4185FC-C3F2-9B43-B310-82648A66D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812DB5-DA95-D940-8278-586EC0C36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01564-3601-C841-969C-E18BBB638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691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D3C2B-E7F4-F948-8AFA-30AFC037A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8C3772-0E2A-204B-8A32-617FBE355F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425A12-4E65-D749-B61B-1E035E54A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59EC2-2DB7-974D-BB3F-C2B80535557E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1C75C3-2161-414C-B3A5-DCE208614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891BF1-0F24-5E4C-B534-A92A9D9F6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01564-3601-C841-969C-E18BBB638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641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35E256-F93A-6349-AFC5-E8184D402C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00BE95-0DAB-1349-B00E-4B2CD9BC15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88E40C-BD6A-2844-8573-9FAD9A557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59EC2-2DB7-974D-BB3F-C2B80535557E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7C8A05-EE91-C04B-9C09-0C69DD531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F532EC-6E6B-6345-9015-7EAC59689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01564-3601-C841-969C-E18BBB638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967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F7AAF-8440-6F43-8861-8703F3AD1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172C6A-D6F5-D141-B19F-092B1BCE83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391E25-48BD-DF43-82AE-537573241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59EC2-2DB7-974D-BB3F-C2B80535557E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DC8597-9732-CF44-AEDE-698FB445F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44F86-8E3B-9048-997E-96FA9D9AC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01564-3601-C841-969C-E18BBB638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18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B8631-4D84-0B45-B569-3B391CD7A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5C9A2A-807F-1E4A-AF49-830524438B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47C3A-59FA-7745-830D-99BECB831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59EC2-2DB7-974D-BB3F-C2B80535557E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479C1D-91B8-EB48-81FC-A4B6050C2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0E6AC3-ED56-4F4D-85BC-AC13EFFA2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01564-3601-C841-969C-E18BBB638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552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E26CC-6539-AC48-A656-93DB0DD9F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ECDB48-600C-164B-A61D-A78378F5FB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F04905-8F14-764B-9E30-81FC56D982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0BB189-E22C-564E-906A-8716AEA4F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59EC2-2DB7-974D-BB3F-C2B80535557E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E5E539-D7D0-F641-BC50-B94C250DE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B4760F-9717-5740-A876-708AFBC4D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01564-3601-C841-969C-E18BBB638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484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40329-BCE3-3844-AF7C-9B690897A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004C0E-DDC6-CE4B-9C97-535CECEFBE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3FB6C0-FD7D-5345-A221-C6516D07DA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00AE4C-0BDF-B847-928E-0DC6C51C11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412A11-7DB1-3045-8CB1-D00F70D878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5CE7AF-33C4-0B41-BCA0-DADAAB05B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59EC2-2DB7-974D-BB3F-C2B80535557E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E5ABEB-AE30-6444-B033-15AE669EF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404DF6-0AD8-8548-879F-6A892A36D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01564-3601-C841-969C-E18BBB638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043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E8A4F-15DA-264A-9E26-A43BD9CA6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DA52E0-1D89-D449-B6B4-7A955AFCC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59EC2-2DB7-974D-BB3F-C2B80535557E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D362AC-92AA-FD45-8B36-8CF8BDB8A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1046D8-E304-CB48-BD77-A37CE0FA6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01564-3601-C841-969C-E18BBB638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238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A1384B-C835-5A41-8471-78AEDC9D6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59EC2-2DB7-974D-BB3F-C2B80535557E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B5A85F-F963-3A49-A1CF-654B3FC12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51D565-01DD-1B46-BFFE-F300DDB69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01564-3601-C841-969C-E18BBB638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724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D56B4-FA89-884F-A6F9-2B6F082DD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8B44F0-FBAB-2445-8574-B36C42E5E1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9BF6F2-B284-004D-8322-04F012A94D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81AA98-39A9-8145-9478-BAACBA86E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59EC2-2DB7-974D-BB3F-C2B80535557E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B9E001-507E-3249-A7A3-3F31BE852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BA3A66-CE83-704A-BA55-FE91464E3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01564-3601-C841-969C-E18BBB638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148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A6AF1-DC8A-3746-A522-6EDBE95BF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4DBCC1-52C5-0049-BA6B-190D059DA9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D3E188-63F8-9C4E-94FC-A09108B40C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4CF981-82F6-8041-9018-A501DE5C9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59EC2-2DB7-974D-BB3F-C2B80535557E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8A0FD8-0808-6144-BD54-123F69011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DAC23D-845B-7343-8CA1-082E66B19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01564-3601-C841-969C-E18BBB638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865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E9F37F-6B1E-9847-8DD2-03E8E27AE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2F89B1-61D1-4D45-BC8B-83D1C5A44A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52D30E-B801-A740-8C96-2C862CCC66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59EC2-2DB7-974D-BB3F-C2B80535557E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266F14-05F2-D24B-B226-5840EB3062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D639CC-FDE9-C548-8D8D-1FF85B48A7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01564-3601-C841-969C-E18BBB638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819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w81MS8qDb80?feature=oembed" TargetMode="Externa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C0DZARmcRso?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group of people in a room&#10;&#10;Description automatically generated">
            <a:extLst>
              <a:ext uri="{FF2B5EF4-FFF2-40B4-BE49-F238E27FC236}">
                <a16:creationId xmlns:a16="http://schemas.microsoft.com/office/drawing/2014/main" id="{21656DCB-B359-0F4C-8CCC-4B8FF782C8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657" r="9089" b="-2"/>
          <a:stretch/>
        </p:blipFill>
        <p:spPr>
          <a:xfrm>
            <a:off x="3881834" y="0"/>
            <a:ext cx="8668512" cy="685799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8E0E48-30EB-9B4F-ADFA-6A0649C0E9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9700" y="383011"/>
            <a:ext cx="4724214" cy="3204134"/>
          </a:xfrm>
        </p:spPr>
        <p:txBody>
          <a:bodyPr anchor="b">
            <a:normAutofit/>
          </a:bodyPr>
          <a:lstStyle/>
          <a:p>
            <a:pPr algn="l"/>
            <a:r>
              <a:rPr lang="en-US" sz="4800" dirty="0">
                <a:latin typeface="Mongolian Baiti" panose="03000500000000000000" pitchFamily="66" charset="0"/>
                <a:cs typeface="Mongolian Baiti" panose="03000500000000000000" pitchFamily="66" charset="0"/>
              </a:rPr>
              <a:t>Chamber Music in the Classic Era: </a:t>
            </a:r>
            <a:br>
              <a:rPr lang="en-US" sz="4800" dirty="0">
                <a:latin typeface="Mongolian Baiti" panose="03000500000000000000" pitchFamily="66" charset="0"/>
                <a:cs typeface="Mongolian Baiti" panose="03000500000000000000" pitchFamily="66" charset="0"/>
              </a:rPr>
            </a:br>
            <a:r>
              <a:rPr lang="en-US" sz="4800" dirty="0">
                <a:latin typeface="Mongolian Baiti" panose="03000500000000000000" pitchFamily="66" charset="0"/>
                <a:cs typeface="Mongolian Baiti" panose="03000500000000000000" pitchFamily="66" charset="0"/>
              </a:rPr>
              <a:t>Musical Conversation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DF16FC-EB0F-054C-97EB-9154539C58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pPr algn="l"/>
            <a:r>
              <a:rPr lang="en-US" sz="2000">
                <a:latin typeface="Mongolian Baiti" panose="03000500000000000000" pitchFamily="66" charset="0"/>
                <a:cs typeface="Mongolian Baiti" panose="03000500000000000000" pitchFamily="66" charset="0"/>
              </a:rPr>
              <a:t>MU 121 – Class 24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07195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8843A-3A5C-8748-94E1-27D98C36E0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1973" y="210201"/>
            <a:ext cx="5314536" cy="1325563"/>
          </a:xfrm>
        </p:spPr>
        <p:txBody>
          <a:bodyPr>
            <a:normAutofit/>
          </a:bodyPr>
          <a:lstStyle/>
          <a:p>
            <a:r>
              <a:rPr lang="en-US" dirty="0">
                <a:latin typeface="Book Antiqua" panose="02040602050305030304" pitchFamily="18" charset="0"/>
              </a:rPr>
              <a:t>The Classic Era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large green field in front of a building&#10;&#10;Description automatically generated">
            <a:extLst>
              <a:ext uri="{FF2B5EF4-FFF2-40B4-BE49-F238E27FC236}">
                <a16:creationId xmlns:a16="http://schemas.microsoft.com/office/drawing/2014/main" id="{D365BC31-A974-3945-AD80-12921F2305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62" r="1303" b="-2"/>
          <a:stretch/>
        </p:blipFill>
        <p:spPr>
          <a:xfrm>
            <a:off x="-51639" y="-37142"/>
            <a:ext cx="5618283" cy="5838272"/>
          </a:xfrm>
          <a:custGeom>
            <a:avLst/>
            <a:gdLst/>
            <a:ahLst/>
            <a:cxnLst/>
            <a:rect l="l" t="t" r="r" b="b"/>
            <a:pathLst>
              <a:path w="5441859" h="5654940">
                <a:moveTo>
                  <a:pt x="0" y="0"/>
                </a:moveTo>
                <a:lnTo>
                  <a:pt x="4400491" y="0"/>
                </a:lnTo>
                <a:lnTo>
                  <a:pt x="4484766" y="76595"/>
                </a:lnTo>
                <a:cubicBezTo>
                  <a:pt x="5076107" y="667936"/>
                  <a:pt x="5441859" y="1484866"/>
                  <a:pt x="5441859" y="2387221"/>
                </a:cubicBezTo>
                <a:cubicBezTo>
                  <a:pt x="5441859" y="4191932"/>
                  <a:pt x="3978851" y="5654940"/>
                  <a:pt x="2174140" y="5654940"/>
                </a:cubicBezTo>
                <a:cubicBezTo>
                  <a:pt x="1412778" y="5654940"/>
                  <a:pt x="712231" y="5394557"/>
                  <a:pt x="156693" y="4957981"/>
                </a:cubicBezTo>
                <a:lnTo>
                  <a:pt x="0" y="4820612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5AFB99-D49D-A140-85D2-62FE2DDD94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0859" y="1383957"/>
            <a:ext cx="6275768" cy="5078627"/>
          </a:xfrm>
        </p:spPr>
        <p:txBody>
          <a:bodyPr anchor="t">
            <a:normAutofit/>
          </a:bodyPr>
          <a:lstStyle/>
          <a:p>
            <a:pPr lvl="1"/>
            <a:r>
              <a:rPr lang="en-US" dirty="0">
                <a:latin typeface="Book Antiqua" panose="02040602050305030304" pitchFamily="18" charset="0"/>
              </a:rPr>
              <a:t>Approx. 1750-1810, following the Baroque Era (textbook says 1750-1825)</a:t>
            </a:r>
          </a:p>
          <a:p>
            <a:pPr lvl="1"/>
            <a:r>
              <a:rPr lang="en-US" dirty="0">
                <a:latin typeface="Book Antiqua" panose="02040602050305030304" pitchFamily="18" charset="0"/>
              </a:rPr>
              <a:t>Tied to the </a:t>
            </a:r>
            <a:r>
              <a:rPr lang="en-US" b="1" dirty="0">
                <a:latin typeface="Book Antiqua" panose="02040602050305030304" pitchFamily="18" charset="0"/>
              </a:rPr>
              <a:t>Enlightenment</a:t>
            </a:r>
            <a:r>
              <a:rPr lang="en-US" dirty="0">
                <a:latin typeface="Book Antiqua" panose="02040602050305030304" pitchFamily="18" charset="0"/>
              </a:rPr>
              <a:t>, the “Age of Reason”</a:t>
            </a:r>
          </a:p>
          <a:p>
            <a:pPr lvl="1"/>
            <a:r>
              <a:rPr lang="en-US" dirty="0">
                <a:latin typeface="Book Antiqua" panose="02040602050305030304" pitchFamily="18" charset="0"/>
              </a:rPr>
              <a:t>Emphasis on balance, structure, and form</a:t>
            </a:r>
          </a:p>
          <a:p>
            <a:pPr lvl="1"/>
            <a:r>
              <a:rPr lang="en-US" dirty="0">
                <a:latin typeface="Book Antiqua" panose="02040602050305030304" pitchFamily="18" charset="0"/>
              </a:rPr>
              <a:t>Classical revival in art and architecture</a:t>
            </a:r>
          </a:p>
          <a:p>
            <a:pPr lvl="1"/>
            <a:r>
              <a:rPr lang="en-US" dirty="0">
                <a:latin typeface="Book Antiqua" panose="02040602050305030304" pitchFamily="18" charset="0"/>
              </a:rPr>
              <a:t>Revolution from monarchy to democracy</a:t>
            </a:r>
          </a:p>
          <a:p>
            <a:pPr lvl="1"/>
            <a:r>
              <a:rPr lang="en-US" dirty="0">
                <a:latin typeface="Book Antiqua" panose="02040602050305030304" pitchFamily="18" charset="0"/>
              </a:rPr>
              <a:t>Patronage system for the arts</a:t>
            </a:r>
          </a:p>
          <a:p>
            <a:pPr lvl="1"/>
            <a:r>
              <a:rPr lang="en-US" dirty="0">
                <a:latin typeface="Book Antiqua" panose="02040602050305030304" pitchFamily="18" charset="0"/>
              </a:rPr>
              <a:t>Women found fame in opera and, somewhat, as solo artists</a:t>
            </a:r>
          </a:p>
          <a:p>
            <a:pPr lvl="1"/>
            <a:r>
              <a:rPr lang="en-US" dirty="0">
                <a:latin typeface="Book Antiqua" panose="02040602050305030304" pitchFamily="18" charset="0"/>
              </a:rPr>
              <a:t>The creation of the Public Concert</a:t>
            </a:r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671622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AA72BD9-2C5A-4EDC-931F-5AA08EACA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CFC359-C9A7-452A-B69D-0C1D4DCE7A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5617" b="-1"/>
          <a:stretch/>
        </p:blipFill>
        <p:spPr>
          <a:xfrm>
            <a:off x="3729228" y="12807"/>
            <a:ext cx="866953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3981AC-7B61-4947-BCF3-F7AA7FA38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2192C4-D86A-7344-B8C6-5D8A2414B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643" y="26014"/>
            <a:ext cx="4632751" cy="723032"/>
          </a:xfrm>
        </p:spPr>
        <p:txBody>
          <a:bodyPr anchor="b">
            <a:noAutofit/>
          </a:bodyPr>
          <a:lstStyle/>
          <a:p>
            <a:r>
              <a:rPr lang="en-US" sz="3600" dirty="0">
                <a:latin typeface="Book Antiqua" panose="02040602050305030304" pitchFamily="18" charset="0"/>
              </a:rPr>
              <a:t>Classicism in music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17F12D-9FF1-2C44-AAE2-76FAF0320C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516" y="1150249"/>
            <a:ext cx="9254712" cy="5802239"/>
          </a:xfrm>
        </p:spPr>
        <p:txBody>
          <a:bodyPr anchor="t">
            <a:noAutofit/>
          </a:bodyPr>
          <a:lstStyle/>
          <a:p>
            <a:r>
              <a:rPr lang="en-US" dirty="0">
                <a:latin typeface="Book Antiqua" panose="02040602050305030304" pitchFamily="18" charset="0"/>
              </a:rPr>
              <a:t>Main interest is in top voice – melody as organizing force in a piece</a:t>
            </a:r>
          </a:p>
          <a:p>
            <a:r>
              <a:rPr lang="en-US" dirty="0">
                <a:latin typeface="Book Antiqua" panose="02040602050305030304" pitchFamily="18" charset="0"/>
              </a:rPr>
              <a:t>Homophonic texture predominant</a:t>
            </a:r>
          </a:p>
          <a:p>
            <a:r>
              <a:rPr lang="en-US" dirty="0">
                <a:latin typeface="Book Antiqua" panose="02040602050305030304" pitchFamily="18" charset="0"/>
              </a:rPr>
              <a:t>Harmony functional – drives music forward toward cadences</a:t>
            </a:r>
          </a:p>
          <a:p>
            <a:r>
              <a:rPr lang="en-US" dirty="0">
                <a:latin typeface="Book Antiqua" panose="02040602050305030304" pitchFamily="18" charset="0"/>
              </a:rPr>
              <a:t>Balanced phrases (antecedent + consequent)</a:t>
            </a:r>
          </a:p>
          <a:p>
            <a:r>
              <a:rPr lang="en-US" dirty="0">
                <a:latin typeface="Book Antiqua" panose="02040602050305030304" pitchFamily="18" charset="0"/>
              </a:rPr>
              <a:t>Form becomes paramount means of organizing music</a:t>
            </a:r>
          </a:p>
          <a:p>
            <a:r>
              <a:rPr lang="en-US" dirty="0">
                <a:latin typeface="Book Antiqua" panose="02040602050305030304" pitchFamily="18" charset="0"/>
              </a:rPr>
              <a:t>Absolute music becomes more important</a:t>
            </a:r>
          </a:p>
          <a:p>
            <a:r>
              <a:rPr lang="en-US" dirty="0">
                <a:latin typeface="Book Antiqua" panose="02040602050305030304" pitchFamily="18" charset="0"/>
              </a:rPr>
              <a:t>The rise of the orchestra, the invention of the Symphony</a:t>
            </a:r>
          </a:p>
          <a:p>
            <a:r>
              <a:rPr lang="en-US" dirty="0">
                <a:latin typeface="Book Antiqua" panose="02040602050305030304" pitchFamily="18" charset="0"/>
              </a:rPr>
              <a:t>Chamber music reflected the balanced conversation of polite society </a:t>
            </a:r>
          </a:p>
        </p:txBody>
      </p:sp>
    </p:spTree>
    <p:extLst>
      <p:ext uri="{BB962C8B-B14F-4D97-AF65-F5344CB8AC3E}">
        <p14:creationId xmlns:p14="http://schemas.microsoft.com/office/powerpoint/2010/main" val="23025490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13">
            <a:extLst>
              <a:ext uri="{FF2B5EF4-FFF2-40B4-BE49-F238E27FC236}">
                <a16:creationId xmlns:a16="http://schemas.microsoft.com/office/drawing/2014/main" id="{71A784BF-09DB-448D-99FC-B49DFC6605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5" name="Rectangle 15">
            <a:extLst>
              <a:ext uri="{FF2B5EF4-FFF2-40B4-BE49-F238E27FC236}">
                <a16:creationId xmlns:a16="http://schemas.microsoft.com/office/drawing/2014/main" id="{917859B3-4C91-478D-929D-BB6433F908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4218905"/>
            <a:ext cx="11167447" cy="2089317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DC4DC9-0543-8442-9DC2-7A62502F3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35052"/>
            <a:ext cx="3093720" cy="1645920"/>
          </a:xfrm>
        </p:spPr>
        <p:txBody>
          <a:bodyPr>
            <a:normAutofit/>
          </a:bodyPr>
          <a:lstStyle/>
          <a:p>
            <a:r>
              <a:rPr lang="en-US" sz="2600" dirty="0">
                <a:latin typeface="Book Antiqua" panose="02040602050305030304" pitchFamily="18" charset="0"/>
              </a:rPr>
              <a:t>Prominent Composers: </a:t>
            </a:r>
            <a:br>
              <a:rPr lang="en-US" sz="2600" dirty="0">
                <a:latin typeface="Book Antiqua" panose="02040602050305030304" pitchFamily="18" charset="0"/>
              </a:rPr>
            </a:br>
            <a:r>
              <a:rPr lang="en-US" sz="2600" dirty="0">
                <a:latin typeface="Book Antiqua" panose="02040602050305030304" pitchFamily="18" charset="0"/>
              </a:rPr>
              <a:t>“The Viennese Classicists”</a:t>
            </a:r>
          </a:p>
        </p:txBody>
      </p:sp>
      <p:pic>
        <p:nvPicPr>
          <p:cNvPr id="7" name="Picture 6" descr="A person wearing a suit and tie&#10;&#10;Description automatically generated">
            <a:extLst>
              <a:ext uri="{FF2B5EF4-FFF2-40B4-BE49-F238E27FC236}">
                <a16:creationId xmlns:a16="http://schemas.microsoft.com/office/drawing/2014/main" id="{7CA3FD74-A861-B14B-B057-873BD49D2A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825" b="-2"/>
          <a:stretch/>
        </p:blipFill>
        <p:spPr>
          <a:xfrm>
            <a:off x="7879743" y="-13417"/>
            <a:ext cx="3931900" cy="4005072"/>
          </a:xfrm>
          <a:prstGeom prst="rect">
            <a:avLst/>
          </a:prstGeom>
        </p:spPr>
      </p:pic>
      <p:pic>
        <p:nvPicPr>
          <p:cNvPr id="9" name="Picture 8" descr="A person looking at the camera&#10;&#10;Description automatically generated">
            <a:extLst>
              <a:ext uri="{FF2B5EF4-FFF2-40B4-BE49-F238E27FC236}">
                <a16:creationId xmlns:a16="http://schemas.microsoft.com/office/drawing/2014/main" id="{F716AD44-20BB-0749-9817-694CE195D56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778" r="-2" b="-2"/>
          <a:stretch/>
        </p:blipFill>
        <p:spPr>
          <a:xfrm>
            <a:off x="-47790" y="1"/>
            <a:ext cx="3931920" cy="4005071"/>
          </a:xfrm>
          <a:prstGeom prst="rect">
            <a:avLst/>
          </a:prstGeom>
        </p:spPr>
      </p:pic>
      <p:pic>
        <p:nvPicPr>
          <p:cNvPr id="5" name="Picture 4" descr="A close up of a person&#10;&#10;Description automatically generated">
            <a:extLst>
              <a:ext uri="{FF2B5EF4-FFF2-40B4-BE49-F238E27FC236}">
                <a16:creationId xmlns:a16="http://schemas.microsoft.com/office/drawing/2014/main" id="{0B2C414E-7583-4246-A2AF-42E67D9C971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609" r="2" b="15796"/>
          <a:stretch/>
        </p:blipFill>
        <p:spPr>
          <a:xfrm>
            <a:off x="3923928" y="-1"/>
            <a:ext cx="3931920" cy="4005072"/>
          </a:xfrm>
          <a:prstGeom prst="rect">
            <a:avLst/>
          </a:prstGeom>
        </p:spPr>
      </p:pic>
      <p:sp>
        <p:nvSpPr>
          <p:cNvPr id="26" name="Rectangle 17">
            <a:extLst>
              <a:ext uri="{FF2B5EF4-FFF2-40B4-BE49-F238E27FC236}">
                <a16:creationId xmlns:a16="http://schemas.microsoft.com/office/drawing/2014/main" id="{6283FBD2-A663-469F-855C-06D86E3C11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4911519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ctangle 19">
            <a:extLst>
              <a:ext uri="{FF2B5EF4-FFF2-40B4-BE49-F238E27FC236}">
                <a16:creationId xmlns:a16="http://schemas.microsoft.com/office/drawing/2014/main" id="{8A1279FC-7441-4E55-B082-2774E6316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398520" y="5254418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4C387-B409-A644-991C-B3AC9D3123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0266" y="4435052"/>
            <a:ext cx="7104188" cy="1645920"/>
          </a:xfrm>
        </p:spPr>
        <p:txBody>
          <a:bodyPr anchor="ctr">
            <a:normAutofit/>
          </a:bodyPr>
          <a:lstStyle/>
          <a:p>
            <a:r>
              <a:rPr lang="en-US" dirty="0">
                <a:latin typeface="Book Antiqua" panose="02040602050305030304" pitchFamily="18" charset="0"/>
              </a:rPr>
              <a:t>Franz Josef Haydn (1732-1809)</a:t>
            </a:r>
          </a:p>
          <a:p>
            <a:r>
              <a:rPr lang="en-US" dirty="0">
                <a:latin typeface="Book Antiqua" panose="02040602050305030304" pitchFamily="18" charset="0"/>
              </a:rPr>
              <a:t>Wolfgang Amadeus Mozart (1756-1791)</a:t>
            </a:r>
          </a:p>
          <a:p>
            <a:r>
              <a:rPr lang="en-US" dirty="0">
                <a:latin typeface="Book Antiqua" panose="02040602050305030304" pitchFamily="18" charset="0"/>
              </a:rPr>
              <a:t>Ludwig van Beethoven (1770-1827)</a:t>
            </a:r>
          </a:p>
        </p:txBody>
      </p:sp>
    </p:spTree>
    <p:extLst>
      <p:ext uri="{BB962C8B-B14F-4D97-AF65-F5344CB8AC3E}">
        <p14:creationId xmlns:p14="http://schemas.microsoft.com/office/powerpoint/2010/main" val="3069902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7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A2CB0-BB33-654B-B4E4-65EB3C9F6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129" y="395559"/>
            <a:ext cx="11098427" cy="82776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u="sng" dirty="0">
                <a:solidFill>
                  <a:schemeClr val="bg1"/>
                </a:solidFill>
                <a:latin typeface="Book Antiqua" panose="02040602050305030304" pitchFamily="18" charset="0"/>
              </a:rPr>
              <a:t>The Multi-movement Cycle (Instrumental works)</a:t>
            </a:r>
            <a:br>
              <a:rPr lang="en-US" sz="3200" u="sng" dirty="0">
                <a:solidFill>
                  <a:schemeClr val="bg1"/>
                </a:solidFill>
                <a:latin typeface="Book Antiqua" panose="02040602050305030304" pitchFamily="18" charset="0"/>
              </a:rPr>
            </a:br>
            <a:endParaRPr lang="en-US" sz="3200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4B43EED2-A41E-104A-862B-ED174E0CE6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8283994"/>
              </p:ext>
            </p:extLst>
          </p:nvPr>
        </p:nvGraphicFramePr>
        <p:xfrm>
          <a:off x="801129" y="1223319"/>
          <a:ext cx="10589741" cy="31878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0037">
                  <a:extLst>
                    <a:ext uri="{9D8B030D-6E8A-4147-A177-3AD203B41FA5}">
                      <a16:colId xmlns:a16="http://schemas.microsoft.com/office/drawing/2014/main" val="1210590792"/>
                    </a:ext>
                  </a:extLst>
                </a:gridCol>
                <a:gridCol w="4100985">
                  <a:extLst>
                    <a:ext uri="{9D8B030D-6E8A-4147-A177-3AD203B41FA5}">
                      <a16:colId xmlns:a16="http://schemas.microsoft.com/office/drawing/2014/main" val="499363797"/>
                    </a:ext>
                  </a:extLst>
                </a:gridCol>
                <a:gridCol w="3658719">
                  <a:extLst>
                    <a:ext uri="{9D8B030D-6E8A-4147-A177-3AD203B41FA5}">
                      <a16:colId xmlns:a16="http://schemas.microsoft.com/office/drawing/2014/main" val="2039132470"/>
                    </a:ext>
                  </a:extLst>
                </a:gridCol>
              </a:tblGrid>
              <a:tr h="529281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Movement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Typical characteristics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Typical Form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5766516"/>
                  </a:ext>
                </a:extLst>
              </a:tr>
              <a:tr h="55880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First movement</a:t>
                      </a:r>
                    </a:p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Fast tempo in principal key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rPr>
                        <a:t>Sonata-allegro form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5738492"/>
                  </a:ext>
                </a:extLst>
              </a:tr>
              <a:tr h="65532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Book Antiqua" panose="02040602050305030304" pitchFamily="18" charset="0"/>
                        </a:rPr>
                        <a:t>Second movement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  <a:alpha val="7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Book Antiqua" panose="02040602050305030304" pitchFamily="18" charset="0"/>
                        </a:rPr>
                        <a:t>Slow to moderate tempo, contrasting key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  <a:alpha val="7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Book Antiqua" panose="02040602050305030304" pitchFamily="18" charset="0"/>
                        </a:rPr>
                        <a:t>Theme and Variations or</a:t>
                      </a:r>
                    </a:p>
                    <a:p>
                      <a:pPr algn="ctr"/>
                      <a:r>
                        <a:rPr lang="en-US" dirty="0">
                          <a:latin typeface="Book Antiqua" panose="02040602050305030304" pitchFamily="18" charset="0"/>
                        </a:rPr>
                        <a:t>Ternary (A-B-A) common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  <a:alpha val="76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739544"/>
                  </a:ext>
                </a:extLst>
              </a:tr>
              <a:tr h="719667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Book Antiqua" panose="02040602050305030304" pitchFamily="18" charset="0"/>
                        </a:rPr>
                        <a:t>Third movement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Book Antiqua" panose="02040602050305030304" pitchFamily="18" charset="0"/>
                        </a:rPr>
                        <a:t>Dance movement in triple time, principal or contrasting key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Book Antiqua" panose="02040602050305030304" pitchFamily="18" charset="0"/>
                        </a:rPr>
                        <a:t>Minuet and Trio</a:t>
                      </a:r>
                    </a:p>
                    <a:p>
                      <a:pPr algn="ctr"/>
                      <a:r>
                        <a:rPr lang="en-US" dirty="0">
                          <a:latin typeface="Book Antiqua" panose="02040602050305030304" pitchFamily="18" charset="0"/>
                        </a:rPr>
                        <a:t>Scherzo and Trio (Beethoven)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0747794"/>
                  </a:ext>
                </a:extLst>
              </a:tr>
              <a:tr h="6434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Book Antiqua" panose="02040602050305030304" pitchFamily="18" charset="0"/>
                        </a:rPr>
                        <a:t>Fourth movement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  <a:alpha val="7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Book Antiqua" panose="02040602050305030304" pitchFamily="18" charset="0"/>
                        </a:rPr>
                        <a:t>Lively, energetic, principal key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  <a:alpha val="7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Book Antiqua" panose="02040602050305030304" pitchFamily="18" charset="0"/>
                        </a:rPr>
                        <a:t>Sonata-allegro form or</a:t>
                      </a:r>
                    </a:p>
                    <a:p>
                      <a:pPr algn="ctr"/>
                      <a:r>
                        <a:rPr lang="en-US" dirty="0">
                          <a:latin typeface="Book Antiqua" panose="02040602050305030304" pitchFamily="18" charset="0"/>
                        </a:rPr>
                        <a:t>Rondo-form common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  <a:alpha val="76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49526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718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2032B1E8-BC40-4380-97A6-14C0320AE1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2BEABD9-E1ED-49C7-8734-5494C88E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4782312"/>
            <a:ext cx="11548872" cy="1755648"/>
          </a:xfrm>
          <a:prstGeom prst="rect">
            <a:avLst/>
          </a:prstGeom>
          <a:solidFill>
            <a:schemeClr val="tx1">
              <a:alpha val="93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93370A-DA24-134C-AE95-CB8CE4B0F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4465" y="5001768"/>
            <a:ext cx="6541443" cy="1344168"/>
          </a:xfrm>
        </p:spPr>
        <p:txBody>
          <a:bodyPr anchor="ctr">
            <a:normAutofit/>
          </a:bodyPr>
          <a:lstStyle/>
          <a:p>
            <a:r>
              <a:rPr lang="en-US" sz="2200" dirty="0">
                <a:solidFill>
                  <a:schemeClr val="bg1"/>
                </a:solidFill>
                <a:latin typeface="Book Antiqua" panose="02040602050305030304" pitchFamily="18" charset="0"/>
              </a:rPr>
              <a:t>Haydn writes a birthday anthem </a:t>
            </a:r>
            <a:br>
              <a:rPr lang="en-US" sz="2200" dirty="0">
                <a:solidFill>
                  <a:schemeClr val="bg1"/>
                </a:solidFill>
                <a:latin typeface="Book Antiqua" panose="02040602050305030304" pitchFamily="18" charset="0"/>
              </a:rPr>
            </a:br>
            <a:r>
              <a:rPr lang="en-US" sz="2200" dirty="0">
                <a:solidFill>
                  <a:schemeClr val="bg1"/>
                </a:solidFill>
                <a:latin typeface="Book Antiqua" panose="02040602050305030304" pitchFamily="18" charset="0"/>
              </a:rPr>
              <a:t>for the Austrian Emperor Francis II, 1797</a:t>
            </a:r>
          </a:p>
        </p:txBody>
      </p:sp>
      <p:pic>
        <p:nvPicPr>
          <p:cNvPr id="4" name="Online Media 3" descr="Gott erhalte Franz den Kaiser ♔ [Imperial anthem][+English translation]">
            <a:hlinkClick r:id="" action="ppaction://media"/>
            <a:extLst>
              <a:ext uri="{FF2B5EF4-FFF2-40B4-BE49-F238E27FC236}">
                <a16:creationId xmlns:a16="http://schemas.microsoft.com/office/drawing/2014/main" id="{C3D9757D-A090-FD4D-A1AD-6A26C734512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33985" y="945398"/>
            <a:ext cx="5212080" cy="2931795"/>
          </a:xfrm>
          <a:prstGeom prst="rect">
            <a:avLst/>
          </a:prstGeom>
        </p:spPr>
      </p:pic>
      <p:pic>
        <p:nvPicPr>
          <p:cNvPr id="7" name="Picture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6E2E936B-2727-1846-9F30-CEAB9B611F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945398"/>
            <a:ext cx="5597668" cy="2931795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7341211-05E5-4FDD-98B1-F551CD0EAE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4059936" y="5239512"/>
            <a:ext cx="0" cy="914400"/>
          </a:xfrm>
          <a:prstGeom prst="line">
            <a:avLst/>
          </a:prstGeom>
          <a:ln w="1905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21930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419ADC7-DE7C-464E-9F88-6CAB6F61BC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45994A-47A6-8C4D-B565-BA461EDBE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2760" y="525195"/>
            <a:ext cx="4486835" cy="2749346"/>
          </a:xfrm>
        </p:spPr>
        <p:txBody>
          <a:bodyPr anchor="b">
            <a:normAutofit/>
          </a:bodyPr>
          <a:lstStyle/>
          <a:p>
            <a:r>
              <a:rPr lang="en-US" sz="3400" dirty="0">
                <a:latin typeface="Book Antiqua" panose="02040602050305030304" pitchFamily="18" charset="0"/>
              </a:rPr>
              <a:t>Franz Josef Haydn</a:t>
            </a:r>
            <a:br>
              <a:rPr lang="en-US" sz="3400" dirty="0">
                <a:latin typeface="Book Antiqua" panose="02040602050305030304" pitchFamily="18" charset="0"/>
              </a:rPr>
            </a:br>
            <a:br>
              <a:rPr lang="en-US" sz="3400" dirty="0">
                <a:latin typeface="Book Antiqua" panose="02040602050305030304" pitchFamily="18" charset="0"/>
              </a:rPr>
            </a:br>
            <a:r>
              <a:rPr lang="en-US" sz="3400" i="1" dirty="0">
                <a:latin typeface="Book Antiqua" panose="02040602050305030304" pitchFamily="18" charset="0"/>
              </a:rPr>
              <a:t>String Quartet in C Major</a:t>
            </a:r>
            <a:r>
              <a:rPr lang="en-US" sz="3400" dirty="0">
                <a:latin typeface="Book Antiqua" panose="02040602050305030304" pitchFamily="18" charset="0"/>
              </a:rPr>
              <a:t>, Op. 76, no. 3 (“Emperor”), II (1797)</a:t>
            </a:r>
          </a:p>
        </p:txBody>
      </p:sp>
      <p:pic>
        <p:nvPicPr>
          <p:cNvPr id="4" name="Online Media 3" descr="Haydn Theme And Variations">
            <a:hlinkClick r:id="" action="ppaction://media"/>
            <a:extLst>
              <a:ext uri="{FF2B5EF4-FFF2-40B4-BE49-F238E27FC236}">
                <a16:creationId xmlns:a16="http://schemas.microsoft.com/office/drawing/2014/main" id="{34CE62C4-A672-5F4B-A160-BC9318DE1810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7674" y="809351"/>
            <a:ext cx="6985730" cy="5239297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62B87-E753-4E4E-87C5-F71255FAE4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32760" y="3694670"/>
            <a:ext cx="4148093" cy="2926715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Book Antiqua" panose="02040602050305030304" pitchFamily="18" charset="0"/>
              </a:rPr>
              <a:t>In G Major (IV of C Major)</a:t>
            </a:r>
          </a:p>
          <a:p>
            <a:r>
              <a:rPr lang="en-US" sz="2000" dirty="0">
                <a:latin typeface="Book Antiqua" panose="02040602050305030304" pitchFamily="18" charset="0"/>
              </a:rPr>
              <a:t>In 4/4 time</a:t>
            </a:r>
          </a:p>
          <a:p>
            <a:r>
              <a:rPr lang="en-US" sz="2000" dirty="0">
                <a:latin typeface="Book Antiqua" panose="02040602050305030304" pitchFamily="18" charset="0"/>
              </a:rPr>
              <a:t>Theme and Variations Form:</a:t>
            </a:r>
          </a:p>
          <a:p>
            <a:pPr lvl="1"/>
            <a:r>
              <a:rPr lang="en-US" sz="2000" dirty="0">
                <a:latin typeface="Book Antiqua" panose="02040602050305030304" pitchFamily="18" charset="0"/>
              </a:rPr>
              <a:t>Theme</a:t>
            </a:r>
          </a:p>
          <a:p>
            <a:pPr lvl="1"/>
            <a:r>
              <a:rPr lang="en-US" sz="2000" dirty="0">
                <a:latin typeface="Book Antiqua" panose="02040602050305030304" pitchFamily="18" charset="0"/>
              </a:rPr>
              <a:t>4 variations</a:t>
            </a:r>
          </a:p>
          <a:p>
            <a:pPr lvl="1"/>
            <a:r>
              <a:rPr lang="en-US" sz="2000" dirty="0">
                <a:latin typeface="Book Antiqua" panose="02040602050305030304" pitchFamily="18" charset="0"/>
              </a:rPr>
              <a:t>Coda</a:t>
            </a:r>
          </a:p>
          <a:p>
            <a:pPr marL="0" indent="0">
              <a:buNone/>
            </a:pPr>
            <a:endParaRPr lang="en-US" sz="20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930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312</Words>
  <Application>Microsoft Office PowerPoint</Application>
  <PresentationFormat>Widescreen</PresentationFormat>
  <Paragraphs>52</Paragraphs>
  <Slides>7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Book Antiqua</vt:lpstr>
      <vt:lpstr>Calibri</vt:lpstr>
      <vt:lpstr>Calibri Light</vt:lpstr>
      <vt:lpstr>Mongolian Baiti</vt:lpstr>
      <vt:lpstr>Office Theme</vt:lpstr>
      <vt:lpstr>Chamber Music in the Classic Era:  Musical Conversation</vt:lpstr>
      <vt:lpstr>The Classic Era</vt:lpstr>
      <vt:lpstr>Classicism in music</vt:lpstr>
      <vt:lpstr>Prominent Composers:  “The Viennese Classicists”</vt:lpstr>
      <vt:lpstr>The Multi-movement Cycle (Instrumental works) </vt:lpstr>
      <vt:lpstr>Haydn writes a birthday anthem  for the Austrian Emperor Francis II, 1797</vt:lpstr>
      <vt:lpstr>Franz Josef Haydn  String Quartet in C Major, Op. 76, no. 3 (“Emperor”), II (1797)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Chamber Music in the Classic Era:  Musical Conversation</dc:title>
  <dc:creator>Seigel, Lester Charles</dc:creator>
  <cp:lastModifiedBy>Seigel, Lester Charles</cp:lastModifiedBy>
  <cp:revision>3</cp:revision>
  <dcterms:created xsi:type="dcterms:W3CDTF">2020-10-18T23:18:50Z</dcterms:created>
  <dcterms:modified xsi:type="dcterms:W3CDTF">2021-03-30T19:49:29Z</dcterms:modified>
</cp:coreProperties>
</file>