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1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pc="5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74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pc="50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827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pc="5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705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pc="50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3025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pc="50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702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922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69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6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7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8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14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2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07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23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A37D6D71-8B28-4ED6-B932-04B197003D23}" type="datetimeFigureOut">
              <a:rPr lang="en-US" smtClean="0"/>
              <a:pPr algn="r"/>
              <a:t>10/27/20</a:t>
            </a:fld>
            <a:endParaRPr lang="en-US" spc="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pc="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l"/>
            <a:fld id="{F97E8200-1950-409B-82E7-99938E7AE355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93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lLoXvamfZw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237D64-7CB9-46E5-814E-B98CC87BC2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8FA869-30B8-1E4A-BF0A-DD25FF8EE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438" y="467260"/>
            <a:ext cx="10267950" cy="3703638"/>
          </a:xfrm>
        </p:spPr>
        <p:txBody>
          <a:bodyPr anchor="b"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Pristina" panose="03060402040406080204" pitchFamily="66" charset="77"/>
              </a:rPr>
              <a:t>Impressionism and the music of Debussy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B92276-0459-8D41-8D99-4AF019668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0438" y="4294461"/>
            <a:ext cx="10267950" cy="1271452"/>
          </a:xfrm>
        </p:spPr>
        <p:txBody>
          <a:bodyPr anchor="t">
            <a:normAutofit/>
          </a:bodyPr>
          <a:lstStyle/>
          <a:p>
            <a:r>
              <a:rPr lang="en-US" dirty="0"/>
              <a:t>MU 121 Class 28</a:t>
            </a:r>
          </a:p>
        </p:txBody>
      </p:sp>
    </p:spTree>
    <p:extLst>
      <p:ext uri="{BB962C8B-B14F-4D97-AF65-F5344CB8AC3E}">
        <p14:creationId xmlns:p14="http://schemas.microsoft.com/office/powerpoint/2010/main" val="189238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85CE-3C75-E44D-9CA5-A5611927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640080"/>
            <a:ext cx="10268712" cy="32278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CD7960-3182-774B-9598-CDAFCC749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374" y="744564"/>
            <a:ext cx="7538875" cy="5779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D23950-5B4A-1345-8FC4-93DA51184EC9}"/>
              </a:ext>
            </a:extLst>
          </p:cNvPr>
          <p:cNvSpPr txBox="1"/>
          <p:nvPr/>
        </p:nvSpPr>
        <p:spPr>
          <a:xfrm>
            <a:off x="2162432" y="210065"/>
            <a:ext cx="816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Claude Monet, </a:t>
            </a:r>
            <a:r>
              <a:rPr lang="en-US" i="1" dirty="0"/>
              <a:t>Impression: Sunrise</a:t>
            </a:r>
            <a:r>
              <a:rPr lang="en-US" dirty="0"/>
              <a:t>, 1867</a:t>
            </a:r>
          </a:p>
        </p:txBody>
      </p:sp>
    </p:spTree>
    <p:extLst>
      <p:ext uri="{BB962C8B-B14F-4D97-AF65-F5344CB8AC3E}">
        <p14:creationId xmlns:p14="http://schemas.microsoft.com/office/powerpoint/2010/main" val="864529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5DD37-A6D1-1140-8324-6EE6D9007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Impressionism in Music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5770-0FEB-7447-96A2-6E3058C13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232" y="1421027"/>
            <a:ext cx="9799380" cy="4490195"/>
          </a:xfrm>
        </p:spPr>
        <p:txBody>
          <a:bodyPr>
            <a:normAutofit/>
          </a:bodyPr>
          <a:lstStyle/>
          <a:p>
            <a:r>
              <a:rPr lang="en-US" sz="2000" dirty="0"/>
              <a:t>Expansions of traditional tonality</a:t>
            </a:r>
          </a:p>
          <a:p>
            <a:pPr lvl="1"/>
            <a:r>
              <a:rPr lang="en-US" sz="2000" dirty="0"/>
              <a:t>Exotic scales, such as whole-tone, pentatonic scales</a:t>
            </a:r>
          </a:p>
          <a:p>
            <a:pPr lvl="1"/>
            <a:r>
              <a:rPr lang="en-US" sz="2000" dirty="0"/>
              <a:t>Extended triads beyond the 7</a:t>
            </a:r>
            <a:r>
              <a:rPr lang="en-US" sz="2000" baseline="30000" dirty="0"/>
              <a:t>th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Less concern with phrases’ sense of movement, direction toward a goal (cadence)</a:t>
            </a:r>
          </a:p>
          <a:p>
            <a:r>
              <a:rPr lang="en-US" sz="2000" dirty="0"/>
              <a:t>Picturesque titles reflecting exotic subjects</a:t>
            </a:r>
          </a:p>
          <a:p>
            <a:pPr lvl="1"/>
            <a:r>
              <a:rPr lang="en-US" sz="2000" dirty="0"/>
              <a:t>Debussy, “Prelude to the Afternoon of a Faun”</a:t>
            </a:r>
          </a:p>
          <a:p>
            <a:pPr lvl="1"/>
            <a:r>
              <a:rPr lang="en-US" sz="2000" dirty="0"/>
              <a:t>Debussy, “The Sunken Cathedral”</a:t>
            </a:r>
          </a:p>
          <a:p>
            <a:pPr lvl="1"/>
            <a:r>
              <a:rPr lang="en-US" sz="2000" dirty="0"/>
              <a:t>Debussy, “Clair de Lune”</a:t>
            </a:r>
          </a:p>
          <a:p>
            <a:r>
              <a:rPr lang="en-US" sz="2000" dirty="0"/>
              <a:t>New focus on textures, tone colors</a:t>
            </a:r>
          </a:p>
        </p:txBody>
      </p:sp>
    </p:spTree>
    <p:extLst>
      <p:ext uri="{BB962C8B-B14F-4D97-AF65-F5344CB8AC3E}">
        <p14:creationId xmlns:p14="http://schemas.microsoft.com/office/powerpoint/2010/main" val="390759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, sitting, small, large&#10;&#10;Description automatically generated">
            <a:extLst>
              <a:ext uri="{FF2B5EF4-FFF2-40B4-BE49-F238E27FC236}">
                <a16:creationId xmlns:a16="http://schemas.microsoft.com/office/drawing/2014/main" id="{E767CC2B-23CC-3E49-A3F6-B988BBA5D3D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73CCE2-E07F-2A42-88C1-BCDEE9690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619" y="142196"/>
            <a:ext cx="9726761" cy="56213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Debussy, “</a:t>
            </a:r>
            <a:r>
              <a:rPr lang="en-US" sz="2800" i="1" dirty="0">
                <a:solidFill>
                  <a:srgbClr val="FFFF00"/>
                </a:solidFill>
              </a:rPr>
              <a:t>Prelude to the Afternoon of a Faun</a:t>
            </a:r>
            <a:r>
              <a:rPr lang="en-US" sz="2800" dirty="0">
                <a:solidFill>
                  <a:srgbClr val="FFFF00"/>
                </a:solidFill>
              </a:rPr>
              <a:t>,” 1894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B7DF2-E6B3-F74E-8EEC-5705982DB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46531"/>
            <a:ext cx="10256108" cy="5603696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FFFF00"/>
                </a:solidFill>
              </a:rPr>
              <a:t>Symphonic poem </a:t>
            </a:r>
            <a:r>
              <a:rPr lang="en-US" sz="2400" dirty="0">
                <a:solidFill>
                  <a:srgbClr val="FFFF00"/>
                </a:solidFill>
              </a:rPr>
              <a:t>(single-movement programmatic orchestral work)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FF00"/>
                </a:solidFill>
              </a:rPr>
              <a:t>Orchestra</a:t>
            </a:r>
            <a:r>
              <a:rPr lang="en-US" sz="2400" dirty="0">
                <a:solidFill>
                  <a:srgbClr val="FFFF00"/>
                </a:solidFill>
              </a:rPr>
              <a:t>: Strings, two harps, Woodwinds, French Horns, Antique Cymbals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Based on three main themes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Form, a type of </a:t>
            </a:r>
            <a:r>
              <a:rPr lang="en-US" sz="2400" b="1" dirty="0">
                <a:solidFill>
                  <a:srgbClr val="FFFF00"/>
                </a:solidFill>
              </a:rPr>
              <a:t>ternary (A-B-A</a:t>
            </a:r>
            <a:r>
              <a:rPr lang="en-US" sz="2400" dirty="0">
                <a:solidFill>
                  <a:srgbClr val="FFFF00"/>
                </a:solidFill>
              </a:rPr>
              <a:t>’) plan, but not strict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Inspired by a poem by Stephane </a:t>
            </a:r>
            <a:r>
              <a:rPr lang="en-US" sz="2400" dirty="0" err="1">
                <a:solidFill>
                  <a:srgbClr val="FFFF00"/>
                </a:solidFill>
              </a:rPr>
              <a:t>Mallarmé</a:t>
            </a:r>
            <a:endParaRPr lang="en-US" sz="2400" dirty="0">
              <a:solidFill>
                <a:srgbClr val="FFFF00"/>
              </a:solidFill>
            </a:endParaRPr>
          </a:p>
          <a:p>
            <a:pPr marL="57150" indent="0">
              <a:buNone/>
            </a:pPr>
            <a:r>
              <a:rPr lang="en-US" sz="2600" dirty="0">
                <a:solidFill>
                  <a:srgbClr val="FFFF00"/>
                </a:solidFill>
              </a:rPr>
              <a:t>	</a:t>
            </a:r>
            <a:r>
              <a:rPr lang="en-US" sz="2600" b="1" i="1" dirty="0">
                <a:solidFill>
                  <a:srgbClr val="FFFF00"/>
                </a:solidFill>
              </a:rPr>
              <a:t>These nymphs I would perpetuate.</a:t>
            </a:r>
          </a:p>
          <a:p>
            <a:pPr marL="514350" lvl="1" indent="0">
              <a:buNone/>
            </a:pPr>
            <a:r>
              <a:rPr lang="en-US" sz="2600" b="1" i="1" dirty="0">
                <a:solidFill>
                  <a:srgbClr val="FFFF00"/>
                </a:solidFill>
              </a:rPr>
              <a:t>		So light</a:t>
            </a:r>
          </a:p>
          <a:p>
            <a:pPr marL="514350" lvl="1" indent="0">
              <a:buNone/>
            </a:pPr>
            <a:r>
              <a:rPr lang="en-US" sz="2600" b="1" i="1" dirty="0">
                <a:solidFill>
                  <a:srgbClr val="FFFF00"/>
                </a:solidFill>
              </a:rPr>
              <a:t>their gossamer bodies, floating on the air</a:t>
            </a:r>
          </a:p>
          <a:p>
            <a:pPr marL="514350" lvl="1" indent="0">
              <a:buNone/>
            </a:pPr>
            <a:r>
              <a:rPr lang="en-US" sz="2600" b="1" i="1" dirty="0">
                <a:solidFill>
                  <a:srgbClr val="FFFF00"/>
                </a:solidFill>
              </a:rPr>
              <a:t>inert with deep sleep.</a:t>
            </a:r>
          </a:p>
          <a:p>
            <a:pPr marL="514350" lvl="1" indent="0">
              <a:buNone/>
            </a:pPr>
            <a:r>
              <a:rPr lang="en-US" sz="2600" b="1" i="1" dirty="0">
                <a:solidFill>
                  <a:srgbClr val="FFFF00"/>
                </a:solidFill>
              </a:rPr>
              <a:t>		Was it a dream I loved?</a:t>
            </a:r>
          </a:p>
        </p:txBody>
      </p:sp>
    </p:spTree>
    <p:extLst>
      <p:ext uri="{BB962C8B-B14F-4D97-AF65-F5344CB8AC3E}">
        <p14:creationId xmlns:p14="http://schemas.microsoft.com/office/powerpoint/2010/main" val="1788060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571DD1-24BD-4842-9AD6-55A5FDA4D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90500"/>
            <a:ext cx="3650278" cy="560235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Section A:</a:t>
            </a:r>
          </a:p>
          <a:p>
            <a:pPr lvl="1"/>
            <a:r>
              <a:rPr lang="en-US" dirty="0"/>
              <a:t>Theme 1, solo flute in a chromatic, wandering melody, taken by different instruments, muted strings.</a:t>
            </a:r>
          </a:p>
          <a:p>
            <a:r>
              <a:rPr lang="en-US" dirty="0"/>
              <a:t>Section B:</a:t>
            </a:r>
          </a:p>
          <a:p>
            <a:pPr lvl="1"/>
            <a:r>
              <a:rPr lang="en-US" dirty="0"/>
              <a:t>Begun by clarinets, with a transitional theme, more animated than Sec. A</a:t>
            </a:r>
          </a:p>
          <a:p>
            <a:pPr lvl="1"/>
            <a:r>
              <a:rPr lang="en-US" dirty="0"/>
              <a:t>Theme 2, more rhythmic in a ¾ meter in solo oboe</a:t>
            </a:r>
          </a:p>
          <a:p>
            <a:pPr lvl="1"/>
            <a:r>
              <a:rPr lang="en-US" dirty="0"/>
              <a:t>Contrasting theme in winds, then strings, builds to the climax with Theme 3</a:t>
            </a:r>
          </a:p>
          <a:p>
            <a:r>
              <a:rPr lang="en-US" dirty="0"/>
              <a:t>Section A’:</a:t>
            </a:r>
          </a:p>
          <a:p>
            <a:pPr lvl="1"/>
            <a:r>
              <a:rPr lang="en-US" dirty="0"/>
              <a:t>A shorter return of Section A material, with added percussion of antique cymbals</a:t>
            </a:r>
          </a:p>
        </p:txBody>
      </p:sp>
      <p:pic>
        <p:nvPicPr>
          <p:cNvPr id="4" name="Online Media 3" descr="Debussy: Prélude à  l'aprés-midi d'un Faune | François-Xavier Roth &amp; London Symphony Orchestra">
            <a:hlinkClick r:id="" action="ppaction://media"/>
            <a:extLst>
              <a:ext uri="{FF2B5EF4-FFF2-40B4-BE49-F238E27FC236}">
                <a16:creationId xmlns:a16="http://schemas.microsoft.com/office/drawing/2014/main" id="{E3B67F91-BC25-B640-9B8B-E1A38B5F515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19543" y="1310773"/>
            <a:ext cx="6953577" cy="3911387"/>
          </a:xfrm>
          <a:prstGeom prst="rect">
            <a:avLst/>
          </a:prstGeom>
        </p:spPr>
      </p:pic>
      <p:sp>
        <p:nvSpPr>
          <p:cNvPr id="15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8BA87F-82A8-BD48-961A-B5A589284A40}"/>
              </a:ext>
            </a:extLst>
          </p:cNvPr>
          <p:cNvSpPr txBox="1"/>
          <p:nvPr/>
        </p:nvSpPr>
        <p:spPr>
          <a:xfrm>
            <a:off x="1692876" y="5892853"/>
            <a:ext cx="973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Debussy, “Prelude to </a:t>
            </a:r>
            <a:r>
              <a:rPr lang="en-US" sz="2400"/>
              <a:t>the Afternoon of a Faun”</a:t>
            </a:r>
          </a:p>
        </p:txBody>
      </p:sp>
    </p:spTree>
    <p:extLst>
      <p:ext uri="{BB962C8B-B14F-4D97-AF65-F5344CB8AC3E}">
        <p14:creationId xmlns:p14="http://schemas.microsoft.com/office/powerpoint/2010/main" val="397322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281</Words>
  <Application>Microsoft Macintosh PowerPoint</Application>
  <PresentationFormat>Widescreen</PresentationFormat>
  <Paragraphs>33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Pristina</vt:lpstr>
      <vt:lpstr>Wingdings 3</vt:lpstr>
      <vt:lpstr>Wisp</vt:lpstr>
      <vt:lpstr>Impressionism and the music of Debussy</vt:lpstr>
      <vt:lpstr>PowerPoint Presentation</vt:lpstr>
      <vt:lpstr>Impressionism in Music</vt:lpstr>
      <vt:lpstr>Debussy, “Prelude to the Afternoon of a Faun,” 1894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Impressionism and the music of Debussy</dc:title>
  <dc:creator>Seigel, Lester Charles</dc:creator>
  <cp:lastModifiedBy>Seigel, Lester Charles</cp:lastModifiedBy>
  <cp:revision>1</cp:revision>
  <dcterms:created xsi:type="dcterms:W3CDTF">2020-10-28T03:28:32Z</dcterms:created>
  <dcterms:modified xsi:type="dcterms:W3CDTF">2020-10-28T03:33:39Z</dcterms:modified>
</cp:coreProperties>
</file>