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6" r:id="rId1"/>
  </p:sldMasterIdLst>
  <p:sldIdLst>
    <p:sldId id="256" r:id="rId2"/>
    <p:sldId id="257" r:id="rId3"/>
    <p:sldId id="259" r:id="rId4"/>
    <p:sldId id="260" r:id="rId5"/>
    <p:sldId id="258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 snapToObjects="1">
      <p:cViewPr varScale="1">
        <p:scale>
          <a:sx n="104" d="100"/>
          <a:sy n="104" d="100"/>
        </p:scale>
        <p:origin x="232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A57C3F-0FB2-4B2E-BA6A-FEEEFF1AF7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57400" y="685801"/>
            <a:ext cx="8115300" cy="3046228"/>
          </a:xfrm>
        </p:spPr>
        <p:txBody>
          <a:bodyPr anchor="b">
            <a:normAutofit/>
          </a:bodyPr>
          <a:lstStyle>
            <a:lvl1pPr algn="ctr">
              <a:defRPr sz="3600" cap="all" spc="3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8583AE9-1CC1-4572-A6E5-E97F80E476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57400" y="4114800"/>
            <a:ext cx="8115300" cy="2057400"/>
          </a:xfrm>
        </p:spPr>
        <p:txBody>
          <a:bodyPr/>
          <a:lstStyle>
            <a:lvl1pPr marL="0" indent="0" algn="ctr">
              <a:buNone/>
              <a:defRPr sz="2400" i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04DE7C-68AB-403D-B9D8-7398C292C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EA57E-7C1A-457B-A4CD-5DCEB057B502}" type="datetime1">
              <a:rPr lang="en-US" smtClean="0"/>
              <a:t>4/9/21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003E50-6613-4D86-AA22-43B14E7279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069AB5-A56D-471F-9236-EFA981E2EA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804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02744C-12E6-455B-B646-2EA92DE0E9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7D71C4D-C062-4EEE-9A9A-31ADCC5C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44DC97-C26E-407A-9E29-68C52D547B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89749-A4CD-447F-8298-2B7988C91CEA}" type="datetime1">
              <a:rPr lang="en-US" smtClean="0"/>
              <a:t>4/9/21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2E9353-B771-47FF-975E-72337414E0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A5A858-B8B2-4364-A7D0-B2E8FAE0AD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9262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2A6BABE-D80C-4F54-A03C-E1F9EBCA832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9285191-EF5B-48BE-AB5D-B7BA4C3D09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FA387A-1231-4FE3-8574-D4331A3432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444D3-C0BA-4587-A56C-581AB9F841BE}" type="datetime1">
              <a:rPr lang="en-US" smtClean="0"/>
              <a:t>4/9/21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F21559-4901-4AD3-ABE7-DF02354573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F6C18E-B751-4E7B-9CD8-1BF44DAB8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228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49B412-EBAB-4569-B3D9-6B346BF837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486900" cy="1371600"/>
          </a:xfrm>
        </p:spPr>
        <p:txBody>
          <a:bodyPr>
            <a:normAutofit/>
          </a:bodyPr>
          <a:lstStyle>
            <a:lvl1pPr algn="l">
              <a:defRPr sz="3200" cap="all" spc="3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E7C8AE-B0F4-404F-BCAD-A14C18E50D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AA9CAD-DAFB-4DE3-9C41-7FD03EA8D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AF2CE-4F37-411C-A3EE-BBBE223265BF}" type="datetime1">
              <a:rPr lang="en-US" smtClean="0"/>
              <a:t>4/9/21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CE3137-8136-46C5-AC2F-49E5F55E4C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1AB6EF-A0B1-4706-AE44-253A6B182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653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C02F68-BF19-468D-B422-54B6D189FA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77407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CBF7D7-84D4-4A39-B44E-9B029EEB1F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641624"/>
            <a:ext cx="10515600" cy="1448026"/>
          </a:xfrm>
        </p:spPr>
        <p:txBody>
          <a:bodyPr/>
          <a:lstStyle>
            <a:lvl1pPr marL="0" indent="0" algn="ctr">
              <a:buNone/>
              <a:defRPr sz="2400" i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E29709-D243-41E8-89FA-62FA7AEB52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083D4-708C-4BB5-B4FD-30CE9FA12FD5}" type="datetime1">
              <a:rPr lang="en-US" smtClean="0"/>
              <a:t>4/9/21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AB99C0-DC2A-4133-A10D-D43A1E05BB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122EFD-A17E-47F5-8AC9-EFD6D813DB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590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1C668D-BFBE-4765-A294-8303931B57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6071" y="566278"/>
            <a:ext cx="9512429" cy="965458"/>
          </a:xfrm>
        </p:spPr>
        <p:txBody>
          <a:bodyPr/>
          <a:lstStyle>
            <a:lvl1pPr algn="ctr">
              <a:defRPr cap="all" spc="3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B3C212-F55F-4D0D-BFA7-F00A33CAA1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09758" y="2057400"/>
            <a:ext cx="5031521" cy="41195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54BDD7-2575-4E82-887D-DCAF9EB159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65408" y="2057401"/>
            <a:ext cx="5016834" cy="41195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CAECC8-3C3A-4A5D-AB7A-1F99E5023D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239B2-65BC-4C2A-A62B-3EABFE9590E4}" type="datetime1">
              <a:rPr lang="en-US" smtClean="0"/>
              <a:t>4/9/21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47609B-ACA4-4323-9340-C7DB166D7A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409EA3-C5C7-4AC6-956A-DB9A3B4F3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582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E0CDE0-7431-4F05-AA47-F10EB46C96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276552" cy="1149350"/>
          </a:xfrm>
        </p:spPr>
        <p:txBody>
          <a:bodyPr>
            <a:normAutofit/>
          </a:bodyPr>
          <a:lstStyle>
            <a:lvl1pPr algn="ctr">
              <a:defRPr sz="3200" cap="all" spc="3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D9FFA7-D3EA-4CB8-A471-94235AD625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 i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5360D2-88E8-43C8-92D1-67AB23BBE2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5C768F6-20A1-47A1-90FE-903135EEFD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D555EC1-268F-4324-A003-3608AA0D847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C55C8E4-FCB8-4E06-9C43-0ACD949A73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05F5A-E4A3-476F-A89E-C2B73F2431E4}" type="datetime1">
              <a:rPr lang="en-US" smtClean="0"/>
              <a:t>4/9/21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01C005-C973-4D82-942A-334F1D431A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AFB6186-6570-4DE8-8603-70B0A51DF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021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5ADD3-88C8-4B01-8CC6-808C0E4160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634E6A-1390-4101-B78E-7592313407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61515-4A26-4F31-9F61-5A10B1FABBFC}" type="datetime1">
              <a:rPr lang="en-US" smtClean="0"/>
              <a:t>4/9/21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8BC7B90-4C99-4653-872A-3572A02DA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B03516-4D31-49D2-9488-33C734A7A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776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10D8488-CF25-431B-A87A-AAF141BD0B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5DC65-7D1F-4BAB-9695-F7E734143E14}" type="datetime1">
              <a:rPr lang="en-US" smtClean="0"/>
              <a:t>4/9/21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2F58E5-C92D-4C64-B867-0576B1EAD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216797-ABEC-4FE0-AFDE-36107B967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922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68F2B0-990D-418E-9D10-2464E98669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881131-AFFD-4339-9F30-D408B5105C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A7C47F4-7968-4698-8BD3-A583099FAA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12BC6F-3996-4B2B-B8F2-DD3A82CCF7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24077-BD55-4036-8E92-6558FDF3B653}" type="datetime1">
              <a:rPr lang="en-US" smtClean="0"/>
              <a:t>4/9/21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832E66-581A-4CF2-A40A-4E24FAAC4A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3B1C89-C625-4618-81A2-FB34E4DA07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384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51486F-443A-4F2D-AB1F-8B1F4C4DE7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3A21213-E7FB-406A-B8CD-735AAC7AD0D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F41A03-500E-49F7-8D99-A1EAFE4D34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91523D-69E9-4EAE-A610-B3A237B758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225F2-7107-4609-BCC2-77C63064A5E8}" type="datetime1">
              <a:rPr lang="en-US" smtClean="0"/>
              <a:t>4/9/21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DB852F-4134-4AB5-BA87-483B1E1ADD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34C5CB-918E-4A09-8222-D36E37B63C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8557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3AA0686-7BAC-45C0-BA30-0D0CBCE5CE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4869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4202DE-82CD-407D-8C68-174B0CBB57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71599" y="2254103"/>
            <a:ext cx="9486901" cy="39180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54AC9D-6E1B-46D3-959F-A068A1EDBDB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 rot="5400000">
            <a:off x="9800022" y="3223751"/>
            <a:ext cx="4114801" cy="4105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spc="300" baseline="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fld id="{D3FE42E8-8B57-452D-A122-4DCE9AC771EF}" type="datetime1">
              <a:rPr lang="en-US" smtClean="0"/>
              <a:t>4/9/21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FC0015-9EFB-40F8-BC00-AC2483D609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5400000">
            <a:off x="-1708136" y="3223750"/>
            <a:ext cx="4114800" cy="4105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spc="300" baseline="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72C732-0E3E-49E0-A72E-D4C08CB445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16340" y="6356350"/>
            <a:ext cx="8718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spc="3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fld id="{F8E28480-1C08-4458-AD97-0283E6FFD09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985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5" r:id="rId10"/>
    <p:sldLayoutId id="2147483684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SzPct val="70000"/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SzPct val="70000"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SzPct val="70000"/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SzPct val="70000"/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SzPct val="70000"/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7VWHBHeNrg4?feature=oembed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YGRO05WcNDk?feature=oembed" TargetMode="Externa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16F7C09B-DBA8-4350-A63F-29BFFD2349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CD36A4C-72B1-4E93-8EA9-AA44269788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6781800" cy="6857999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9A32E75-9D9C-EE43-9FF7-A2B476728C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98605" y="685801"/>
            <a:ext cx="4211595" cy="3428998"/>
          </a:xfrm>
        </p:spPr>
        <p:txBody>
          <a:bodyPr anchor="ctr">
            <a:normAutofit/>
          </a:bodyPr>
          <a:lstStyle/>
          <a:p>
            <a:r>
              <a:rPr lang="en-US" sz="4000" dirty="0">
                <a:solidFill>
                  <a:schemeClr val="bg2"/>
                </a:solidFill>
              </a:rPr>
              <a:t>Chopin and 19</a:t>
            </a:r>
            <a:r>
              <a:rPr lang="en-US" sz="4000" baseline="30000" dirty="0">
                <a:solidFill>
                  <a:schemeClr val="bg2"/>
                </a:solidFill>
              </a:rPr>
              <a:t>th</a:t>
            </a:r>
            <a:r>
              <a:rPr lang="en-US" sz="4000" dirty="0">
                <a:solidFill>
                  <a:schemeClr val="bg2"/>
                </a:solidFill>
              </a:rPr>
              <a:t> c. Piano Music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EBA5EE-F5C8-C04D-B303-82E155571A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114800"/>
            <a:ext cx="4038600" cy="20574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MU 121 – Class 27</a:t>
            </a:r>
          </a:p>
        </p:txBody>
      </p:sp>
      <p:pic>
        <p:nvPicPr>
          <p:cNvPr id="5" name="Picture 4" descr="A person posing for the camera&#10;&#10;Description automatically generated">
            <a:extLst>
              <a:ext uri="{FF2B5EF4-FFF2-40B4-BE49-F238E27FC236}">
                <a16:creationId xmlns:a16="http://schemas.microsoft.com/office/drawing/2014/main" id="{4BCC2D5E-9FD8-EE43-9955-2D9024420F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467600" y="1409700"/>
            <a:ext cx="403860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9993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5B098B6-88A1-4935-AF43-01286C94CF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A94DEED-5E0F-4E41-A445-58C14864C3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26781" y="1663995"/>
            <a:ext cx="3390900" cy="3543300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E1500B3-C81C-5347-8CC8-99EA6FE12A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3228" y="2057401"/>
            <a:ext cx="2859272" cy="2743200"/>
          </a:xfrm>
        </p:spPr>
        <p:txBody>
          <a:bodyPr anchor="ctr">
            <a:normAutofit/>
          </a:bodyPr>
          <a:lstStyle/>
          <a:p>
            <a:pPr algn="ctr"/>
            <a:r>
              <a:rPr lang="en-US" sz="3000" dirty="0">
                <a:solidFill>
                  <a:schemeClr val="bg2"/>
                </a:solidFill>
              </a:rPr>
              <a:t>The rise of the piano, and a new musical center of </a:t>
            </a:r>
            <a:r>
              <a:rPr lang="en-US" sz="3000" dirty="0" err="1">
                <a:solidFill>
                  <a:schemeClr val="bg2"/>
                </a:solidFill>
              </a:rPr>
              <a:t>europe</a:t>
            </a:r>
            <a:endParaRPr lang="en-US" sz="3000" dirty="0">
              <a:solidFill>
                <a:schemeClr val="bg2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38282B-CCC3-274B-8B5B-22600941BA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1" y="579473"/>
            <a:ext cx="5410200" cy="5762847"/>
          </a:xfrm>
        </p:spPr>
        <p:txBody>
          <a:bodyPr anchor="ctr">
            <a:normAutofit/>
          </a:bodyPr>
          <a:lstStyle/>
          <a:p>
            <a:r>
              <a:rPr lang="en-US" dirty="0"/>
              <a:t>1800s saw significant development in the technology, range, and expressivity of the piano from its Classic-era beginning.</a:t>
            </a:r>
          </a:p>
          <a:p>
            <a:r>
              <a:rPr lang="en-US" dirty="0"/>
              <a:t>Market forces – the middle class demanded literature for the piano</a:t>
            </a:r>
          </a:p>
          <a:p>
            <a:r>
              <a:rPr lang="en-US" dirty="0"/>
              <a:t>1820s-30s: Musical scene shifting away from Vienna and toward Paris: drew Chopin and other Polish musicians fleeing their homeland in 1830 after a failed uprising against Russian domination.</a:t>
            </a:r>
          </a:p>
        </p:txBody>
      </p:sp>
    </p:spTree>
    <p:extLst>
      <p:ext uri="{BB962C8B-B14F-4D97-AF65-F5344CB8AC3E}">
        <p14:creationId xmlns:p14="http://schemas.microsoft.com/office/powerpoint/2010/main" val="39192998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BBC959F-CAB6-4E23-81DE-E0BBF2B7E0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A94DEED-5E0F-4E41-A445-58C14864C3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076700" cy="6858000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DBC5242-1EC0-964C-BAEC-9DC1169C14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371600"/>
            <a:ext cx="2742028" cy="4114800"/>
          </a:xfrm>
        </p:spPr>
        <p:txBody>
          <a:bodyPr anchor="ctr">
            <a:normAutofit/>
          </a:bodyPr>
          <a:lstStyle/>
          <a:p>
            <a:pPr algn="ctr"/>
            <a:r>
              <a:rPr lang="en-US">
                <a:solidFill>
                  <a:schemeClr val="bg2"/>
                </a:solidFill>
              </a:rPr>
              <a:t>Chopin’s Lyric 19</a:t>
            </a:r>
            <a:r>
              <a:rPr lang="en-US" baseline="30000">
                <a:solidFill>
                  <a:schemeClr val="bg2"/>
                </a:solidFill>
              </a:rPr>
              <a:t>th</a:t>
            </a:r>
            <a:r>
              <a:rPr lang="en-US">
                <a:solidFill>
                  <a:schemeClr val="bg2"/>
                </a:solidFill>
              </a:rPr>
              <a:t>-c. piano genres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E1FEFA6-7D4F-4746-AE64-D4D52FE76D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62500" y="685800"/>
            <a:ext cx="6743700" cy="5486400"/>
          </a:xfrm>
          <a:prstGeom prst="rect">
            <a:avLst/>
          </a:prstGeom>
          <a:solidFill>
            <a:schemeClr val="tx2">
              <a:lumMod val="75000"/>
              <a:lumOff val="2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C0B9AC-AC47-EC44-989C-7C0246EB31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0963" y="1270591"/>
            <a:ext cx="5631357" cy="4364666"/>
          </a:xfrm>
        </p:spPr>
        <p:txBody>
          <a:bodyPr anchor="ctr">
            <a:normAutofit/>
          </a:bodyPr>
          <a:lstStyle/>
          <a:p>
            <a:r>
              <a:rPr lang="en-US" sz="2800" i="1" dirty="0"/>
              <a:t>Descriptive titles</a:t>
            </a:r>
            <a:r>
              <a:rPr lang="en-US" sz="2800" dirty="0"/>
              <a:t>: Prelude, Nocturne, Intermezzo, Scherzo, Etude, Impromptu</a:t>
            </a:r>
          </a:p>
          <a:p>
            <a:pPr marL="0" indent="0">
              <a:buNone/>
            </a:pPr>
            <a:endParaRPr lang="en-US" sz="2800" dirty="0"/>
          </a:p>
          <a:p>
            <a:r>
              <a:rPr lang="en-US" sz="2800" i="1" dirty="0"/>
              <a:t>Dance titles</a:t>
            </a:r>
            <a:r>
              <a:rPr lang="en-US" sz="2800" dirty="0"/>
              <a:t>: Waltz, Polonaise, Mazurka</a:t>
            </a:r>
          </a:p>
          <a:p>
            <a:endParaRPr lang="en-US" sz="2800" i="1" dirty="0"/>
          </a:p>
          <a:p>
            <a:r>
              <a:rPr lang="en-US" sz="2800" i="1" dirty="0"/>
              <a:t>Free form</a:t>
            </a:r>
            <a:r>
              <a:rPr lang="en-US" sz="2800" dirty="0"/>
              <a:t>: Ballade</a:t>
            </a:r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5968934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FF9146B-4CCD-4CDB-AB9C-458005307E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E1FEFA6-7D4F-4746-AE64-D4D52FE76D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BF8DA3CF-9D4B-403A-9AD4-BB177DAB6C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5800" y="685800"/>
            <a:ext cx="10820400" cy="5486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8B03C27-4FA5-DC42-9C5C-8DEBFCB47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9" y="1010097"/>
            <a:ext cx="9486901" cy="1010088"/>
          </a:xfrm>
        </p:spPr>
        <p:txBody>
          <a:bodyPr anchor="b">
            <a:normAutofit/>
          </a:bodyPr>
          <a:lstStyle/>
          <a:p>
            <a:pPr algn="ctr"/>
            <a:r>
              <a:rPr lang="en-US" dirty="0"/>
              <a:t>Other works with piano by </a:t>
            </a:r>
            <a:r>
              <a:rPr lang="en-US" dirty="0" err="1"/>
              <a:t>chopin</a:t>
            </a:r>
            <a:r>
              <a:rPr lang="en-US" dirty="0"/>
              <a:t>	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8B6255-C786-7048-ACB4-7C4A62F68C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2206257"/>
            <a:ext cx="9486901" cy="3540642"/>
          </a:xfrm>
        </p:spPr>
        <p:txBody>
          <a:bodyPr>
            <a:normAutofit/>
          </a:bodyPr>
          <a:lstStyle/>
          <a:p>
            <a:r>
              <a:rPr lang="en-US" dirty="0"/>
              <a:t>Two concertos for solo Piano and Orchestra</a:t>
            </a:r>
          </a:p>
          <a:p>
            <a:r>
              <a:rPr lang="en-US" dirty="0"/>
              <a:t>Variations on “La Ci </a:t>
            </a:r>
            <a:r>
              <a:rPr lang="en-US" dirty="0" err="1"/>
              <a:t>Darem</a:t>
            </a:r>
            <a:r>
              <a:rPr lang="en-US" dirty="0"/>
              <a:t> la Mano” </a:t>
            </a:r>
          </a:p>
          <a:p>
            <a:r>
              <a:rPr lang="en-US"/>
              <a:t>Two Sonatas for Piano solo</a:t>
            </a:r>
          </a:p>
        </p:txBody>
      </p:sp>
    </p:spTree>
    <p:extLst>
      <p:ext uri="{BB962C8B-B14F-4D97-AF65-F5344CB8AC3E}">
        <p14:creationId xmlns:p14="http://schemas.microsoft.com/office/powerpoint/2010/main" val="19641583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FF9146B-4CCD-4CDB-AB9C-458005307E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E1FEFA6-7D4F-4746-AE64-D4D52FE76D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BF8DA3CF-9D4B-403A-9AD4-BB177DAB6C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5800" y="685800"/>
            <a:ext cx="10820400" cy="5486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405164C-5300-FF44-ABC7-5D3B9806CB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9" y="1010097"/>
            <a:ext cx="9486901" cy="1010088"/>
          </a:xfrm>
        </p:spPr>
        <p:txBody>
          <a:bodyPr anchor="b">
            <a:normAutofit/>
          </a:bodyPr>
          <a:lstStyle/>
          <a:p>
            <a:pPr algn="ctr"/>
            <a:r>
              <a:rPr lang="en-US" dirty="0"/>
              <a:t>Quotes by and about </a:t>
            </a:r>
            <a:r>
              <a:rPr lang="en-US" dirty="0" err="1"/>
              <a:t>chopin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254719-D6EA-9D42-9A4B-5B25FEFA24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2206257"/>
            <a:ext cx="9486901" cy="3540642"/>
          </a:xfrm>
        </p:spPr>
        <p:txBody>
          <a:bodyPr>
            <a:normAutofit/>
          </a:bodyPr>
          <a:lstStyle/>
          <a:p>
            <a:r>
              <a:rPr lang="en-US" dirty="0"/>
              <a:t>Chopin found “pounding” the piano unbearable, comparing it to “a barking dog”</a:t>
            </a:r>
          </a:p>
          <a:p>
            <a:r>
              <a:rPr lang="en-US" dirty="0"/>
              <a:t>“Concerts are never real music; you have to give up the idea of hearing in them the beautiful things of art.”</a:t>
            </a:r>
          </a:p>
          <a:p>
            <a:r>
              <a:rPr lang="en-US" dirty="0"/>
              <a:t>[Chopin’s] tone, though small, was absolutely beyond criticism, and although his execution was not forcible, nor by any means fitted for the concert room, still it was perfect in the extreme.” - Franz Liszt</a:t>
            </a:r>
          </a:p>
        </p:txBody>
      </p:sp>
    </p:spTree>
    <p:extLst>
      <p:ext uri="{BB962C8B-B14F-4D97-AF65-F5344CB8AC3E}">
        <p14:creationId xmlns:p14="http://schemas.microsoft.com/office/powerpoint/2010/main" val="3050333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4D88A92C-0BD1-4D13-9480-9CA5056B10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850E0BE-0A13-43E4-9007-A06960852F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5800" y="685801"/>
            <a:ext cx="6118275" cy="5486400"/>
          </a:xfrm>
          <a:prstGeom prst="rect">
            <a:avLst/>
          </a:prstGeom>
          <a:solidFill>
            <a:schemeClr val="tx2">
              <a:lumMod val="75000"/>
              <a:lumOff val="2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233DE48-DCEA-E847-803E-D1CC2666BF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0389" y="914881"/>
            <a:ext cx="5212188" cy="964407"/>
          </a:xfrm>
        </p:spPr>
        <p:txBody>
          <a:bodyPr>
            <a:normAutofit/>
          </a:bodyPr>
          <a:lstStyle/>
          <a:p>
            <a:pPr algn="ctr"/>
            <a:r>
              <a:rPr lang="en-US" sz="3000" dirty="0"/>
              <a:t>19</a:t>
            </a:r>
            <a:r>
              <a:rPr lang="en-US" sz="3000" baseline="30000" dirty="0"/>
              <a:t>th</a:t>
            </a:r>
            <a:r>
              <a:rPr lang="en-US" sz="3000" dirty="0"/>
              <a:t> C. Musical nationalism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AB7339-BC5E-7342-83AA-9635D625D1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8040" y="2146570"/>
            <a:ext cx="5118965" cy="3754499"/>
          </a:xfrm>
        </p:spPr>
        <p:txBody>
          <a:bodyPr>
            <a:normAutofit/>
          </a:bodyPr>
          <a:lstStyle/>
          <a:p>
            <a:r>
              <a:rPr lang="en-US" dirty="0"/>
              <a:t>Political changes throughout Europe</a:t>
            </a:r>
          </a:p>
          <a:p>
            <a:r>
              <a:rPr lang="en-US" dirty="0"/>
              <a:t>Romanticist love of nature – extends to habitat of one’s own country</a:t>
            </a:r>
          </a:p>
          <a:p>
            <a:r>
              <a:rPr lang="en-US" dirty="0"/>
              <a:t>Nationalism expressed in ethnic customs, dances, folk melodies</a:t>
            </a:r>
          </a:p>
          <a:p>
            <a:r>
              <a:rPr lang="en-US" dirty="0"/>
              <a:t>Aggressive nationalism – assertion of racial/cultural superiority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 descr="A group of people in a room&#10;&#10;Description automatically generated">
            <a:extLst>
              <a:ext uri="{FF2B5EF4-FFF2-40B4-BE49-F238E27FC236}">
                <a16:creationId xmlns:a16="http://schemas.microsoft.com/office/drawing/2014/main" id="{8C7FF9A5-82B8-3C4C-8C29-892ECF0568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0460" r="14245"/>
          <a:stretch/>
        </p:blipFill>
        <p:spPr>
          <a:xfrm>
            <a:off x="7467600" y="10"/>
            <a:ext cx="4724400" cy="685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6482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628F91-9253-424B-AB60-74E801602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9275" y="134004"/>
            <a:ext cx="10084675" cy="554421"/>
          </a:xfrm>
          <a:solidFill>
            <a:schemeClr val="tx2">
              <a:lumMod val="75000"/>
              <a:lumOff val="25000"/>
            </a:schemeClr>
          </a:solidFill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bg1"/>
                </a:solidFill>
              </a:rPr>
              <a:t>Chopin: Mazurka in A Minor, Op. 17, no. 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6EBF48-CD82-3F4E-9F7F-93738FD0DC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3628" y="798786"/>
            <a:ext cx="11566634" cy="5925210"/>
          </a:xfrm>
          <a:ln w="12700">
            <a:solidFill>
              <a:schemeClr val="tx2">
                <a:lumMod val="75000"/>
                <a:lumOff val="25000"/>
              </a:schemeClr>
            </a:solidFill>
          </a:ln>
        </p:spPr>
        <p:txBody>
          <a:bodyPr>
            <a:normAutofit fontScale="92500" lnSpcReduction="10000"/>
          </a:bodyPr>
          <a:lstStyle/>
          <a:p>
            <a:r>
              <a:rPr lang="en-US" b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SECTION A (Key of A Minor)</a:t>
            </a:r>
          </a:p>
          <a:p>
            <a:pPr lvl="1"/>
            <a:r>
              <a:rPr lang="en-US" b="1" dirty="0"/>
              <a:t>Introduction:</a:t>
            </a:r>
            <a:r>
              <a:rPr lang="en-US" dirty="0"/>
              <a:t> </a:t>
            </a:r>
            <a:r>
              <a:rPr lang="en-US" u="sng" dirty="0"/>
              <a:t>avoids tonic key of A minor</a:t>
            </a:r>
            <a:r>
              <a:rPr lang="en-US" dirty="0"/>
              <a:t>, suggested keys: D minor, F Major</a:t>
            </a:r>
          </a:p>
          <a:p>
            <a:pPr lvl="1"/>
            <a:r>
              <a:rPr lang="en-US" b="1" dirty="0"/>
              <a:t>First theme </a:t>
            </a:r>
            <a:r>
              <a:rPr lang="en-US" dirty="0"/>
              <a:t>– Similarly puzzling; Theme could be harmonized in A Minor, but Chopin avoids it.</a:t>
            </a:r>
          </a:p>
          <a:p>
            <a:pPr lvl="1"/>
            <a:r>
              <a:rPr lang="en-US" b="1" dirty="0"/>
              <a:t>First theme </a:t>
            </a:r>
            <a:r>
              <a:rPr lang="en-US" dirty="0"/>
              <a:t>repeats (Sec. A’)</a:t>
            </a:r>
          </a:p>
          <a:p>
            <a:pPr lvl="1"/>
            <a:r>
              <a:rPr lang="en-US" b="1" dirty="0"/>
              <a:t>Second theme </a:t>
            </a:r>
            <a:r>
              <a:rPr lang="en-US" dirty="0"/>
              <a:t>does emphasize A Minor, but only 8 measures in length, more typical of mazurka melody, more chromatic (many half-steps)</a:t>
            </a:r>
          </a:p>
          <a:p>
            <a:pPr lvl="1"/>
            <a:r>
              <a:rPr lang="en-US" dirty="0"/>
              <a:t>Returns to </a:t>
            </a:r>
            <a:r>
              <a:rPr lang="en-US" b="1" dirty="0"/>
              <a:t>First theme</a:t>
            </a:r>
            <a:r>
              <a:rPr lang="en-US" dirty="0"/>
              <a:t>, embellished with cadenza-like decoration, leading to a cadence in …. A </a:t>
            </a:r>
            <a:r>
              <a:rPr lang="en-US" u="sng" dirty="0"/>
              <a:t>MAJOR</a:t>
            </a:r>
            <a:r>
              <a:rPr lang="en-US" dirty="0"/>
              <a:t>! This moves us to the B Section of the piece.</a:t>
            </a:r>
          </a:p>
          <a:p>
            <a:r>
              <a:rPr lang="en-US" b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SECTION B</a:t>
            </a:r>
            <a:r>
              <a:rPr lang="en-US" dirty="0">
                <a:solidFill>
                  <a:schemeClr val="tx2">
                    <a:lumMod val="75000"/>
                    <a:lumOff val="25000"/>
                  </a:schemeClr>
                </a:solidFill>
              </a:rPr>
              <a:t> </a:t>
            </a:r>
            <a:r>
              <a:rPr lang="en-US" b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(Key of A </a:t>
            </a:r>
            <a:r>
              <a:rPr lang="en-US" b="1" i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Major </a:t>
            </a:r>
            <a:r>
              <a:rPr lang="en-US" b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)</a:t>
            </a:r>
          </a:p>
          <a:p>
            <a:pPr lvl="1"/>
            <a:r>
              <a:rPr lang="en-US" b="1" dirty="0"/>
              <a:t>New Theme</a:t>
            </a:r>
            <a:r>
              <a:rPr lang="en-US" dirty="0"/>
              <a:t>, derived from First theme, above (inverted), in A </a:t>
            </a:r>
            <a:r>
              <a:rPr lang="en-US" u="sng" dirty="0"/>
              <a:t>Major</a:t>
            </a:r>
            <a:r>
              <a:rPr lang="en-US" dirty="0"/>
              <a:t>. Phrase is just 8 measures long and is repeated four times (comprising 2 periods). Then a dramatic “snap,” heard twice, leading to…</a:t>
            </a:r>
          </a:p>
          <a:p>
            <a:r>
              <a:rPr lang="en-US" b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SECTION A’ (Key of A Minor)</a:t>
            </a:r>
          </a:p>
          <a:p>
            <a:pPr lvl="1"/>
            <a:r>
              <a:rPr lang="en-US" dirty="0"/>
              <a:t>We return to the </a:t>
            </a:r>
            <a:r>
              <a:rPr lang="en-US" b="1" dirty="0"/>
              <a:t>First Theme</a:t>
            </a:r>
            <a:r>
              <a:rPr lang="en-US" dirty="0"/>
              <a:t>, back in A Minor, though ornamented/varied more than the first time. 16 measures, shorter than Section A. </a:t>
            </a:r>
          </a:p>
          <a:p>
            <a:pPr lvl="1"/>
            <a:r>
              <a:rPr lang="en-US" dirty="0"/>
              <a:t>A leaping </a:t>
            </a:r>
            <a:r>
              <a:rPr lang="en-US" b="1" dirty="0"/>
              <a:t>Closing Theme</a:t>
            </a:r>
            <a:r>
              <a:rPr lang="en-US" dirty="0"/>
              <a:t> theme appears now to close the work. Very chromatic, but settles on the tonic chord of A Minor…</a:t>
            </a:r>
          </a:p>
          <a:p>
            <a:pPr lvl="1"/>
            <a:r>
              <a:rPr lang="en-US" dirty="0"/>
              <a:t>until the last four measures, when Chopin ends with the mysterious, tonic-avoiding chords of D Minor heard at the introduction of the piece, with an </a:t>
            </a:r>
            <a:r>
              <a:rPr lang="en-US" u="sng" dirty="0"/>
              <a:t>inconclusive, open-ended </a:t>
            </a:r>
            <a:r>
              <a:rPr lang="en-US" dirty="0"/>
              <a:t>final cadence on a chord in … </a:t>
            </a:r>
            <a:r>
              <a:rPr lang="en-US" b="1" dirty="0"/>
              <a:t>F Major!</a:t>
            </a:r>
          </a:p>
        </p:txBody>
      </p:sp>
      <p:pic>
        <p:nvPicPr>
          <p:cNvPr id="4" name="03 Mazurka in A minor, Op. 17, No. 4.m4a" descr="03 Mazurka in A minor, Op. 17, No. 4.m4a">
            <a:hlinkClick r:id="" action="ppaction://media"/>
            <a:extLst>
              <a:ext uri="{FF2B5EF4-FFF2-40B4-BE49-F238E27FC236}">
                <a16:creationId xmlns:a16="http://schemas.microsoft.com/office/drawing/2014/main" id="{7713CCDF-83AC-524E-B9DB-817B97BA5AF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021380" y="5652814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640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713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936C65-EF90-459A-9C0F-BA4209B011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Chopin: Etude, Op. 10, no. 12 “Revolutionary”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F42B16-B9BB-4D6E-AB28-97E27F8A59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35579" y="1636264"/>
            <a:ext cx="5239264" cy="5085811"/>
          </a:xfrm>
        </p:spPr>
        <p:txBody>
          <a:bodyPr>
            <a:normAutofit/>
          </a:bodyPr>
          <a:lstStyle/>
          <a:p>
            <a:r>
              <a:rPr lang="en-US" dirty="0"/>
              <a:t>Modified Strophic Form (A – A’), using variations + Coda</a:t>
            </a:r>
          </a:p>
          <a:p>
            <a:r>
              <a:rPr lang="en-US" dirty="0"/>
              <a:t>Technical focus for this “study”: rushing arpeggios in left hand, playing full descending chords in both hands</a:t>
            </a:r>
          </a:p>
          <a:p>
            <a:r>
              <a:rPr lang="en-US" dirty="0"/>
              <a:t>Expression: C minor tonality suggests seriousness, short thematic motives in RH in conjunct motion impart urgency; mix of rhythms between two hands add energy, plus the fast tempo.</a:t>
            </a:r>
          </a:p>
        </p:txBody>
      </p:sp>
      <p:pic>
        <p:nvPicPr>
          <p:cNvPr id="4" name="Online Media 3" descr="Evgeny Kissin - Étude Op. 10, No. 12 in C minor 'Revolutionary'">
            <a:hlinkClick r:id="" action="ppaction://media"/>
            <a:extLst>
              <a:ext uri="{FF2B5EF4-FFF2-40B4-BE49-F238E27FC236}">
                <a16:creationId xmlns:a16="http://schemas.microsoft.com/office/drawing/2014/main" id="{92995712-A628-2246-A95E-BF5EA47DA9DE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37618" y="2446638"/>
            <a:ext cx="6432517" cy="3634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333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37BC31-ADEA-40C4-907D-E529582FB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2550" y="128752"/>
            <a:ext cx="9486900" cy="753533"/>
          </a:xfrm>
        </p:spPr>
        <p:txBody>
          <a:bodyPr/>
          <a:lstStyle/>
          <a:p>
            <a:r>
              <a:rPr lang="en-US" dirty="0"/>
              <a:t>Rubato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5E5C79-37C8-4418-A3A3-6D88A97CC0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6538" y="1008994"/>
            <a:ext cx="6472330" cy="5163208"/>
          </a:xfrm>
        </p:spPr>
        <p:txBody>
          <a:bodyPr>
            <a:normAutofit/>
          </a:bodyPr>
          <a:lstStyle/>
          <a:p>
            <a:r>
              <a:rPr lang="en-US" sz="1600" dirty="0"/>
              <a:t>An expressive technique of flexibility in rhythm and tempo by the performer, not written in music, but expected in certain styles such as that of Chopin’s music.</a:t>
            </a:r>
          </a:p>
          <a:p>
            <a:r>
              <a:rPr lang="en-US" sz="1600" dirty="0"/>
              <a:t>Example: </a:t>
            </a:r>
            <a:r>
              <a:rPr lang="en-US" sz="1600" i="1" dirty="0"/>
              <a:t>Chopin, Nocturne in E-Flat, Op. 9, no. 2</a:t>
            </a:r>
          </a:p>
          <a:p>
            <a:pPr lvl="1"/>
            <a:r>
              <a:rPr lang="en-US" sz="1600" dirty="0"/>
              <a:t>First phrase: theme 1 stated in RH, with simple accompaniment.</a:t>
            </a:r>
          </a:p>
          <a:p>
            <a:pPr lvl="1"/>
            <a:r>
              <a:rPr lang="en-US" sz="1600" dirty="0"/>
              <a:t>Theme 1 repeated with some “extra” notes ornamenting the melody.</a:t>
            </a:r>
          </a:p>
          <a:p>
            <a:pPr lvl="1"/>
            <a:r>
              <a:rPr lang="en-US" sz="1600" dirty="0"/>
              <a:t>Theme 2 in the dominant key (Bb Major), with a distinct repeating note half-way through</a:t>
            </a:r>
          </a:p>
          <a:p>
            <a:pPr lvl="1"/>
            <a:r>
              <a:rPr lang="en-US" sz="1600" dirty="0"/>
              <a:t>Theme 1 with more elaborate ornamentation throughout</a:t>
            </a:r>
          </a:p>
          <a:p>
            <a:pPr lvl="1"/>
            <a:r>
              <a:rPr lang="en-US" sz="1600" dirty="0"/>
              <a:t>Theme 3 heard in the minor sub-dominant key (Ab minor), simple but then repeated with significant elaboration, leading to the climactic cadenza, and a four-note “trill” in the high range of the piano. This flows into the short Coda, all on the tonic (Eb Major) chord, bringing the piece to a quiet close.</a:t>
            </a:r>
          </a:p>
        </p:txBody>
      </p:sp>
      <p:pic>
        <p:nvPicPr>
          <p:cNvPr id="4" name="Online Media 3" title="Chopin Nocturne Op.9 No.2 (Arthur Rubinstein)">
            <a:hlinkClick r:id="" action="ppaction://media"/>
            <a:extLst>
              <a:ext uri="{FF2B5EF4-FFF2-40B4-BE49-F238E27FC236}">
                <a16:creationId xmlns:a16="http://schemas.microsoft.com/office/drawing/2014/main" id="{D87FC062-34C4-4806-9641-4DEEC414963F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7136421" y="705671"/>
            <a:ext cx="4769440" cy="3577080"/>
          </a:xfrm>
          <a:prstGeom prst="rect">
            <a:avLst/>
          </a:prstGeom>
        </p:spPr>
      </p:pic>
      <p:pic>
        <p:nvPicPr>
          <p:cNvPr id="1026" name="Picture 2" descr="Arthur Rubinstein - Live in Moscow, 1964 - Chopin, Schumann, Debussy,  Villa-Lobos - YouTube Music | Classical music, Music composition, Arthur  rubinstein">
            <a:extLst>
              <a:ext uri="{FF2B5EF4-FFF2-40B4-BE49-F238E27FC236}">
                <a16:creationId xmlns:a16="http://schemas.microsoft.com/office/drawing/2014/main" id="{CB0A900D-89D2-4129-8ED7-1A282C0A97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1330" y="4113690"/>
            <a:ext cx="2715208" cy="2036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A0F6F0A-752F-4435-A6A1-94A6587A59CB}"/>
              </a:ext>
            </a:extLst>
          </p:cNvPr>
          <p:cNvSpPr txBox="1"/>
          <p:nvPr/>
        </p:nvSpPr>
        <p:spPr>
          <a:xfrm>
            <a:off x="8391330" y="6150096"/>
            <a:ext cx="2715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>
                <a:latin typeface="+mj-lt"/>
              </a:rPr>
              <a:t>Arthur Rubinstein, Polish-born concert pianist</a:t>
            </a:r>
          </a:p>
          <a:p>
            <a:r>
              <a:rPr lang="en-US" sz="1200" i="1" dirty="0">
                <a:latin typeface="+mj-lt"/>
              </a:rPr>
              <a:t>(1887-1982) in recital in Moscow.</a:t>
            </a:r>
          </a:p>
        </p:txBody>
      </p:sp>
    </p:spTree>
    <p:extLst>
      <p:ext uri="{BB962C8B-B14F-4D97-AF65-F5344CB8AC3E}">
        <p14:creationId xmlns:p14="http://schemas.microsoft.com/office/powerpoint/2010/main" val="4200012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lassicFrameVTI">
  <a:themeElements>
    <a:clrScheme name="Custom 22">
      <a:dk1>
        <a:sysClr val="windowText" lastClr="000000"/>
      </a:dk1>
      <a:lt1>
        <a:sysClr val="window" lastClr="FFFFFF"/>
      </a:lt1>
      <a:dk2>
        <a:srgbClr val="293737"/>
      </a:dk2>
      <a:lt2>
        <a:srgbClr val="EEF2F0"/>
      </a:lt2>
      <a:accent1>
        <a:srgbClr val="749090"/>
      </a:accent1>
      <a:accent2>
        <a:srgbClr val="A5A5A5"/>
      </a:accent2>
      <a:accent3>
        <a:srgbClr val="91A39B"/>
      </a:accent3>
      <a:accent4>
        <a:srgbClr val="A9A698"/>
      </a:accent4>
      <a:accent5>
        <a:srgbClr val="A2A79A"/>
      </a:accent5>
      <a:accent6>
        <a:srgbClr val="897F65"/>
      </a:accent6>
      <a:hlink>
        <a:srgbClr val="92872F"/>
      </a:hlink>
      <a:folHlink>
        <a:srgbClr val="AB73A9"/>
      </a:folHlink>
    </a:clrScheme>
    <a:fontScheme name="Goudy and Gill Sans">
      <a:majorFont>
        <a:latin typeface="Goudy Old Style"/>
        <a:ea typeface=""/>
        <a:cs typeface=""/>
      </a:majorFont>
      <a:minorFont>
        <a:latin typeface="Gill Sans M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lassicFrameVTI" id="{4FA2A165-EC65-4FB0-B019-8C8876A1D8E3}" vid="{9D78F1F1-8226-42FD-A1A3-975EDF6D60F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808</Words>
  <Application>Microsoft Macintosh PowerPoint</Application>
  <PresentationFormat>Widescreen</PresentationFormat>
  <Paragraphs>52</Paragraphs>
  <Slides>9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Gill Sans MT</vt:lpstr>
      <vt:lpstr>Goudy Old Style</vt:lpstr>
      <vt:lpstr>ClassicFrameVTI</vt:lpstr>
      <vt:lpstr>Chopin and 19th c. Piano Music</vt:lpstr>
      <vt:lpstr>The rise of the piano, and a new musical center of europe</vt:lpstr>
      <vt:lpstr>Chopin’s Lyric 19th-c. piano genres</vt:lpstr>
      <vt:lpstr>Other works with piano by chopin </vt:lpstr>
      <vt:lpstr>Quotes by and about chopin</vt:lpstr>
      <vt:lpstr>19th C. Musical nationalism</vt:lpstr>
      <vt:lpstr>Chopin: Mazurka in A Minor, Op. 17, no. 4</vt:lpstr>
      <vt:lpstr>Chopin: Etude, Op. 10, no. 12 “Revolutionary”</vt:lpstr>
      <vt:lpstr>Rubato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Chopin and 19th c. Piano Music</dc:title>
  <dc:creator>Seigel, Lester Charles</dc:creator>
  <cp:lastModifiedBy>Seigel, Lester Charles</cp:lastModifiedBy>
  <cp:revision>7</cp:revision>
  <dcterms:created xsi:type="dcterms:W3CDTF">2020-10-25T21:27:37Z</dcterms:created>
  <dcterms:modified xsi:type="dcterms:W3CDTF">2021-04-09T13:46:17Z</dcterms:modified>
</cp:coreProperties>
</file>