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99" r:id="rId1"/>
  </p:sldMasterIdLst>
  <p:sldIdLst>
    <p:sldId id="256" r:id="rId2"/>
    <p:sldId id="257" r:id="rId3"/>
    <p:sldId id="258" r:id="rId4"/>
    <p:sldId id="259" r:id="rId5"/>
    <p:sldId id="261" r:id="rId6"/>
    <p:sldId id="260" r:id="rId7"/>
    <p:sldId id="262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B1D1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94"/>
  </p:normalViewPr>
  <p:slideViewPr>
    <p:cSldViewPr snapToGrid="0" snapToObjects="1">
      <p:cViewPr varScale="1">
        <p:scale>
          <a:sx n="121" d="100"/>
          <a:sy n="121" d="100"/>
        </p:scale>
        <p:origin x="744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8DE6C8-AB1D-4204-BC9C-3366B0BF043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78426" y="889820"/>
            <a:ext cx="9989574" cy="3598606"/>
          </a:xfrm>
        </p:spPr>
        <p:txBody>
          <a:bodyPr anchor="t">
            <a:normAutofit/>
          </a:bodyPr>
          <a:lstStyle>
            <a:lvl1pPr algn="l">
              <a:defRPr sz="54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A7B9009-EE50-4EE5-B6EB-CD6EC83D3FA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78426" y="4488426"/>
            <a:ext cx="6991776" cy="1302774"/>
          </a:xfrm>
        </p:spPr>
        <p:txBody>
          <a:bodyPr anchor="b">
            <a:normAutofit/>
          </a:bodyPr>
          <a:lstStyle>
            <a:lvl1pPr marL="0" indent="0" algn="l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9C8667E-058A-436F-B8EA-5B3A99D43D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3E8B1C-86EF-43CF-8304-249481088644}" type="datetimeFigureOut">
              <a:rPr lang="en-US" smtClean="0"/>
              <a:t>4/14/21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2680305-1AD7-482D-BFFD-6CDB83AB39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E5762A1-52E9-402D-B65E-DF193E44CE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DB2ADC-AF19-4574-8C10-79B5B04FCA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67994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6359C1-C098-4BF4-A55D-782F4E606B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D343C7E-1E8B-4D38-9B81-1AA2A8978ED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8A70B00-53AE-4D3F-91BE-A8D789ED98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3E8B1C-86EF-43CF-8304-249481088644}" type="datetimeFigureOut">
              <a:rPr lang="en-US" smtClean="0"/>
              <a:t>4/14/21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6647FC7-8124-4F70-A849-B6BCC5189C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47CEBE4-50DC-47DB-B699-CCC024336C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DB2ADC-AF19-4574-8C10-79B5B04FCA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30301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4B418279-D3B8-4C6A-AB74-9DE37777127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9242322" y="997974"/>
            <a:ext cx="2349043" cy="4984956"/>
          </a:xfrm>
        </p:spPr>
        <p:txBody>
          <a:bodyPr vert="eaVert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28F733C-9309-4197-BACA-207CDC8935C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997973"/>
            <a:ext cx="8404122" cy="4984956"/>
          </a:xfrm>
        </p:spPr>
        <p:txBody>
          <a:bodyPr vert="eaVert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6ACD4D0-5BE6-412D-B08B-5DFFD59351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3E8B1C-86EF-43CF-8304-249481088644}" type="datetimeFigureOut">
              <a:rPr lang="en-US" smtClean="0"/>
              <a:t>4/14/21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021651-B786-4A39-A10F-F5231D0A2C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4504D2D-9379-40DE-9F45-3004BE54F1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DB2ADC-AF19-4574-8C10-79B5B04FCA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95408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987CA6-BFD9-4CB1-8892-F6B062E824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0CDA8C3-9C0C-4E52-9A62-E4DB159E6B0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CC3EC35-E02F-41FF-9232-F90692A902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3E8B1C-86EF-43CF-8304-249481088644}" type="datetimeFigureOut">
              <a:rPr lang="en-US" smtClean="0"/>
              <a:t>4/14/21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9D13D38-5DF1-443B-8A12-71E834FDC6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25E644A-4A37-4757-9809-5B035E2874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DB2ADC-AF19-4574-8C10-79B5B04FCA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84359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E6578B-CD85-4BF1-A729-E8E8079B59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5383" y="1709738"/>
            <a:ext cx="10632067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58448C1-C13F-4826-8347-EEB00A6643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15383" y="4589463"/>
            <a:ext cx="10632067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806546A-957F-4C4D-9744-1177AD258E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3E8B1C-86EF-43CF-8304-249481088644}" type="datetimeFigureOut">
              <a:rPr lang="en-US" smtClean="0"/>
              <a:t>4/14/21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1DB149C-CC63-4E3A-A83D-EF637EB519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DB94775-7982-41EC-B584-D51224D38F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DB2ADC-AF19-4574-8C10-79B5B04FCA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59654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CE4BD8-507D-48E4-A624-F16A741C36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0635" y="922096"/>
            <a:ext cx="10691265" cy="1127930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0A07E4-3A39-457C-A059-7DFB6039D94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715383" y="2128684"/>
            <a:ext cx="5304417" cy="3844414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B141E17-47CE-4A78-B0FA-0E9786DA67C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2128684"/>
            <a:ext cx="5219700" cy="3844414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9F02C13-D3ED-4044-9716-F29D79A184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3E8B1C-86EF-43CF-8304-249481088644}" type="datetimeFigureOut">
              <a:rPr lang="en-US" smtClean="0"/>
              <a:t>4/14/21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AF334AD-FB29-4355-B5CF-85E61B4F34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A5AA154-790C-4774-9C21-8C543E733F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DB2ADC-AF19-4574-8C10-79B5B04FCA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8218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07DD35-7673-4F88-86B0-634883B5E3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87" y="929148"/>
            <a:ext cx="10640005" cy="761540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EC820D7-3E0B-47C6-A583-C4C839C5AF0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15384" y="1681163"/>
            <a:ext cx="5282192" cy="657225"/>
          </a:xfrm>
        </p:spPr>
        <p:txBody>
          <a:bodyPr anchor="b">
            <a:normAutofit/>
          </a:bodyPr>
          <a:lstStyle>
            <a:lvl1pPr marL="0" indent="0">
              <a:buNone/>
              <a:defRPr sz="1600" b="1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A839A7B-97D5-400F-B802-A0FF28FE9F1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715384" y="2505075"/>
            <a:ext cx="5282192" cy="3423777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2E0ECA2-DBF1-4681-9DFA-93AFD1B371D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657225"/>
          </a:xfrm>
        </p:spPr>
        <p:txBody>
          <a:bodyPr anchor="b">
            <a:normAutofit/>
          </a:bodyPr>
          <a:lstStyle>
            <a:lvl1pPr marL="0" indent="0">
              <a:buNone/>
              <a:defRPr sz="1600" b="1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90EBBBB-517F-4ED7-9E51-CF0F7590B4D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42377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511B5C7-1E37-478F-B4B0-C7202FFE41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3E8B1C-86EF-43CF-8304-249481088644}" type="datetimeFigureOut">
              <a:rPr lang="en-US" smtClean="0"/>
              <a:t>4/14/21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153F7EF-507C-4CB3-86C5-8B34FFFC1D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8E3DEA6-E4EB-4C2A-8B4F-55EC965B62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DB2ADC-AF19-4574-8C10-79B5B04FCA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6051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032964-A933-4B98-A141-A4B316DAFA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D684C9D-23DA-42B0-9DD3-7592F72E8D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3E8B1C-86EF-43CF-8304-249481088644}" type="datetimeFigureOut">
              <a:rPr lang="en-US" smtClean="0"/>
              <a:t>4/14/21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8BF8F05-876F-49D8-AE30-5BB2A91ECD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53D20DA-9260-4577-BB51-789570A243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DB2ADC-AF19-4574-8C10-79B5B04FCA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94025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D2C1F24-E0A1-45A7-8EF5-92CD979934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3E8B1C-86EF-43CF-8304-249481088644}" type="datetimeFigureOut">
              <a:rPr lang="en-US" smtClean="0"/>
              <a:t>4/14/21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E021C19-210E-46B0-9036-5D8AECC926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A880FEF-487E-44DF-8615-DF22104196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DB2ADC-AF19-4574-8C10-79B5B04FCA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35408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A568EE-74C8-43A6-90BC-2DDD965CF6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8426" y="781665"/>
            <a:ext cx="4093599" cy="1223452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71C35AC-CAE3-48CF-A3E4-A075C9FDD71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D9D03EA-5FAD-4609-A2B8-624E426847E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88258" y="2315497"/>
            <a:ext cx="4093599" cy="35534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B58D2EA-2191-4216-B64D-067BDFE123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3E8B1C-86EF-43CF-8304-249481088644}" type="datetimeFigureOut">
              <a:rPr lang="en-US" smtClean="0"/>
              <a:t>4/14/21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8042128-DAB4-481C-BEE6-3523E8E88B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E50E382-C500-4A4C-A7C6-43860383A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DB2ADC-AF19-4574-8C10-79B5B04FCA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8416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9FE98B-EACF-4251-A8AF-0D9EDD17C6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3342" y="1066800"/>
            <a:ext cx="4103431" cy="1317523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905F473-761A-4002-AF70-9FF878D0139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1066800"/>
            <a:ext cx="6172200" cy="47942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A0C2E6A-F834-4540-BB00-E13CB45DC36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83342" y="2552700"/>
            <a:ext cx="4103431" cy="33162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0C38EAB-AD63-415C-B263-BA1D8FBE3C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3E8B1C-86EF-43CF-8304-249481088644}" type="datetimeFigureOut">
              <a:rPr lang="en-US" smtClean="0"/>
              <a:t>4/14/21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22E5541-B6DE-45E8-BCFE-0DFC4F5740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BB78D45-289B-46AF-8CB9-E6150BEA17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DB2ADC-AF19-4574-8C10-79B5B04FCA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17431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7A362AC-B59F-4AC7-B279-57DDD5336B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0635" y="922096"/>
            <a:ext cx="10691265" cy="137103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E6042DB-75BD-4EC1-B6D9-8A72EF940CA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00635" y="2293126"/>
            <a:ext cx="10691265" cy="363608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1DD1378-7C96-4079-B44C-3D86B465759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69448" y="6356350"/>
            <a:ext cx="259259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/>
                </a:solidFill>
                <a:latin typeface="+mj-lt"/>
              </a:defRPr>
            </a:lvl1pPr>
          </a:lstStyle>
          <a:p>
            <a:fld id="{2F3E8B1C-86EF-43CF-8304-249481088644}" type="datetimeFigureOut">
              <a:rPr lang="en-US" smtClean="0"/>
              <a:pPr/>
              <a:t>4/14/21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19B6B78-577F-43F5-BAEE-BF72484C985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15383" y="6356350"/>
            <a:ext cx="453972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/>
                </a:solidFill>
                <a:latin typeface="+mj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8CC75B8-AF8F-4D8A-9B3D-D1951A64BAD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919012" y="6356350"/>
            <a:ext cx="67235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00">
                <a:solidFill>
                  <a:schemeClr val="tx1"/>
                </a:solidFill>
              </a:defRPr>
            </a:lvl1pPr>
          </a:lstStyle>
          <a:p>
            <a:fld id="{C3DB2ADC-AF19-4574-8C10-79B5B04FCA27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F64F9B95-9045-48D2-B9F3-2927E98F54AA}"/>
              </a:ext>
            </a:extLst>
          </p:cNvPr>
          <p:cNvCxnSpPr>
            <a:cxnSpLocks/>
          </p:cNvCxnSpPr>
          <p:nvPr/>
        </p:nvCxnSpPr>
        <p:spPr>
          <a:xfrm>
            <a:off x="800100" y="723900"/>
            <a:ext cx="10591800" cy="0"/>
          </a:xfrm>
          <a:prstGeom prst="line">
            <a:avLst/>
          </a:prstGeom>
          <a:ln w="444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085AA86F-6A4D-4BCB-A045-D992CDC2959B}"/>
              </a:ext>
            </a:extLst>
          </p:cNvPr>
          <p:cNvCxnSpPr>
            <a:cxnSpLocks/>
          </p:cNvCxnSpPr>
          <p:nvPr/>
        </p:nvCxnSpPr>
        <p:spPr>
          <a:xfrm>
            <a:off x="800100" y="6142781"/>
            <a:ext cx="105918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737390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96" r:id="rId2"/>
    <p:sldLayoutId id="2147483697" r:id="rId3"/>
    <p:sldLayoutId id="2147483698" r:id="rId4"/>
    <p:sldLayoutId id="2147483688" r:id="rId5"/>
    <p:sldLayoutId id="2147483689" r:id="rId6"/>
    <p:sldLayoutId id="2147483690" r:id="rId7"/>
    <p:sldLayoutId id="2147483691" r:id="rId8"/>
    <p:sldLayoutId id="2147483692" r:id="rId9"/>
    <p:sldLayoutId id="2147483693" r:id="rId10"/>
    <p:sldLayoutId id="2147483694" r:id="rId11"/>
  </p:sldLayoutIdLst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4000" kern="1200" cap="all" spc="3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4.xml"/><Relationship Id="rId1" Type="http://schemas.openxmlformats.org/officeDocument/2006/relationships/video" Target="https://www.youtube.com/embed/WaIByDlFINk?feature=oembed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4.xml"/><Relationship Id="rId1" Type="http://schemas.openxmlformats.org/officeDocument/2006/relationships/video" Target="https://www.youtube.com/embed/k8gMr0RKad4?feature=oembed" TargetMode="External"/><Relationship Id="rId4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tiff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Layout" Target="../slideLayouts/slideLayout4.xml"/><Relationship Id="rId1" Type="http://schemas.openxmlformats.org/officeDocument/2006/relationships/video" Target="https://www.youtube.com/embed/SSSn0odpHKE?feature=oembed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33E93247-6229-44AB-A550-739E971E690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4028179-75D1-C64C-A6B3-DA2E25E6274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604552" y="871758"/>
            <a:ext cx="5825448" cy="3871143"/>
          </a:xfrm>
        </p:spPr>
        <p:txBody>
          <a:bodyPr>
            <a:normAutofit/>
          </a:bodyPr>
          <a:lstStyle/>
          <a:p>
            <a:r>
              <a:rPr lang="en-US" dirty="0"/>
              <a:t>Avant-garde music in the </a:t>
            </a:r>
            <a:br>
              <a:rPr lang="en-US" dirty="0"/>
            </a:br>
            <a:r>
              <a:rPr lang="en-US" dirty="0"/>
              <a:t>20</a:t>
            </a:r>
            <a:r>
              <a:rPr lang="en-US" baseline="30000" dirty="0"/>
              <a:t>th</a:t>
            </a:r>
            <a:r>
              <a:rPr lang="en-US" dirty="0"/>
              <a:t> century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CA78259-1FDE-5744-939F-3629122A9D0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619964" y="4785543"/>
            <a:ext cx="5322013" cy="1005657"/>
          </a:xfrm>
        </p:spPr>
        <p:txBody>
          <a:bodyPr>
            <a:normAutofit/>
          </a:bodyPr>
          <a:lstStyle/>
          <a:p>
            <a:r>
              <a:rPr lang="en-US" dirty="0"/>
              <a:t>MU 121 </a:t>
            </a:r>
            <a:r>
              <a:rPr lang="en-US"/>
              <a:t>– Introduction to Music</a:t>
            </a: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967ABE4-F4D2-4335-A133-0AC3AF672BE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7855" r="11034"/>
          <a:stretch/>
        </p:blipFill>
        <p:spPr>
          <a:xfrm>
            <a:off x="1" y="10"/>
            <a:ext cx="4876799" cy="6857989"/>
          </a:xfrm>
          <a:prstGeom prst="rect">
            <a:avLst/>
          </a:prstGeom>
        </p:spPr>
      </p:pic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EE2E603F-4A95-4FE8-BB06-211DFD75DBE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5723776" y="723900"/>
            <a:ext cx="5706224" cy="0"/>
          </a:xfrm>
          <a:prstGeom prst="line">
            <a:avLst/>
          </a:prstGeom>
          <a:ln w="444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2CF06E40-3ECB-4820-95B5-8A70B07D4B4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5723776" y="6134100"/>
            <a:ext cx="5668124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081677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4B3D7D-8FEF-CC45-8ED1-8DF550D4FE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Experimentation	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9DB947F-9C7E-4040-95BB-0076024ABE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00635" y="1725567"/>
            <a:ext cx="10691265" cy="3636088"/>
          </a:xfrm>
          <a:gradFill flip="none" rotWithShape="1">
            <a:gsLst>
              <a:gs pos="0">
                <a:schemeClr val="accent3">
                  <a:tint val="66000"/>
                  <a:satMod val="160000"/>
                </a:schemeClr>
              </a:gs>
              <a:gs pos="50000">
                <a:schemeClr val="accent3">
                  <a:tint val="44500"/>
                  <a:satMod val="160000"/>
                </a:schemeClr>
              </a:gs>
              <a:gs pos="100000">
                <a:schemeClr val="accent3">
                  <a:tint val="23500"/>
                  <a:satMod val="160000"/>
                </a:schemeClr>
              </a:gs>
            </a:gsLst>
            <a:lin ang="5400000" scaled="1"/>
            <a:tileRect/>
          </a:gradFill>
        </p:spPr>
        <p:txBody>
          <a:bodyPr/>
          <a:lstStyle/>
          <a:p>
            <a:r>
              <a:rPr lang="en-US" dirty="0"/>
              <a:t>Throughout music history</a:t>
            </a:r>
          </a:p>
          <a:p>
            <a:r>
              <a:rPr lang="en-US" dirty="0"/>
              <a:t>Early 20</a:t>
            </a:r>
            <a:r>
              <a:rPr lang="en-US" baseline="30000" dirty="0"/>
              <a:t>th</a:t>
            </a:r>
            <a:r>
              <a:rPr lang="en-US" dirty="0"/>
              <a:t> century factors</a:t>
            </a:r>
          </a:p>
          <a:p>
            <a:pPr lvl="1"/>
            <a:r>
              <a:rPr lang="en-US" dirty="0"/>
              <a:t>The search for post-tonal musical expression</a:t>
            </a:r>
          </a:p>
          <a:p>
            <a:pPr lvl="1"/>
            <a:r>
              <a:rPr lang="en-US" dirty="0"/>
              <a:t>Recording technology</a:t>
            </a:r>
          </a:p>
          <a:p>
            <a:pPr lvl="1"/>
            <a:r>
              <a:rPr lang="en-US" dirty="0"/>
              <a:t>Electricity and instruments</a:t>
            </a:r>
          </a:p>
          <a:p>
            <a:pPr lvl="1"/>
            <a:r>
              <a:rPr lang="en-US" dirty="0"/>
              <a:t>Exoticism expands from 19</a:t>
            </a:r>
            <a:r>
              <a:rPr lang="en-US" baseline="30000" dirty="0"/>
              <a:t>th</a:t>
            </a:r>
            <a:r>
              <a:rPr lang="en-US" dirty="0"/>
              <a:t>-c. nationalism</a:t>
            </a:r>
          </a:p>
          <a:p>
            <a:pPr lvl="1"/>
            <a:r>
              <a:rPr lang="en-US" dirty="0"/>
              <a:t>19th-c. </a:t>
            </a:r>
            <a:r>
              <a:rPr lang="en-US" i="1" dirty="0" err="1"/>
              <a:t>Weltschmertz</a:t>
            </a:r>
            <a:r>
              <a:rPr lang="en-US" dirty="0"/>
              <a:t> becomes 20</a:t>
            </a:r>
            <a:r>
              <a:rPr lang="en-US" baseline="30000" dirty="0"/>
              <a:t>th</a:t>
            </a:r>
            <a:r>
              <a:rPr lang="en-US" dirty="0"/>
              <a:t>-c. Anxiety – Expressionism, Atonality</a:t>
            </a:r>
          </a:p>
        </p:txBody>
      </p:sp>
    </p:spTree>
    <p:extLst>
      <p:ext uri="{BB962C8B-B14F-4D97-AF65-F5344CB8AC3E}">
        <p14:creationId xmlns:p14="http://schemas.microsoft.com/office/powerpoint/2010/main" val="89325449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ADF5B6-6B3F-784A-A294-71A995D87072}"/>
              </a:ext>
            </a:extLst>
          </p:cNvPr>
          <p:cNvSpPr>
            <a:spLocks noGrp="1"/>
          </p:cNvSpPr>
          <p:nvPr>
            <p:ph type="title"/>
          </p:nvPr>
        </p:nvSpPr>
        <p:spPr>
          <a:solidFill>
            <a:schemeClr val="accent1"/>
          </a:solidFill>
        </p:spPr>
        <p:txBody>
          <a:bodyPr/>
          <a:lstStyle/>
          <a:p>
            <a:r>
              <a:rPr lang="en-US" dirty="0"/>
              <a:t>Techniques			Composers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CD34937-9FDB-0D4D-AACC-731261378FD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solidFill>
            <a:schemeClr val="accent4"/>
          </a:solidFill>
        </p:spPr>
        <p:txBody>
          <a:bodyPr/>
          <a:lstStyle/>
          <a:p>
            <a:r>
              <a:rPr lang="en-US" dirty="0">
                <a:solidFill>
                  <a:schemeClr val="bg1"/>
                </a:solidFill>
              </a:rPr>
              <a:t>Chord clusters</a:t>
            </a:r>
          </a:p>
          <a:p>
            <a:r>
              <a:rPr lang="en-US" dirty="0">
                <a:solidFill>
                  <a:schemeClr val="bg1"/>
                </a:solidFill>
              </a:rPr>
              <a:t>Microtones</a:t>
            </a:r>
          </a:p>
          <a:p>
            <a:r>
              <a:rPr lang="en-US" dirty="0">
                <a:solidFill>
                  <a:schemeClr val="bg1"/>
                </a:solidFill>
              </a:rPr>
              <a:t>Prepared piano</a:t>
            </a:r>
          </a:p>
          <a:p>
            <a:r>
              <a:rPr lang="en-US" dirty="0">
                <a:solidFill>
                  <a:schemeClr val="bg1"/>
                </a:solidFill>
              </a:rPr>
              <a:t>Electrophonic instruments</a:t>
            </a:r>
          </a:p>
          <a:p>
            <a:r>
              <a:rPr lang="en-US" dirty="0">
                <a:solidFill>
                  <a:schemeClr val="bg1"/>
                </a:solidFill>
              </a:rPr>
              <a:t>Electronic tape + live performers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16F9B08-0045-FB48-8137-877D74D3112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solidFill>
            <a:schemeClr val="accent2"/>
          </a:solidFill>
        </p:spPr>
        <p:txBody>
          <a:bodyPr/>
          <a:lstStyle/>
          <a:p>
            <a:r>
              <a:rPr lang="en-US" dirty="0">
                <a:solidFill>
                  <a:schemeClr val="bg1"/>
                </a:solidFill>
              </a:rPr>
              <a:t>Charles Ives (1874-1954)</a:t>
            </a:r>
          </a:p>
          <a:p>
            <a:r>
              <a:rPr lang="en-US" dirty="0">
                <a:solidFill>
                  <a:schemeClr val="bg1"/>
                </a:solidFill>
              </a:rPr>
              <a:t>Edgard Varèse (1883-1965)</a:t>
            </a:r>
          </a:p>
          <a:p>
            <a:r>
              <a:rPr lang="en-US" dirty="0">
                <a:solidFill>
                  <a:schemeClr val="bg1"/>
                </a:solidFill>
              </a:rPr>
              <a:t>Henry Cowell (1897-1965)</a:t>
            </a:r>
          </a:p>
          <a:p>
            <a:r>
              <a:rPr lang="en-US" dirty="0">
                <a:solidFill>
                  <a:schemeClr val="bg1"/>
                </a:solidFill>
              </a:rPr>
              <a:t>Harry </a:t>
            </a:r>
            <a:r>
              <a:rPr lang="en-US" dirty="0" err="1">
                <a:solidFill>
                  <a:schemeClr val="bg1"/>
                </a:solidFill>
              </a:rPr>
              <a:t>Partch</a:t>
            </a:r>
            <a:r>
              <a:rPr lang="en-US" dirty="0">
                <a:solidFill>
                  <a:schemeClr val="bg1"/>
                </a:solidFill>
              </a:rPr>
              <a:t> (1901-1974)</a:t>
            </a:r>
          </a:p>
          <a:p>
            <a:r>
              <a:rPr lang="en-US" dirty="0">
                <a:solidFill>
                  <a:schemeClr val="bg1"/>
                </a:solidFill>
              </a:rPr>
              <a:t>John Cage (1912-1992)</a:t>
            </a:r>
          </a:p>
        </p:txBody>
      </p:sp>
    </p:spTree>
    <p:extLst>
      <p:ext uri="{BB962C8B-B14F-4D97-AF65-F5344CB8AC3E}">
        <p14:creationId xmlns:p14="http://schemas.microsoft.com/office/powerpoint/2010/main" val="180334437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688574-B7B3-EC43-9862-78EBC8012C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Henry </a:t>
            </a:r>
            <a:r>
              <a:rPr lang="en-US" dirty="0" err="1"/>
              <a:t>cowell</a:t>
            </a:r>
            <a:r>
              <a:rPr lang="en-US" dirty="0"/>
              <a:t>, “The Banshee” (1925)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AD0E45A-8AC5-F746-9D12-6FF644CB2B39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/>
              <a:t>Composition for solo piano strings</a:t>
            </a:r>
          </a:p>
          <a:p>
            <a:r>
              <a:rPr lang="en-US" dirty="0"/>
              <a:t>Score requires twelve different techniques for playing the strings inside the piano</a:t>
            </a:r>
          </a:p>
          <a:p>
            <a:r>
              <a:rPr lang="en-US" dirty="0"/>
              <a:t>Goals: Reinvent the piano “soundscape,” introduce a level of </a:t>
            </a:r>
            <a:r>
              <a:rPr lang="en-US" dirty="0" err="1"/>
              <a:t>uncomfortability</a:t>
            </a:r>
            <a:r>
              <a:rPr lang="en-US" dirty="0"/>
              <a:t> for both pianist and audience in recital</a:t>
            </a:r>
          </a:p>
          <a:p>
            <a:endParaRPr lang="en-US" dirty="0"/>
          </a:p>
        </p:txBody>
      </p:sp>
      <p:pic>
        <p:nvPicPr>
          <p:cNvPr id="5" name="Online Media 4" descr="The Banshee - Henry Cowell (1925)">
            <a:hlinkClick r:id="" action="ppaction://media"/>
            <a:extLst>
              <a:ext uri="{FF2B5EF4-FFF2-40B4-BE49-F238E27FC236}">
                <a16:creationId xmlns:a16="http://schemas.microsoft.com/office/drawing/2014/main" id="{9C74B88F-9A50-C747-88E1-8BBFD505A6CF}"/>
              </a:ext>
            </a:extLst>
          </p:cNvPr>
          <p:cNvPicPr>
            <a:picLocks noGrp="1" noRot="1" noChangeAspect="1"/>
          </p:cNvPicPr>
          <p:nvPr>
            <p:ph sz="half" idx="2"/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6172200" y="2050026"/>
            <a:ext cx="5219700" cy="2936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52809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person posing for the camera&#10;&#10;Description automatically generated">
            <a:extLst>
              <a:ext uri="{FF2B5EF4-FFF2-40B4-BE49-F238E27FC236}">
                <a16:creationId xmlns:a16="http://schemas.microsoft.com/office/drawing/2014/main" id="{C87ACAA5-86C8-DE40-A39A-B6C9C7D5210C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50000"/>
          </a:blip>
          <a:stretch>
            <a:fillRect/>
          </a:stretch>
        </p:blipFill>
        <p:spPr>
          <a:xfrm>
            <a:off x="710560" y="725565"/>
            <a:ext cx="3659137" cy="540687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B5027EF-9BB3-8146-B8F1-5255226F2A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John cage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D9919D3-57A3-5E4D-A8F8-7267BA8B539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715384" y="725563"/>
            <a:ext cx="3560054" cy="5406872"/>
          </a:xfrm>
        </p:spPr>
        <p:txBody>
          <a:bodyPr>
            <a:normAutofit/>
          </a:bodyPr>
          <a:lstStyle/>
          <a:p>
            <a:endParaRPr lang="en-US" dirty="0"/>
          </a:p>
          <a:p>
            <a:endParaRPr lang="en-US" dirty="0"/>
          </a:p>
          <a:p>
            <a:pPr marL="0" indent="0">
              <a:buNone/>
            </a:pPr>
            <a:r>
              <a:rPr lang="en-US" dirty="0"/>
              <a:t>1912-1992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b="1" dirty="0"/>
              <a:t>Indeterminacy</a:t>
            </a:r>
          </a:p>
          <a:p>
            <a:r>
              <a:rPr lang="en-US" b="1" dirty="0"/>
              <a:t>Aleatoric</a:t>
            </a:r>
            <a:r>
              <a:rPr lang="en-US" dirty="0"/>
              <a:t> music (”</a:t>
            </a:r>
            <a:r>
              <a:rPr lang="en-US" i="1" dirty="0"/>
              <a:t>music of chance operations</a:t>
            </a:r>
            <a:r>
              <a:rPr lang="en-US" dirty="0"/>
              <a:t>”)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A13A02F-1B09-EE47-A50D-56BA73000C5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552303" y="1634290"/>
            <a:ext cx="5219700" cy="384441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i="1" dirty="0"/>
              <a:t>I have nothing to say and I am saying it and that is poetry as I need it.</a:t>
            </a:r>
            <a:endParaRPr lang="en-US" dirty="0"/>
          </a:p>
          <a:p>
            <a:pPr marL="0" indent="0">
              <a:buNone/>
            </a:pPr>
            <a:r>
              <a:rPr lang="en-US" i="1" dirty="0"/>
              <a:t>There is poetry as soon as we realize that we possess nothing.</a:t>
            </a:r>
            <a:endParaRPr lang="en-US" dirty="0"/>
          </a:p>
          <a:p>
            <a:pPr marL="0" indent="0">
              <a:buNone/>
            </a:pPr>
            <a:r>
              <a:rPr lang="en-US" i="1" dirty="0"/>
              <a:t>We need not destroy the past. It is gone.</a:t>
            </a: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7" name="Online Media 6" descr="John Cage -- Journeys in Sound">
            <a:hlinkClick r:id="" action="ppaction://media"/>
            <a:extLst>
              <a:ext uri="{FF2B5EF4-FFF2-40B4-BE49-F238E27FC236}">
                <a16:creationId xmlns:a16="http://schemas.microsoft.com/office/drawing/2014/main" id="{76C4BB4F-7CFE-FA4B-AEE2-6D509699F725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4932406" y="1379296"/>
            <a:ext cx="6095430" cy="34286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49513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" dur="2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" dur="2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9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4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CFD909-EC54-CC4B-9BBF-F5620E4C25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6716" y="875173"/>
            <a:ext cx="1705079" cy="5658199"/>
          </a:xfrm>
        </p:spPr>
        <p:txBody>
          <a:bodyPr vert="vert270">
            <a:normAutofit fontScale="90000"/>
          </a:bodyPr>
          <a:lstStyle/>
          <a:p>
            <a:r>
              <a:rPr lang="en-US" dirty="0"/>
              <a:t>	</a:t>
            </a:r>
            <a:r>
              <a:rPr lang="en-US" dirty="0">
                <a:solidFill>
                  <a:srgbClr val="8B1D1C"/>
                </a:solidFill>
              </a:rPr>
              <a:t>New sounds </a:t>
            </a:r>
            <a:br>
              <a:rPr lang="en-US" dirty="0">
                <a:solidFill>
                  <a:srgbClr val="8B1D1C"/>
                </a:solidFill>
              </a:rPr>
            </a:br>
            <a:r>
              <a:rPr lang="en-US" dirty="0">
                <a:solidFill>
                  <a:srgbClr val="8B1D1C"/>
                </a:solidFill>
              </a:rPr>
              <a:t>		= new notation</a:t>
            </a:r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E2BBC687-E1CD-C842-8AF3-78D55319977C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2001795" y="324628"/>
            <a:ext cx="8991865" cy="64240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570572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CFD909-EC54-CC4B-9BBF-F5620E4C25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6716" y="875173"/>
            <a:ext cx="1705079" cy="5658199"/>
          </a:xfrm>
        </p:spPr>
        <p:txBody>
          <a:bodyPr vert="vert270">
            <a:normAutofit fontScale="90000"/>
          </a:bodyPr>
          <a:lstStyle/>
          <a:p>
            <a:r>
              <a:rPr lang="en-US" dirty="0"/>
              <a:t>	</a:t>
            </a:r>
            <a:r>
              <a:rPr lang="en-US" dirty="0">
                <a:solidFill>
                  <a:srgbClr val="8B1D1C"/>
                </a:solidFill>
              </a:rPr>
              <a:t>New sounds </a:t>
            </a:r>
            <a:br>
              <a:rPr lang="en-US" dirty="0">
                <a:solidFill>
                  <a:srgbClr val="8B1D1C"/>
                </a:solidFill>
              </a:rPr>
            </a:br>
            <a:r>
              <a:rPr lang="en-US" dirty="0">
                <a:solidFill>
                  <a:srgbClr val="8B1D1C"/>
                </a:solidFill>
              </a:rPr>
              <a:t>		= new notation</a:t>
            </a:r>
          </a:p>
        </p:txBody>
      </p:sp>
      <p:pic>
        <p:nvPicPr>
          <p:cNvPr id="5" name="Online Media 4" descr="John Cage: Imaginary Landscape No. 4 for 12 radios">
            <a:hlinkClick r:id="" action="ppaction://media"/>
            <a:extLst>
              <a:ext uri="{FF2B5EF4-FFF2-40B4-BE49-F238E27FC236}">
                <a16:creationId xmlns:a16="http://schemas.microsoft.com/office/drawing/2014/main" id="{B334F6F8-58B3-C749-AE21-BC8C10CBB195}"/>
              </a:ext>
            </a:extLst>
          </p:cNvPr>
          <p:cNvPicPr>
            <a:picLocks noGrp="1" noRot="1" noChangeAspect="1"/>
          </p:cNvPicPr>
          <p:nvPr>
            <p:ph sz="half" idx="1"/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2787303" y="1197908"/>
            <a:ext cx="7934088" cy="4462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2791974"/>
      </p:ext>
    </p:extLst>
  </p:cSld>
  <p:clrMapOvr>
    <a:masterClrMapping/>
  </p:clrMapOvr>
  <p:timing>
    <p:tnLst>
      <p:par>
        <p:cTn id="1" dur="indefinite" restart="never" nodeType="tmRoot">
          <p:childTnLst>
            <p:video>
              <p:cMediaNode vol="80000">
                <p:cTn id="2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theme/theme1.xml><?xml version="1.0" encoding="utf-8"?>
<a:theme xmlns:a="http://schemas.openxmlformats.org/drawingml/2006/main" name="ChronicleVTI">
  <a:themeElements>
    <a:clrScheme name="AnalogousFromRegularSeed_2SEEDS">
      <a:dk1>
        <a:srgbClr val="000000"/>
      </a:dk1>
      <a:lt1>
        <a:srgbClr val="FFFFFF"/>
      </a:lt1>
      <a:dk2>
        <a:srgbClr val="31231C"/>
      </a:dk2>
      <a:lt2>
        <a:srgbClr val="F0F1F3"/>
      </a:lt2>
      <a:accent1>
        <a:srgbClr val="CD991C"/>
      </a:accent1>
      <a:accent2>
        <a:srgbClr val="E2622E"/>
      </a:accent2>
      <a:accent3>
        <a:srgbClr val="98A822"/>
      </a:accent3>
      <a:accent4>
        <a:srgbClr val="1C9DD0"/>
      </a:accent4>
      <a:accent5>
        <a:srgbClr val="2E64E2"/>
      </a:accent5>
      <a:accent6>
        <a:srgbClr val="4A38D5"/>
      </a:accent6>
      <a:hlink>
        <a:srgbClr val="3F65BF"/>
      </a:hlink>
      <a:folHlink>
        <a:srgbClr val="7F7F7F"/>
      </a:folHlink>
    </a:clrScheme>
    <a:fontScheme name="Univers Calisto">
      <a:majorFont>
        <a:latin typeface="Univers Condensed"/>
        <a:ea typeface=""/>
        <a:cs typeface=""/>
      </a:majorFont>
      <a:minorFont>
        <a:latin typeface="Calisto M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hronicleVTI" id="{508E4D90-5116-4BF0-876B-3F422DD1F65F}" vid="{AA21DC3D-92A8-43A4-8358-ED428371CD55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87</TotalTime>
  <Words>212</Words>
  <Application>Microsoft Macintosh PowerPoint</Application>
  <PresentationFormat>Widescreen</PresentationFormat>
  <Paragraphs>41</Paragraphs>
  <Slides>7</Slides>
  <Notes>0</Notes>
  <HiddenSlides>0</HiddenSlides>
  <MMClips>3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1" baseType="lpstr">
      <vt:lpstr>Arial</vt:lpstr>
      <vt:lpstr>Calisto MT</vt:lpstr>
      <vt:lpstr>Univers Condensed</vt:lpstr>
      <vt:lpstr>ChronicleVTI</vt:lpstr>
      <vt:lpstr>Avant-garde music in the  20th century</vt:lpstr>
      <vt:lpstr>Experimentation </vt:lpstr>
      <vt:lpstr>Techniques   Composers</vt:lpstr>
      <vt:lpstr>Henry cowell, “The Banshee” (1925)</vt:lpstr>
      <vt:lpstr>John cage</vt:lpstr>
      <vt:lpstr> New sounds    = new notation</vt:lpstr>
      <vt:lpstr> New sounds    = new notation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Avant-garde music in the  20th century</dc:title>
  <dc:creator>Seigel, Lester Charles</dc:creator>
  <cp:lastModifiedBy>Seigel, Lester Charles</cp:lastModifiedBy>
  <cp:revision>14</cp:revision>
  <dcterms:created xsi:type="dcterms:W3CDTF">2020-11-01T14:32:25Z</dcterms:created>
  <dcterms:modified xsi:type="dcterms:W3CDTF">2021-04-14T12:50:31Z</dcterms:modified>
</cp:coreProperties>
</file>