
<file path=[Content_Types].xml><?xml version="1.0" encoding="utf-8"?>
<Types xmlns="http://schemas.openxmlformats.org/package/2006/content-types">
  <Default Extension="aiff" ContentType="audio/x-aiff"/>
  <Default Extension="jpeg" ContentType="image/jpeg"/>
  <Default Extension="m4a" ContentType="audio/mp4"/>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5506"/>
  </p:normalViewPr>
  <p:slideViewPr>
    <p:cSldViewPr snapToGrid="0" snapToObjects="1">
      <p:cViewPr varScale="1">
        <p:scale>
          <a:sx n="114" d="100"/>
          <a:sy n="114" d="100"/>
        </p:scale>
        <p:origin x="438" y="84"/>
      </p:cViewPr>
      <p:guideLst/>
    </p:cSldViewPr>
  </p:slideViewPr>
  <p:notesTextViewPr>
    <p:cViewPr>
      <p:scale>
        <a:sx n="1" d="1"/>
        <a:sy n="1" d="1"/>
      </p:scale>
      <p:origin x="0" y="0"/>
    </p:cViewPr>
  </p:notesTextViewPr>
  <p:notesViewPr>
    <p:cSldViewPr snapToGrid="0" snapToObjects="1">
      <p:cViewPr>
        <p:scale>
          <a:sx n="107" d="100"/>
          <a:sy n="107" d="100"/>
        </p:scale>
        <p:origin x="2240" y="-50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iagrams/_rels/data1.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diagrams/_rels/drawing1.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diagrams/colors1.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3CC3EF68-7852-4A13-81D7-03081981E5B9}"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8BE22EC9-BC44-41F2-9AE0-2377E8332B20}">
      <dgm:prSet/>
      <dgm:spPr/>
      <dgm:t>
        <a:bodyPr/>
        <a:lstStyle/>
        <a:p>
          <a:r>
            <a:rPr lang="en-US" dirty="0">
              <a:solidFill>
                <a:schemeClr val="tx1"/>
              </a:solidFill>
            </a:rPr>
            <a:t>After Emancipation and the end of the Civil War, the more formal “concert spiritual” became popular.</a:t>
          </a:r>
        </a:p>
      </dgm:t>
    </dgm:pt>
    <dgm:pt modelId="{71D86D76-13A8-4DF1-81CA-6AEE24B5F257}" type="parTrans" cxnId="{953FFA69-116C-46C6-8FF1-810A87C6E116}">
      <dgm:prSet/>
      <dgm:spPr/>
      <dgm:t>
        <a:bodyPr/>
        <a:lstStyle/>
        <a:p>
          <a:endParaRPr lang="en-US"/>
        </a:p>
      </dgm:t>
    </dgm:pt>
    <dgm:pt modelId="{F9C1AD02-286F-4A79-82DA-F87AEB70C535}" type="sibTrans" cxnId="{953FFA69-116C-46C6-8FF1-810A87C6E116}">
      <dgm:prSet/>
      <dgm:spPr/>
      <dgm:t>
        <a:bodyPr/>
        <a:lstStyle/>
        <a:p>
          <a:endParaRPr lang="en-US"/>
        </a:p>
      </dgm:t>
    </dgm:pt>
    <dgm:pt modelId="{42F40192-5E18-45DA-AF84-05C771E26778}">
      <dgm:prSet/>
      <dgm:spPr/>
      <dgm:t>
        <a:bodyPr/>
        <a:lstStyle/>
        <a:p>
          <a:r>
            <a:rPr lang="en-US" dirty="0">
              <a:solidFill>
                <a:schemeClr val="tx1"/>
              </a:solidFill>
            </a:rPr>
            <a:t>Fisk University Jubilee Singers (Nashville)</a:t>
          </a:r>
        </a:p>
      </dgm:t>
    </dgm:pt>
    <dgm:pt modelId="{FBBDEC99-2D3B-484E-8DF0-F3F5727A9420}" type="parTrans" cxnId="{583D1A28-6D19-402F-AFFA-CF5D20B42282}">
      <dgm:prSet/>
      <dgm:spPr/>
      <dgm:t>
        <a:bodyPr/>
        <a:lstStyle/>
        <a:p>
          <a:endParaRPr lang="en-US"/>
        </a:p>
      </dgm:t>
    </dgm:pt>
    <dgm:pt modelId="{90E34D86-B4BA-4905-8199-4A7909F15E61}" type="sibTrans" cxnId="{583D1A28-6D19-402F-AFFA-CF5D20B42282}">
      <dgm:prSet/>
      <dgm:spPr/>
      <dgm:t>
        <a:bodyPr/>
        <a:lstStyle/>
        <a:p>
          <a:endParaRPr lang="en-US"/>
        </a:p>
      </dgm:t>
    </dgm:pt>
    <dgm:pt modelId="{BBE2394A-B84C-40BE-AB58-5787F969FCD8}">
      <dgm:prSet/>
      <dgm:spPr/>
      <dgm:t>
        <a:bodyPr/>
        <a:lstStyle/>
        <a:p>
          <a:r>
            <a:rPr lang="en-US" dirty="0" err="1">
              <a:solidFill>
                <a:schemeClr val="tx1"/>
              </a:solidFill>
            </a:rPr>
            <a:t>Tuskeegee</a:t>
          </a:r>
          <a:r>
            <a:rPr lang="en-US" dirty="0">
              <a:solidFill>
                <a:schemeClr val="tx1"/>
              </a:solidFill>
            </a:rPr>
            <a:t> Institute (now </a:t>
          </a:r>
          <a:r>
            <a:rPr lang="en-US" dirty="0" err="1">
              <a:solidFill>
                <a:schemeClr val="tx1"/>
              </a:solidFill>
            </a:rPr>
            <a:t>Tuskeegee</a:t>
          </a:r>
          <a:r>
            <a:rPr lang="en-US" dirty="0">
              <a:solidFill>
                <a:schemeClr val="tx1"/>
              </a:solidFill>
            </a:rPr>
            <a:t> University) in Alabama and composer/conductor William L. Dawson</a:t>
          </a:r>
        </a:p>
      </dgm:t>
    </dgm:pt>
    <dgm:pt modelId="{783A76AD-6FAB-4C58-BA1A-90A8AB08358F}" type="parTrans" cxnId="{EC4FFE4B-0AC1-4D72-8755-870329286394}">
      <dgm:prSet/>
      <dgm:spPr/>
      <dgm:t>
        <a:bodyPr/>
        <a:lstStyle/>
        <a:p>
          <a:endParaRPr lang="en-US"/>
        </a:p>
      </dgm:t>
    </dgm:pt>
    <dgm:pt modelId="{D481F0D9-D9DD-4337-BF8D-FB57666ACDC8}" type="sibTrans" cxnId="{EC4FFE4B-0AC1-4D72-8755-870329286394}">
      <dgm:prSet/>
      <dgm:spPr/>
      <dgm:t>
        <a:bodyPr/>
        <a:lstStyle/>
        <a:p>
          <a:endParaRPr lang="en-US"/>
        </a:p>
      </dgm:t>
    </dgm:pt>
    <dgm:pt modelId="{2EECAFE0-6BDA-4F76-9C90-69081ED365D2}">
      <dgm:prSet/>
      <dgm:spPr/>
      <dgm:t>
        <a:bodyPr/>
        <a:lstStyle/>
        <a:p>
          <a:r>
            <a:rPr lang="en-US" dirty="0">
              <a:solidFill>
                <a:schemeClr val="tx1"/>
              </a:solidFill>
            </a:rPr>
            <a:t>Harry Burleigh, Eva </a:t>
          </a:r>
          <a:r>
            <a:rPr lang="en-US" dirty="0" err="1">
              <a:solidFill>
                <a:schemeClr val="tx1"/>
              </a:solidFill>
            </a:rPr>
            <a:t>Jessye</a:t>
          </a:r>
          <a:r>
            <a:rPr lang="en-US" dirty="0">
              <a:solidFill>
                <a:schemeClr val="tx1"/>
              </a:solidFill>
            </a:rPr>
            <a:t>, John W. Work, others</a:t>
          </a:r>
        </a:p>
      </dgm:t>
    </dgm:pt>
    <dgm:pt modelId="{D41A3DED-9F6C-4065-964C-A39D3E96AAF4}" type="parTrans" cxnId="{17CADD2A-503D-42D1-932B-FE9A8777764F}">
      <dgm:prSet/>
      <dgm:spPr/>
      <dgm:t>
        <a:bodyPr/>
        <a:lstStyle/>
        <a:p>
          <a:endParaRPr lang="en-US"/>
        </a:p>
      </dgm:t>
    </dgm:pt>
    <dgm:pt modelId="{3622AB55-230A-4707-83E4-250E80DB2337}" type="sibTrans" cxnId="{17CADD2A-503D-42D1-932B-FE9A8777764F}">
      <dgm:prSet/>
      <dgm:spPr/>
      <dgm:t>
        <a:bodyPr/>
        <a:lstStyle/>
        <a:p>
          <a:endParaRPr lang="en-US"/>
        </a:p>
      </dgm:t>
    </dgm:pt>
    <dgm:pt modelId="{5F753ECF-3E9A-4EA4-9277-C542AA9488D5}">
      <dgm:prSet/>
      <dgm:spPr/>
      <dgm:t>
        <a:bodyPr/>
        <a:lstStyle/>
        <a:p>
          <a:r>
            <a:rPr lang="en-US" dirty="0">
              <a:solidFill>
                <a:schemeClr val="tx1"/>
              </a:solidFill>
            </a:rPr>
            <a:t>“My God is a Rock” as a concert spiritual, arr. Robert Shaw and Alice Parker, performed by the Canterbury United Methodist Church Choir, Birmingham, AL</a:t>
          </a:r>
        </a:p>
      </dgm:t>
    </dgm:pt>
    <dgm:pt modelId="{1D8E2AA1-9BD8-4CF2-ACB4-EB2AAC5F4639}" type="parTrans" cxnId="{880A65B0-C55F-4D57-9C30-8364C1B810CE}">
      <dgm:prSet/>
      <dgm:spPr/>
      <dgm:t>
        <a:bodyPr/>
        <a:lstStyle/>
        <a:p>
          <a:endParaRPr lang="en-US"/>
        </a:p>
      </dgm:t>
    </dgm:pt>
    <dgm:pt modelId="{7B0DDF82-218A-4143-BB53-72521D4F1B5C}" type="sibTrans" cxnId="{880A65B0-C55F-4D57-9C30-8364C1B810CE}">
      <dgm:prSet/>
      <dgm:spPr/>
      <dgm:t>
        <a:bodyPr/>
        <a:lstStyle/>
        <a:p>
          <a:endParaRPr lang="en-US"/>
        </a:p>
      </dgm:t>
    </dgm:pt>
    <dgm:pt modelId="{C529046F-496F-4FE2-A996-600814C6A868}" type="pres">
      <dgm:prSet presAssocID="{3CC3EF68-7852-4A13-81D7-03081981E5B9}" presName="root" presStyleCnt="0">
        <dgm:presLayoutVars>
          <dgm:dir/>
          <dgm:resizeHandles val="exact"/>
        </dgm:presLayoutVars>
      </dgm:prSet>
      <dgm:spPr/>
    </dgm:pt>
    <dgm:pt modelId="{12C35798-0229-4400-BE4C-E5C2118CAB33}" type="pres">
      <dgm:prSet presAssocID="{8BE22EC9-BC44-41F2-9AE0-2377E8332B20}" presName="compNode" presStyleCnt="0"/>
      <dgm:spPr/>
    </dgm:pt>
    <dgm:pt modelId="{64DD95A0-B9FE-463D-90F0-07D275A9464D}" type="pres">
      <dgm:prSet presAssocID="{8BE22EC9-BC44-41F2-9AE0-2377E8332B20}" presName="bgRect" presStyleLbl="bgShp" presStyleIdx="0" presStyleCnt="5"/>
      <dgm:spPr/>
    </dgm:pt>
    <dgm:pt modelId="{5C755BC6-79AE-4970-8390-157D5528D7D2}" type="pres">
      <dgm:prSet presAssocID="{8BE22EC9-BC44-41F2-9AE0-2377E8332B20}"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iano"/>
        </a:ext>
      </dgm:extLst>
    </dgm:pt>
    <dgm:pt modelId="{24424191-6DE3-41B4-828B-46A0056D5DF2}" type="pres">
      <dgm:prSet presAssocID="{8BE22EC9-BC44-41F2-9AE0-2377E8332B20}" presName="spaceRect" presStyleCnt="0"/>
      <dgm:spPr/>
    </dgm:pt>
    <dgm:pt modelId="{38527858-A0E7-4619-AB9F-354D71F1E81A}" type="pres">
      <dgm:prSet presAssocID="{8BE22EC9-BC44-41F2-9AE0-2377E8332B20}" presName="parTx" presStyleLbl="revTx" presStyleIdx="0" presStyleCnt="5">
        <dgm:presLayoutVars>
          <dgm:chMax val="0"/>
          <dgm:chPref val="0"/>
        </dgm:presLayoutVars>
      </dgm:prSet>
      <dgm:spPr/>
    </dgm:pt>
    <dgm:pt modelId="{6D578FEC-54E5-48DE-A1F1-DF2488A587AE}" type="pres">
      <dgm:prSet presAssocID="{F9C1AD02-286F-4A79-82DA-F87AEB70C535}" presName="sibTrans" presStyleCnt="0"/>
      <dgm:spPr/>
    </dgm:pt>
    <dgm:pt modelId="{435521AC-DFDC-4355-B582-BBA85C211B2A}" type="pres">
      <dgm:prSet presAssocID="{42F40192-5E18-45DA-AF84-05C771E26778}" presName="compNode" presStyleCnt="0"/>
      <dgm:spPr/>
    </dgm:pt>
    <dgm:pt modelId="{E1FE85AB-A8EE-4AA8-820C-C90DF36B4816}" type="pres">
      <dgm:prSet presAssocID="{42F40192-5E18-45DA-AF84-05C771E26778}" presName="bgRect" presStyleLbl="bgShp" presStyleIdx="1" presStyleCnt="5"/>
      <dgm:spPr/>
    </dgm:pt>
    <dgm:pt modelId="{EED9894C-D13E-4B4C-ADD3-2F75E19156B6}" type="pres">
      <dgm:prSet presAssocID="{42F40192-5E18-45DA-AF84-05C771E26778}"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onductor"/>
        </a:ext>
      </dgm:extLst>
    </dgm:pt>
    <dgm:pt modelId="{06CB8D83-6B92-4521-926D-DDAD68F1AC0B}" type="pres">
      <dgm:prSet presAssocID="{42F40192-5E18-45DA-AF84-05C771E26778}" presName="spaceRect" presStyleCnt="0"/>
      <dgm:spPr/>
    </dgm:pt>
    <dgm:pt modelId="{08E91F8E-4880-429C-904A-2D6598DD855D}" type="pres">
      <dgm:prSet presAssocID="{42F40192-5E18-45DA-AF84-05C771E26778}" presName="parTx" presStyleLbl="revTx" presStyleIdx="1" presStyleCnt="5">
        <dgm:presLayoutVars>
          <dgm:chMax val="0"/>
          <dgm:chPref val="0"/>
        </dgm:presLayoutVars>
      </dgm:prSet>
      <dgm:spPr/>
    </dgm:pt>
    <dgm:pt modelId="{FF718C81-3B53-4F5E-8CC4-055B58588B26}" type="pres">
      <dgm:prSet presAssocID="{90E34D86-B4BA-4905-8199-4A7909F15E61}" presName="sibTrans" presStyleCnt="0"/>
      <dgm:spPr/>
    </dgm:pt>
    <dgm:pt modelId="{586663AE-999C-4FD4-BA1C-2B0B30C81839}" type="pres">
      <dgm:prSet presAssocID="{BBE2394A-B84C-40BE-AB58-5787F969FCD8}" presName="compNode" presStyleCnt="0"/>
      <dgm:spPr/>
    </dgm:pt>
    <dgm:pt modelId="{A5484AB3-5270-4699-947B-544AEFE50D06}" type="pres">
      <dgm:prSet presAssocID="{BBE2394A-B84C-40BE-AB58-5787F969FCD8}" presName="bgRect" presStyleLbl="bgShp" presStyleIdx="2" presStyleCnt="5"/>
      <dgm:spPr/>
    </dgm:pt>
    <dgm:pt modelId="{E8318991-250F-4D47-81EC-BCFFCE430E7E}" type="pres">
      <dgm:prSet presAssocID="{BBE2394A-B84C-40BE-AB58-5787F969FCD8}"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ass clef"/>
        </a:ext>
      </dgm:extLst>
    </dgm:pt>
    <dgm:pt modelId="{D8DB313C-2CB6-4465-B20F-0D43D0561027}" type="pres">
      <dgm:prSet presAssocID="{BBE2394A-B84C-40BE-AB58-5787F969FCD8}" presName="spaceRect" presStyleCnt="0"/>
      <dgm:spPr/>
    </dgm:pt>
    <dgm:pt modelId="{CCB6591C-B6BB-416F-BACA-FBA5DE687229}" type="pres">
      <dgm:prSet presAssocID="{BBE2394A-B84C-40BE-AB58-5787F969FCD8}" presName="parTx" presStyleLbl="revTx" presStyleIdx="2" presStyleCnt="5">
        <dgm:presLayoutVars>
          <dgm:chMax val="0"/>
          <dgm:chPref val="0"/>
        </dgm:presLayoutVars>
      </dgm:prSet>
      <dgm:spPr/>
    </dgm:pt>
    <dgm:pt modelId="{D6A40FDE-254C-42FF-8DFF-67A114058D46}" type="pres">
      <dgm:prSet presAssocID="{D481F0D9-D9DD-4337-BF8D-FB57666ACDC8}" presName="sibTrans" presStyleCnt="0"/>
      <dgm:spPr/>
    </dgm:pt>
    <dgm:pt modelId="{BE80A31C-3F95-46DB-9D81-6C94320A9504}" type="pres">
      <dgm:prSet presAssocID="{2EECAFE0-6BDA-4F76-9C90-69081ED365D2}" presName="compNode" presStyleCnt="0"/>
      <dgm:spPr/>
    </dgm:pt>
    <dgm:pt modelId="{289AB29E-1434-47C5-A760-A4826A40232C}" type="pres">
      <dgm:prSet presAssocID="{2EECAFE0-6BDA-4F76-9C90-69081ED365D2}" presName="bgRect" presStyleLbl="bgShp" presStyleIdx="3" presStyleCnt="5"/>
      <dgm:spPr/>
    </dgm:pt>
    <dgm:pt modelId="{E16A9F4F-CC95-4997-95D6-85545ACE4104}" type="pres">
      <dgm:prSet presAssocID="{2EECAFE0-6BDA-4F76-9C90-69081ED365D2}"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Skeleton"/>
        </a:ext>
      </dgm:extLst>
    </dgm:pt>
    <dgm:pt modelId="{9D32A310-A602-45EC-9783-385A7F90732E}" type="pres">
      <dgm:prSet presAssocID="{2EECAFE0-6BDA-4F76-9C90-69081ED365D2}" presName="spaceRect" presStyleCnt="0"/>
      <dgm:spPr/>
    </dgm:pt>
    <dgm:pt modelId="{229A7DB8-8BF4-4AE2-A826-69CE37B92D17}" type="pres">
      <dgm:prSet presAssocID="{2EECAFE0-6BDA-4F76-9C90-69081ED365D2}" presName="parTx" presStyleLbl="revTx" presStyleIdx="3" presStyleCnt="5">
        <dgm:presLayoutVars>
          <dgm:chMax val="0"/>
          <dgm:chPref val="0"/>
        </dgm:presLayoutVars>
      </dgm:prSet>
      <dgm:spPr/>
    </dgm:pt>
    <dgm:pt modelId="{DD64DD8A-B816-4683-B81C-BA7E557A3DE0}" type="pres">
      <dgm:prSet presAssocID="{3622AB55-230A-4707-83E4-250E80DB2337}" presName="sibTrans" presStyleCnt="0"/>
      <dgm:spPr/>
    </dgm:pt>
    <dgm:pt modelId="{CCFCFD34-2EA9-4F52-BE0A-845B4C002930}" type="pres">
      <dgm:prSet presAssocID="{5F753ECF-3E9A-4EA4-9277-C542AA9488D5}" presName="compNode" presStyleCnt="0"/>
      <dgm:spPr/>
    </dgm:pt>
    <dgm:pt modelId="{84164F35-1DDB-4853-BCC3-12D677DD96F0}" type="pres">
      <dgm:prSet presAssocID="{5F753ECF-3E9A-4EA4-9277-C542AA9488D5}" presName="bgRect" presStyleLbl="bgShp" presStyleIdx="4" presStyleCnt="5"/>
      <dgm:spPr/>
    </dgm:pt>
    <dgm:pt modelId="{F9228AE0-A631-41CA-B5ED-AC00A5E5CFA1}" type="pres">
      <dgm:prSet presAssocID="{5F753ECF-3E9A-4EA4-9277-C542AA9488D5}"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Drum Set"/>
        </a:ext>
      </dgm:extLst>
    </dgm:pt>
    <dgm:pt modelId="{F64109F9-A332-45A8-863F-799391002910}" type="pres">
      <dgm:prSet presAssocID="{5F753ECF-3E9A-4EA4-9277-C542AA9488D5}" presName="spaceRect" presStyleCnt="0"/>
      <dgm:spPr/>
    </dgm:pt>
    <dgm:pt modelId="{4F082CEA-5760-4361-AD26-5C005A833988}" type="pres">
      <dgm:prSet presAssocID="{5F753ECF-3E9A-4EA4-9277-C542AA9488D5}" presName="parTx" presStyleLbl="revTx" presStyleIdx="4" presStyleCnt="5">
        <dgm:presLayoutVars>
          <dgm:chMax val="0"/>
          <dgm:chPref val="0"/>
        </dgm:presLayoutVars>
      </dgm:prSet>
      <dgm:spPr/>
    </dgm:pt>
  </dgm:ptLst>
  <dgm:cxnLst>
    <dgm:cxn modelId="{E1B26316-D0E1-42D5-BAE4-ED372FB2210E}" type="presOf" srcId="{3CC3EF68-7852-4A13-81D7-03081981E5B9}" destId="{C529046F-496F-4FE2-A996-600814C6A868}" srcOrd="0" destOrd="0" presId="urn:microsoft.com/office/officeart/2018/2/layout/IconVerticalSolidList"/>
    <dgm:cxn modelId="{78E3A720-E38E-4470-BE84-50FE70C2D549}" type="presOf" srcId="{42F40192-5E18-45DA-AF84-05C771E26778}" destId="{08E91F8E-4880-429C-904A-2D6598DD855D}" srcOrd="0" destOrd="0" presId="urn:microsoft.com/office/officeart/2018/2/layout/IconVerticalSolidList"/>
    <dgm:cxn modelId="{583D1A28-6D19-402F-AFFA-CF5D20B42282}" srcId="{3CC3EF68-7852-4A13-81D7-03081981E5B9}" destId="{42F40192-5E18-45DA-AF84-05C771E26778}" srcOrd="1" destOrd="0" parTransId="{FBBDEC99-2D3B-484E-8DF0-F3F5727A9420}" sibTransId="{90E34D86-B4BA-4905-8199-4A7909F15E61}"/>
    <dgm:cxn modelId="{17CADD2A-503D-42D1-932B-FE9A8777764F}" srcId="{3CC3EF68-7852-4A13-81D7-03081981E5B9}" destId="{2EECAFE0-6BDA-4F76-9C90-69081ED365D2}" srcOrd="3" destOrd="0" parTransId="{D41A3DED-9F6C-4065-964C-A39D3E96AAF4}" sibTransId="{3622AB55-230A-4707-83E4-250E80DB2337}"/>
    <dgm:cxn modelId="{01210D2B-2884-433D-9C5E-FB052F8B7398}" type="presOf" srcId="{5F753ECF-3E9A-4EA4-9277-C542AA9488D5}" destId="{4F082CEA-5760-4361-AD26-5C005A833988}" srcOrd="0" destOrd="0" presId="urn:microsoft.com/office/officeart/2018/2/layout/IconVerticalSolidList"/>
    <dgm:cxn modelId="{50D7EA65-3726-4A89-9A3A-03FD5DA4E124}" type="presOf" srcId="{8BE22EC9-BC44-41F2-9AE0-2377E8332B20}" destId="{38527858-A0E7-4619-AB9F-354D71F1E81A}" srcOrd="0" destOrd="0" presId="urn:microsoft.com/office/officeart/2018/2/layout/IconVerticalSolidList"/>
    <dgm:cxn modelId="{953FFA69-116C-46C6-8FF1-810A87C6E116}" srcId="{3CC3EF68-7852-4A13-81D7-03081981E5B9}" destId="{8BE22EC9-BC44-41F2-9AE0-2377E8332B20}" srcOrd="0" destOrd="0" parTransId="{71D86D76-13A8-4DF1-81CA-6AEE24B5F257}" sibTransId="{F9C1AD02-286F-4A79-82DA-F87AEB70C535}"/>
    <dgm:cxn modelId="{EC4FFE4B-0AC1-4D72-8755-870329286394}" srcId="{3CC3EF68-7852-4A13-81D7-03081981E5B9}" destId="{BBE2394A-B84C-40BE-AB58-5787F969FCD8}" srcOrd="2" destOrd="0" parTransId="{783A76AD-6FAB-4C58-BA1A-90A8AB08358F}" sibTransId="{D481F0D9-D9DD-4337-BF8D-FB57666ACDC8}"/>
    <dgm:cxn modelId="{10131654-2501-4FE2-9584-88A858693D4D}" type="presOf" srcId="{BBE2394A-B84C-40BE-AB58-5787F969FCD8}" destId="{CCB6591C-B6BB-416F-BACA-FBA5DE687229}" srcOrd="0" destOrd="0" presId="urn:microsoft.com/office/officeart/2018/2/layout/IconVerticalSolidList"/>
    <dgm:cxn modelId="{880A65B0-C55F-4D57-9C30-8364C1B810CE}" srcId="{3CC3EF68-7852-4A13-81D7-03081981E5B9}" destId="{5F753ECF-3E9A-4EA4-9277-C542AA9488D5}" srcOrd="4" destOrd="0" parTransId="{1D8E2AA1-9BD8-4CF2-ACB4-EB2AAC5F4639}" sibTransId="{7B0DDF82-218A-4143-BB53-72521D4F1B5C}"/>
    <dgm:cxn modelId="{C7A227FF-1155-47CE-9309-ED89972F3563}" type="presOf" srcId="{2EECAFE0-6BDA-4F76-9C90-69081ED365D2}" destId="{229A7DB8-8BF4-4AE2-A826-69CE37B92D17}" srcOrd="0" destOrd="0" presId="urn:microsoft.com/office/officeart/2018/2/layout/IconVerticalSolidList"/>
    <dgm:cxn modelId="{15B6AF2D-54D5-4A89-B754-8DBE77DEB201}" type="presParOf" srcId="{C529046F-496F-4FE2-A996-600814C6A868}" destId="{12C35798-0229-4400-BE4C-E5C2118CAB33}" srcOrd="0" destOrd="0" presId="urn:microsoft.com/office/officeart/2018/2/layout/IconVerticalSolidList"/>
    <dgm:cxn modelId="{4F9522D9-5767-40C3-9A07-95E094B0D9B4}" type="presParOf" srcId="{12C35798-0229-4400-BE4C-E5C2118CAB33}" destId="{64DD95A0-B9FE-463D-90F0-07D275A9464D}" srcOrd="0" destOrd="0" presId="urn:microsoft.com/office/officeart/2018/2/layout/IconVerticalSolidList"/>
    <dgm:cxn modelId="{2B4312D4-8C29-4047-B5AC-EE941AD44961}" type="presParOf" srcId="{12C35798-0229-4400-BE4C-E5C2118CAB33}" destId="{5C755BC6-79AE-4970-8390-157D5528D7D2}" srcOrd="1" destOrd="0" presId="urn:microsoft.com/office/officeart/2018/2/layout/IconVerticalSolidList"/>
    <dgm:cxn modelId="{55FCCE2F-4CAA-4668-A0D2-F50174FFAF02}" type="presParOf" srcId="{12C35798-0229-4400-BE4C-E5C2118CAB33}" destId="{24424191-6DE3-41B4-828B-46A0056D5DF2}" srcOrd="2" destOrd="0" presId="urn:microsoft.com/office/officeart/2018/2/layout/IconVerticalSolidList"/>
    <dgm:cxn modelId="{B64BAA0B-9C0D-407C-BB01-A50DBBD7233D}" type="presParOf" srcId="{12C35798-0229-4400-BE4C-E5C2118CAB33}" destId="{38527858-A0E7-4619-AB9F-354D71F1E81A}" srcOrd="3" destOrd="0" presId="urn:microsoft.com/office/officeart/2018/2/layout/IconVerticalSolidList"/>
    <dgm:cxn modelId="{56B1363D-8F20-416A-B6DF-D54FAB2C2264}" type="presParOf" srcId="{C529046F-496F-4FE2-A996-600814C6A868}" destId="{6D578FEC-54E5-48DE-A1F1-DF2488A587AE}" srcOrd="1" destOrd="0" presId="urn:microsoft.com/office/officeart/2018/2/layout/IconVerticalSolidList"/>
    <dgm:cxn modelId="{B6715D94-8EFF-4B41-AA7B-D1F6A6014880}" type="presParOf" srcId="{C529046F-496F-4FE2-A996-600814C6A868}" destId="{435521AC-DFDC-4355-B582-BBA85C211B2A}" srcOrd="2" destOrd="0" presId="urn:microsoft.com/office/officeart/2018/2/layout/IconVerticalSolidList"/>
    <dgm:cxn modelId="{B675F6C3-D963-480A-9667-9F47B13480E3}" type="presParOf" srcId="{435521AC-DFDC-4355-B582-BBA85C211B2A}" destId="{E1FE85AB-A8EE-4AA8-820C-C90DF36B4816}" srcOrd="0" destOrd="0" presId="urn:microsoft.com/office/officeart/2018/2/layout/IconVerticalSolidList"/>
    <dgm:cxn modelId="{134450E0-54F0-4685-8999-A4D645B546C8}" type="presParOf" srcId="{435521AC-DFDC-4355-B582-BBA85C211B2A}" destId="{EED9894C-D13E-4B4C-ADD3-2F75E19156B6}" srcOrd="1" destOrd="0" presId="urn:microsoft.com/office/officeart/2018/2/layout/IconVerticalSolidList"/>
    <dgm:cxn modelId="{A6F1D439-D443-499A-9608-25FA3D24B542}" type="presParOf" srcId="{435521AC-DFDC-4355-B582-BBA85C211B2A}" destId="{06CB8D83-6B92-4521-926D-DDAD68F1AC0B}" srcOrd="2" destOrd="0" presId="urn:microsoft.com/office/officeart/2018/2/layout/IconVerticalSolidList"/>
    <dgm:cxn modelId="{B6F34384-D89E-4236-87F8-233AB80B6657}" type="presParOf" srcId="{435521AC-DFDC-4355-B582-BBA85C211B2A}" destId="{08E91F8E-4880-429C-904A-2D6598DD855D}" srcOrd="3" destOrd="0" presId="urn:microsoft.com/office/officeart/2018/2/layout/IconVerticalSolidList"/>
    <dgm:cxn modelId="{5491556F-720F-4EC9-81FB-09C5881B376A}" type="presParOf" srcId="{C529046F-496F-4FE2-A996-600814C6A868}" destId="{FF718C81-3B53-4F5E-8CC4-055B58588B26}" srcOrd="3" destOrd="0" presId="urn:microsoft.com/office/officeart/2018/2/layout/IconVerticalSolidList"/>
    <dgm:cxn modelId="{3918C9CE-9416-465A-9D8A-C62DDA1BE5B5}" type="presParOf" srcId="{C529046F-496F-4FE2-A996-600814C6A868}" destId="{586663AE-999C-4FD4-BA1C-2B0B30C81839}" srcOrd="4" destOrd="0" presId="urn:microsoft.com/office/officeart/2018/2/layout/IconVerticalSolidList"/>
    <dgm:cxn modelId="{AD875684-5E38-4FD4-A61D-AA48D9C914E5}" type="presParOf" srcId="{586663AE-999C-4FD4-BA1C-2B0B30C81839}" destId="{A5484AB3-5270-4699-947B-544AEFE50D06}" srcOrd="0" destOrd="0" presId="urn:microsoft.com/office/officeart/2018/2/layout/IconVerticalSolidList"/>
    <dgm:cxn modelId="{A9E3E81A-E0E8-482E-96FC-44B8E661B62B}" type="presParOf" srcId="{586663AE-999C-4FD4-BA1C-2B0B30C81839}" destId="{E8318991-250F-4D47-81EC-BCFFCE430E7E}" srcOrd="1" destOrd="0" presId="urn:microsoft.com/office/officeart/2018/2/layout/IconVerticalSolidList"/>
    <dgm:cxn modelId="{3C891537-C75D-4A01-93C6-FE2AEA9A9A1C}" type="presParOf" srcId="{586663AE-999C-4FD4-BA1C-2B0B30C81839}" destId="{D8DB313C-2CB6-4465-B20F-0D43D0561027}" srcOrd="2" destOrd="0" presId="urn:microsoft.com/office/officeart/2018/2/layout/IconVerticalSolidList"/>
    <dgm:cxn modelId="{ACFF7F3E-8AF4-411D-935D-38D3DEC15B3E}" type="presParOf" srcId="{586663AE-999C-4FD4-BA1C-2B0B30C81839}" destId="{CCB6591C-B6BB-416F-BACA-FBA5DE687229}" srcOrd="3" destOrd="0" presId="urn:microsoft.com/office/officeart/2018/2/layout/IconVerticalSolidList"/>
    <dgm:cxn modelId="{84AFCCFF-E789-45A0-A9DC-3B4F054D5FCF}" type="presParOf" srcId="{C529046F-496F-4FE2-A996-600814C6A868}" destId="{D6A40FDE-254C-42FF-8DFF-67A114058D46}" srcOrd="5" destOrd="0" presId="urn:microsoft.com/office/officeart/2018/2/layout/IconVerticalSolidList"/>
    <dgm:cxn modelId="{9F58B5B8-F356-4445-80C1-2DE887D9ED8E}" type="presParOf" srcId="{C529046F-496F-4FE2-A996-600814C6A868}" destId="{BE80A31C-3F95-46DB-9D81-6C94320A9504}" srcOrd="6" destOrd="0" presId="urn:microsoft.com/office/officeart/2018/2/layout/IconVerticalSolidList"/>
    <dgm:cxn modelId="{FB478DBD-8C1C-4AEA-9281-8CB0FE9AAF42}" type="presParOf" srcId="{BE80A31C-3F95-46DB-9D81-6C94320A9504}" destId="{289AB29E-1434-47C5-A760-A4826A40232C}" srcOrd="0" destOrd="0" presId="urn:microsoft.com/office/officeart/2018/2/layout/IconVerticalSolidList"/>
    <dgm:cxn modelId="{119907F1-CCBA-47DC-9554-E939E0ACF0D6}" type="presParOf" srcId="{BE80A31C-3F95-46DB-9D81-6C94320A9504}" destId="{E16A9F4F-CC95-4997-95D6-85545ACE4104}" srcOrd="1" destOrd="0" presId="urn:microsoft.com/office/officeart/2018/2/layout/IconVerticalSolidList"/>
    <dgm:cxn modelId="{45DB1001-6B6B-4C71-8F6A-1BDE6BA1333B}" type="presParOf" srcId="{BE80A31C-3F95-46DB-9D81-6C94320A9504}" destId="{9D32A310-A602-45EC-9783-385A7F90732E}" srcOrd="2" destOrd="0" presId="urn:microsoft.com/office/officeart/2018/2/layout/IconVerticalSolidList"/>
    <dgm:cxn modelId="{4785F2DF-F7CC-4CAF-9D90-C4E66DE3A195}" type="presParOf" srcId="{BE80A31C-3F95-46DB-9D81-6C94320A9504}" destId="{229A7DB8-8BF4-4AE2-A826-69CE37B92D17}" srcOrd="3" destOrd="0" presId="urn:microsoft.com/office/officeart/2018/2/layout/IconVerticalSolidList"/>
    <dgm:cxn modelId="{8940C65F-892B-43E0-A3FC-43DAB8571552}" type="presParOf" srcId="{C529046F-496F-4FE2-A996-600814C6A868}" destId="{DD64DD8A-B816-4683-B81C-BA7E557A3DE0}" srcOrd="7" destOrd="0" presId="urn:microsoft.com/office/officeart/2018/2/layout/IconVerticalSolidList"/>
    <dgm:cxn modelId="{5FE16559-6E2D-4A3A-85E0-F4A26449279C}" type="presParOf" srcId="{C529046F-496F-4FE2-A996-600814C6A868}" destId="{CCFCFD34-2EA9-4F52-BE0A-845B4C002930}" srcOrd="8" destOrd="0" presId="urn:microsoft.com/office/officeart/2018/2/layout/IconVerticalSolidList"/>
    <dgm:cxn modelId="{E1D77EC3-4F7A-40B1-B1B9-0EE491DB0555}" type="presParOf" srcId="{CCFCFD34-2EA9-4F52-BE0A-845B4C002930}" destId="{84164F35-1DDB-4853-BCC3-12D677DD96F0}" srcOrd="0" destOrd="0" presId="urn:microsoft.com/office/officeart/2018/2/layout/IconVerticalSolidList"/>
    <dgm:cxn modelId="{456FA53C-A7DC-43FF-A46C-35677E74B466}" type="presParOf" srcId="{CCFCFD34-2EA9-4F52-BE0A-845B4C002930}" destId="{F9228AE0-A631-41CA-B5ED-AC00A5E5CFA1}" srcOrd="1" destOrd="0" presId="urn:microsoft.com/office/officeart/2018/2/layout/IconVerticalSolidList"/>
    <dgm:cxn modelId="{0EAF04A7-2DC1-45B5-B6FE-07F43E7A3D97}" type="presParOf" srcId="{CCFCFD34-2EA9-4F52-BE0A-845B4C002930}" destId="{F64109F9-A332-45A8-863F-799391002910}" srcOrd="2" destOrd="0" presId="urn:microsoft.com/office/officeart/2018/2/layout/IconVerticalSolidList"/>
    <dgm:cxn modelId="{32EA9394-139B-441C-BCE0-2D3431AB4F36}" type="presParOf" srcId="{CCFCFD34-2EA9-4F52-BE0A-845B4C002930}" destId="{4F082CEA-5760-4361-AD26-5C005A833988}" srcOrd="3" destOrd="0" presId="urn:microsoft.com/office/officeart/2018/2/layout/IconVerticalSoli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DD95A0-B9FE-463D-90F0-07D275A9464D}">
      <dsp:nvSpPr>
        <dsp:cNvPr id="0" name=""/>
        <dsp:cNvSpPr/>
      </dsp:nvSpPr>
      <dsp:spPr>
        <a:xfrm>
          <a:off x="0" y="3679"/>
          <a:ext cx="7012370" cy="783628"/>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C755BC6-79AE-4970-8390-157D5528D7D2}">
      <dsp:nvSpPr>
        <dsp:cNvPr id="0" name=""/>
        <dsp:cNvSpPr/>
      </dsp:nvSpPr>
      <dsp:spPr>
        <a:xfrm>
          <a:off x="237047" y="179995"/>
          <a:ext cx="430995" cy="43099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222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38527858-A0E7-4619-AB9F-354D71F1E81A}">
      <dsp:nvSpPr>
        <dsp:cNvPr id="0" name=""/>
        <dsp:cNvSpPr/>
      </dsp:nvSpPr>
      <dsp:spPr>
        <a:xfrm>
          <a:off x="905091" y="3679"/>
          <a:ext cx="6107278" cy="7836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934" tIns="82934" rIns="82934" bIns="82934" numCol="1" spcCol="1270" anchor="ctr" anchorCtr="0">
          <a:noAutofit/>
        </a:bodyPr>
        <a:lstStyle/>
        <a:p>
          <a:pPr marL="0" lvl="0" indent="0" algn="l" defTabSz="622300">
            <a:lnSpc>
              <a:spcPct val="90000"/>
            </a:lnSpc>
            <a:spcBef>
              <a:spcPct val="0"/>
            </a:spcBef>
            <a:spcAft>
              <a:spcPct val="35000"/>
            </a:spcAft>
            <a:buNone/>
          </a:pPr>
          <a:r>
            <a:rPr lang="en-US" sz="1400" kern="1200" dirty="0">
              <a:solidFill>
                <a:schemeClr val="tx1"/>
              </a:solidFill>
            </a:rPr>
            <a:t>After Emancipation and the end of the Civil War, the more formal “concert spiritual” became popular.</a:t>
          </a:r>
        </a:p>
      </dsp:txBody>
      <dsp:txXfrm>
        <a:off x="905091" y="3679"/>
        <a:ext cx="6107278" cy="783628"/>
      </dsp:txXfrm>
    </dsp:sp>
    <dsp:sp modelId="{E1FE85AB-A8EE-4AA8-820C-C90DF36B4816}">
      <dsp:nvSpPr>
        <dsp:cNvPr id="0" name=""/>
        <dsp:cNvSpPr/>
      </dsp:nvSpPr>
      <dsp:spPr>
        <a:xfrm>
          <a:off x="0" y="983215"/>
          <a:ext cx="7012370" cy="783628"/>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ED9894C-D13E-4B4C-ADD3-2F75E19156B6}">
      <dsp:nvSpPr>
        <dsp:cNvPr id="0" name=""/>
        <dsp:cNvSpPr/>
      </dsp:nvSpPr>
      <dsp:spPr>
        <a:xfrm>
          <a:off x="237047" y="1159531"/>
          <a:ext cx="430995" cy="43099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222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08E91F8E-4880-429C-904A-2D6598DD855D}">
      <dsp:nvSpPr>
        <dsp:cNvPr id="0" name=""/>
        <dsp:cNvSpPr/>
      </dsp:nvSpPr>
      <dsp:spPr>
        <a:xfrm>
          <a:off x="905091" y="983215"/>
          <a:ext cx="6107278" cy="7836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934" tIns="82934" rIns="82934" bIns="82934" numCol="1" spcCol="1270" anchor="ctr" anchorCtr="0">
          <a:noAutofit/>
        </a:bodyPr>
        <a:lstStyle/>
        <a:p>
          <a:pPr marL="0" lvl="0" indent="0" algn="l" defTabSz="622300">
            <a:lnSpc>
              <a:spcPct val="90000"/>
            </a:lnSpc>
            <a:spcBef>
              <a:spcPct val="0"/>
            </a:spcBef>
            <a:spcAft>
              <a:spcPct val="35000"/>
            </a:spcAft>
            <a:buNone/>
          </a:pPr>
          <a:r>
            <a:rPr lang="en-US" sz="1400" kern="1200" dirty="0">
              <a:solidFill>
                <a:schemeClr val="tx1"/>
              </a:solidFill>
            </a:rPr>
            <a:t>Fisk University Jubilee Singers (Nashville)</a:t>
          </a:r>
        </a:p>
      </dsp:txBody>
      <dsp:txXfrm>
        <a:off x="905091" y="983215"/>
        <a:ext cx="6107278" cy="783628"/>
      </dsp:txXfrm>
    </dsp:sp>
    <dsp:sp modelId="{A5484AB3-5270-4699-947B-544AEFE50D06}">
      <dsp:nvSpPr>
        <dsp:cNvPr id="0" name=""/>
        <dsp:cNvSpPr/>
      </dsp:nvSpPr>
      <dsp:spPr>
        <a:xfrm>
          <a:off x="0" y="1962751"/>
          <a:ext cx="7012370" cy="783628"/>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8318991-250F-4D47-81EC-BCFFCE430E7E}">
      <dsp:nvSpPr>
        <dsp:cNvPr id="0" name=""/>
        <dsp:cNvSpPr/>
      </dsp:nvSpPr>
      <dsp:spPr>
        <a:xfrm>
          <a:off x="237047" y="2139067"/>
          <a:ext cx="430995" cy="43099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222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CCB6591C-B6BB-416F-BACA-FBA5DE687229}">
      <dsp:nvSpPr>
        <dsp:cNvPr id="0" name=""/>
        <dsp:cNvSpPr/>
      </dsp:nvSpPr>
      <dsp:spPr>
        <a:xfrm>
          <a:off x="905091" y="1962751"/>
          <a:ext cx="6107278" cy="7836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934" tIns="82934" rIns="82934" bIns="82934" numCol="1" spcCol="1270" anchor="ctr" anchorCtr="0">
          <a:noAutofit/>
        </a:bodyPr>
        <a:lstStyle/>
        <a:p>
          <a:pPr marL="0" lvl="0" indent="0" algn="l" defTabSz="622300">
            <a:lnSpc>
              <a:spcPct val="90000"/>
            </a:lnSpc>
            <a:spcBef>
              <a:spcPct val="0"/>
            </a:spcBef>
            <a:spcAft>
              <a:spcPct val="35000"/>
            </a:spcAft>
            <a:buNone/>
          </a:pPr>
          <a:r>
            <a:rPr lang="en-US" sz="1400" kern="1200" dirty="0" err="1">
              <a:solidFill>
                <a:schemeClr val="tx1"/>
              </a:solidFill>
            </a:rPr>
            <a:t>Tuskeegee</a:t>
          </a:r>
          <a:r>
            <a:rPr lang="en-US" sz="1400" kern="1200" dirty="0">
              <a:solidFill>
                <a:schemeClr val="tx1"/>
              </a:solidFill>
            </a:rPr>
            <a:t> Institute (now </a:t>
          </a:r>
          <a:r>
            <a:rPr lang="en-US" sz="1400" kern="1200" dirty="0" err="1">
              <a:solidFill>
                <a:schemeClr val="tx1"/>
              </a:solidFill>
            </a:rPr>
            <a:t>Tuskeegee</a:t>
          </a:r>
          <a:r>
            <a:rPr lang="en-US" sz="1400" kern="1200" dirty="0">
              <a:solidFill>
                <a:schemeClr val="tx1"/>
              </a:solidFill>
            </a:rPr>
            <a:t> University) in Alabama and composer/conductor William L. Dawson</a:t>
          </a:r>
        </a:p>
      </dsp:txBody>
      <dsp:txXfrm>
        <a:off x="905091" y="1962751"/>
        <a:ext cx="6107278" cy="783628"/>
      </dsp:txXfrm>
    </dsp:sp>
    <dsp:sp modelId="{289AB29E-1434-47C5-A760-A4826A40232C}">
      <dsp:nvSpPr>
        <dsp:cNvPr id="0" name=""/>
        <dsp:cNvSpPr/>
      </dsp:nvSpPr>
      <dsp:spPr>
        <a:xfrm>
          <a:off x="0" y="2942287"/>
          <a:ext cx="7012370" cy="783628"/>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16A9F4F-CC95-4997-95D6-85545ACE4104}">
      <dsp:nvSpPr>
        <dsp:cNvPr id="0" name=""/>
        <dsp:cNvSpPr/>
      </dsp:nvSpPr>
      <dsp:spPr>
        <a:xfrm>
          <a:off x="237047" y="3118603"/>
          <a:ext cx="430995" cy="43099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222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229A7DB8-8BF4-4AE2-A826-69CE37B92D17}">
      <dsp:nvSpPr>
        <dsp:cNvPr id="0" name=""/>
        <dsp:cNvSpPr/>
      </dsp:nvSpPr>
      <dsp:spPr>
        <a:xfrm>
          <a:off x="905091" y="2942287"/>
          <a:ext cx="6107278" cy="7836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934" tIns="82934" rIns="82934" bIns="82934" numCol="1" spcCol="1270" anchor="ctr" anchorCtr="0">
          <a:noAutofit/>
        </a:bodyPr>
        <a:lstStyle/>
        <a:p>
          <a:pPr marL="0" lvl="0" indent="0" algn="l" defTabSz="622300">
            <a:lnSpc>
              <a:spcPct val="90000"/>
            </a:lnSpc>
            <a:spcBef>
              <a:spcPct val="0"/>
            </a:spcBef>
            <a:spcAft>
              <a:spcPct val="35000"/>
            </a:spcAft>
            <a:buNone/>
          </a:pPr>
          <a:r>
            <a:rPr lang="en-US" sz="1400" kern="1200" dirty="0">
              <a:solidFill>
                <a:schemeClr val="tx1"/>
              </a:solidFill>
            </a:rPr>
            <a:t>Harry Burleigh, Eva </a:t>
          </a:r>
          <a:r>
            <a:rPr lang="en-US" sz="1400" kern="1200" dirty="0" err="1">
              <a:solidFill>
                <a:schemeClr val="tx1"/>
              </a:solidFill>
            </a:rPr>
            <a:t>Jessye</a:t>
          </a:r>
          <a:r>
            <a:rPr lang="en-US" sz="1400" kern="1200" dirty="0">
              <a:solidFill>
                <a:schemeClr val="tx1"/>
              </a:solidFill>
            </a:rPr>
            <a:t>, John W. Work, others</a:t>
          </a:r>
        </a:p>
      </dsp:txBody>
      <dsp:txXfrm>
        <a:off x="905091" y="2942287"/>
        <a:ext cx="6107278" cy="783628"/>
      </dsp:txXfrm>
    </dsp:sp>
    <dsp:sp modelId="{84164F35-1DDB-4853-BCC3-12D677DD96F0}">
      <dsp:nvSpPr>
        <dsp:cNvPr id="0" name=""/>
        <dsp:cNvSpPr/>
      </dsp:nvSpPr>
      <dsp:spPr>
        <a:xfrm>
          <a:off x="0" y="3921823"/>
          <a:ext cx="7012370" cy="783628"/>
        </a:xfrm>
        <a:prstGeom prst="roundRect">
          <a:avLst>
            <a:gd name="adj" fmla="val 1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9228AE0-A631-41CA-B5ED-AC00A5E5CFA1}">
      <dsp:nvSpPr>
        <dsp:cNvPr id="0" name=""/>
        <dsp:cNvSpPr/>
      </dsp:nvSpPr>
      <dsp:spPr>
        <a:xfrm>
          <a:off x="237047" y="4098139"/>
          <a:ext cx="430995" cy="430995"/>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2222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4F082CEA-5760-4361-AD26-5C005A833988}">
      <dsp:nvSpPr>
        <dsp:cNvPr id="0" name=""/>
        <dsp:cNvSpPr/>
      </dsp:nvSpPr>
      <dsp:spPr>
        <a:xfrm>
          <a:off x="905091" y="3921823"/>
          <a:ext cx="6107278" cy="7836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934" tIns="82934" rIns="82934" bIns="82934" numCol="1" spcCol="1270" anchor="ctr" anchorCtr="0">
          <a:noAutofit/>
        </a:bodyPr>
        <a:lstStyle/>
        <a:p>
          <a:pPr marL="0" lvl="0" indent="0" algn="l" defTabSz="622300">
            <a:lnSpc>
              <a:spcPct val="90000"/>
            </a:lnSpc>
            <a:spcBef>
              <a:spcPct val="0"/>
            </a:spcBef>
            <a:spcAft>
              <a:spcPct val="35000"/>
            </a:spcAft>
            <a:buNone/>
          </a:pPr>
          <a:r>
            <a:rPr lang="en-US" sz="1400" kern="1200" dirty="0">
              <a:solidFill>
                <a:schemeClr val="tx1"/>
              </a:solidFill>
            </a:rPr>
            <a:t>“My God is a Rock” as a concert spiritual, arr. Robert Shaw and Alice Parker, performed by the Canterbury United Methodist Church Choir, Birmingham, AL</a:t>
          </a:r>
        </a:p>
      </dsp:txBody>
      <dsp:txXfrm>
        <a:off x="905091" y="3921823"/>
        <a:ext cx="6107278" cy="783628"/>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E8526B-1F68-C144-AC6D-5ED8AD86B68F}" type="datetimeFigureOut">
              <a:rPr lang="en-US" smtClean="0"/>
              <a:t>4/12/2021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ABB542-89E8-F54E-9E54-4D6E4968AA4D}" type="slidenum">
              <a:rPr lang="en-US" smtClean="0"/>
              <a:t>‹#›</a:t>
            </a:fld>
            <a:endParaRPr lang="en-US"/>
          </a:p>
        </p:txBody>
      </p:sp>
    </p:spTree>
    <p:extLst>
      <p:ext uri="{BB962C8B-B14F-4D97-AF65-F5344CB8AC3E}">
        <p14:creationId xmlns:p14="http://schemas.microsoft.com/office/powerpoint/2010/main" val="33102263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the interest and business of slaveholders to study human nature, with a view to practical results…discerning the thoughts and emotions of slaves….Their safety </a:t>
            </a:r>
            <a:r>
              <a:rPr lang="en-US" dirty="0" err="1"/>
              <a:t>depenbds</a:t>
            </a:r>
            <a:r>
              <a:rPr lang="en-US" dirty="0"/>
              <a:t> upon their vigilance. Conscious of the injustice and wrong they are every hour perpetrating, and knowing what they themselves would do if made the victims of such wrongs, they are looking out for the fire signs of the dread retribution of justice.  …But with all our caution and studied reserve, I am not sure that Mr. Freeland did not suspect that all was not right with us. It DID seem that he watched us more narrowly, after the plan of escape had been </a:t>
            </a:r>
            <a:r>
              <a:rPr lang="en-US" dirty="0" err="1"/>
              <a:t>conveived</a:t>
            </a:r>
            <a:r>
              <a:rPr lang="en-US" dirty="0"/>
              <a:t> and discussed amongst us. …I am the more inclined to think that he suspected us, </a:t>
            </a:r>
            <a:r>
              <a:rPr lang="en-US" dirty="0" err="1"/>
              <a:t>bercause</a:t>
            </a:r>
            <a:r>
              <a:rPr lang="en-US" dirty="0"/>
              <a:t>, prudent as we were, …I can see that we did many silly things, very well calculated to awaken suspicion. We were, at times, remarkably buoyant, singing hymns and making joyous exclamations. …A keen observer might have detected in our repeated singing of “O Canaan, sweet Canaan, I am bound for the land of Canaan” something more than a hope of reaching heaven. We meant to reach the NORTH—and the north was our Canaan. (Frederick Douglass, from “My Bondage and My Freedom,” 1855.</a:t>
            </a:r>
          </a:p>
        </p:txBody>
      </p:sp>
      <p:sp>
        <p:nvSpPr>
          <p:cNvPr id="4" name="Slide Number Placeholder 3"/>
          <p:cNvSpPr>
            <a:spLocks noGrp="1"/>
          </p:cNvSpPr>
          <p:nvPr>
            <p:ph type="sldNum" sz="quarter" idx="5"/>
          </p:nvPr>
        </p:nvSpPr>
        <p:spPr/>
        <p:txBody>
          <a:bodyPr/>
          <a:lstStyle/>
          <a:p>
            <a:fld id="{37ABB542-89E8-F54E-9E54-4D6E4968AA4D}" type="slidenum">
              <a:rPr lang="en-US" smtClean="0"/>
              <a:t>4</a:t>
            </a:fld>
            <a:endParaRPr lang="en-US"/>
          </a:p>
        </p:txBody>
      </p:sp>
    </p:spTree>
    <p:extLst>
      <p:ext uri="{BB962C8B-B14F-4D97-AF65-F5344CB8AC3E}">
        <p14:creationId xmlns:p14="http://schemas.microsoft.com/office/powerpoint/2010/main" val="35872260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4"/>
            <a:ext cx="11298932" cy="3338149"/>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tx1">
                    <a:lumMod val="75000"/>
                    <a:lumOff val="2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8" name="Date Placeholder 7">
            <a:extLst>
              <a:ext uri="{FF2B5EF4-FFF2-40B4-BE49-F238E27FC236}">
                <a16:creationId xmlns:a16="http://schemas.microsoft.com/office/drawing/2014/main" id="{7FA0ACE7-29A8-47D3-A7D9-257B711D8023}"/>
              </a:ext>
            </a:extLst>
          </p:cNvPr>
          <p:cNvSpPr>
            <a:spLocks noGrp="1"/>
          </p:cNvSpPr>
          <p:nvPr>
            <p:ph type="dt" sz="half" idx="10"/>
          </p:nvPr>
        </p:nvSpPr>
        <p:spPr/>
        <p:txBody>
          <a:bodyPr/>
          <a:lstStyle/>
          <a:p>
            <a:fld id="{ED291B17-9318-49DB-B28B-6E5994AE9581}" type="datetime1">
              <a:rPr lang="en-US" smtClean="0"/>
              <a:t>4/12/2021</a:t>
            </a:fld>
            <a:endParaRPr lang="en-US" dirty="0"/>
          </a:p>
        </p:txBody>
      </p:sp>
      <p:sp>
        <p:nvSpPr>
          <p:cNvPr id="9" name="Footer Placeholder 8">
            <a:extLst>
              <a:ext uri="{FF2B5EF4-FFF2-40B4-BE49-F238E27FC236}">
                <a16:creationId xmlns:a16="http://schemas.microsoft.com/office/drawing/2014/main" id="{DEC604B9-52E9-4810-8359-47206518D038}"/>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5898A89F-CA25-400F-B05A-AECBF2517E4F}"/>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5476881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9"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ED4963-E985-44C4-B8C4-FDD613B7C2F8}" type="datetime1">
              <a:rPr lang="en-US" smtClean="0"/>
              <a:t>4/12/2021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6770278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058151" y="599725"/>
            <a:ext cx="3687316" cy="5816950"/>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204200" y="863600"/>
            <a:ext cx="3124200" cy="4807326"/>
          </a:xfrm>
        </p:spPr>
        <p:txBody>
          <a:bodyPr vert="eaVert" anchor="ctr"/>
          <a:lstStyle>
            <a:lvl1pPr>
              <a:defRPr>
                <a:solidFill>
                  <a:srgbClr val="FFFF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774923" y="863600"/>
            <a:ext cx="7161625" cy="4807326"/>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a:extLst>
              <a:ext uri="{FF2B5EF4-FFF2-40B4-BE49-F238E27FC236}">
                <a16:creationId xmlns:a16="http://schemas.microsoft.com/office/drawing/2014/main" id="{F6423B97-A5D4-47B9-8861-73B3707A04CF}"/>
              </a:ext>
            </a:extLst>
          </p:cNvPr>
          <p:cNvSpPr/>
          <p:nvPr/>
        </p:nvSpPr>
        <p:spPr>
          <a:xfrm>
            <a:off x="446534" y="457200"/>
            <a:ext cx="3703320" cy="94997"/>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9" name="Rectangle 8">
            <a:extLst>
              <a:ext uri="{FF2B5EF4-FFF2-40B4-BE49-F238E27FC236}">
                <a16:creationId xmlns:a16="http://schemas.microsoft.com/office/drawing/2014/main" id="{1AEC0421-37B4-4481-A10D-69FDF5EC7909}"/>
              </a:ext>
            </a:extLst>
          </p:cNvPr>
          <p:cNvSpPr/>
          <p:nvPr/>
        </p:nvSpPr>
        <p:spPr>
          <a:xfrm>
            <a:off x="8042147" y="453643"/>
            <a:ext cx="3703320" cy="98554"/>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a:extLst>
              <a:ext uri="{FF2B5EF4-FFF2-40B4-BE49-F238E27FC236}">
                <a16:creationId xmlns:a16="http://schemas.microsoft.com/office/drawing/2014/main" id="{5F7265B5-9F97-4F1E-99E9-74F7B7E62337}"/>
              </a:ext>
            </a:extLst>
          </p:cNvPr>
          <p:cNvSpPr/>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1" name="Date Placeholder 10">
            <a:extLst>
              <a:ext uri="{FF2B5EF4-FFF2-40B4-BE49-F238E27FC236}">
                <a16:creationId xmlns:a16="http://schemas.microsoft.com/office/drawing/2014/main" id="{5C74A470-3BD3-4F33-80E5-67E6E87FCBE7}"/>
              </a:ext>
            </a:extLst>
          </p:cNvPr>
          <p:cNvSpPr>
            <a:spLocks noGrp="1"/>
          </p:cNvSpPr>
          <p:nvPr>
            <p:ph type="dt" sz="half" idx="10"/>
          </p:nvPr>
        </p:nvSpPr>
        <p:spPr/>
        <p:txBody>
          <a:bodyPr/>
          <a:lstStyle/>
          <a:p>
            <a:fld id="{ED291B17-9318-49DB-B28B-6E5994AE9581}" type="datetime1">
              <a:rPr lang="en-US" smtClean="0"/>
              <a:t>4/12/2021</a:t>
            </a:fld>
            <a:endParaRPr lang="en-US" dirty="0"/>
          </a:p>
        </p:txBody>
      </p:sp>
      <p:sp>
        <p:nvSpPr>
          <p:cNvPr id="12" name="Footer Placeholder 11">
            <a:extLst>
              <a:ext uri="{FF2B5EF4-FFF2-40B4-BE49-F238E27FC236}">
                <a16:creationId xmlns:a16="http://schemas.microsoft.com/office/drawing/2014/main" id="{9A3A30BA-DB50-4D7D-BCDE-17D20FB354DF}"/>
              </a:ext>
            </a:extLst>
          </p:cNvPr>
          <p:cNvSpPr>
            <a:spLocks noGrp="1"/>
          </p:cNvSpPr>
          <p:nvPr>
            <p:ph type="ftr" sz="quarter" idx="11"/>
          </p:nvPr>
        </p:nvSpPr>
        <p:spPr/>
        <p:txBody>
          <a:bodyPr/>
          <a:lstStyle/>
          <a:p>
            <a:endParaRPr lang="en-US" dirty="0"/>
          </a:p>
        </p:txBody>
      </p:sp>
      <p:sp>
        <p:nvSpPr>
          <p:cNvPr id="13" name="Slide Number Placeholder 12">
            <a:extLst>
              <a:ext uri="{FF2B5EF4-FFF2-40B4-BE49-F238E27FC236}">
                <a16:creationId xmlns:a16="http://schemas.microsoft.com/office/drawing/2014/main" id="{76FF9E58-C0B2-436B-A21C-DB45A00D6515}"/>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860884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2" y="702156"/>
            <a:ext cx="11029616" cy="1188720"/>
          </a:xfrm>
        </p:spPr>
        <p:txBody>
          <a:bodyPr/>
          <a:lstStyle/>
          <a:p>
            <a:r>
              <a:rPr lang="en-US"/>
              <a:t>Click to edit Master title style</a:t>
            </a:r>
            <a:endParaRPr lang="en-US" dirty="0"/>
          </a:p>
        </p:txBody>
      </p:sp>
      <p:sp>
        <p:nvSpPr>
          <p:cNvPr id="3" name="Content Placeholder 2"/>
          <p:cNvSpPr>
            <a:spLocks noGrp="1"/>
          </p:cNvSpPr>
          <p:nvPr>
            <p:ph idx="1"/>
          </p:nvPr>
        </p:nvSpPr>
        <p:spPr>
          <a:xfrm>
            <a:off x="581192" y="2340864"/>
            <a:ext cx="11029615" cy="36344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a:extLst>
              <a:ext uri="{FF2B5EF4-FFF2-40B4-BE49-F238E27FC236}">
                <a16:creationId xmlns:a16="http://schemas.microsoft.com/office/drawing/2014/main" id="{770E6237-3456-439F-802D-3BA93FC7E3E5}"/>
              </a:ext>
            </a:extLst>
          </p:cNvPr>
          <p:cNvSpPr>
            <a:spLocks noGrp="1"/>
          </p:cNvSpPr>
          <p:nvPr>
            <p:ph type="dt" sz="half" idx="10"/>
          </p:nvPr>
        </p:nvSpPr>
        <p:spPr/>
        <p:txBody>
          <a:bodyPr/>
          <a:lstStyle/>
          <a:p>
            <a:fld id="{78DD82B9-B8EE-4375-B6FF-88FA6ABB15D9}" type="datetime1">
              <a:rPr lang="en-US" smtClean="0"/>
              <a:t>4/12/2021</a:t>
            </a:fld>
            <a:endParaRPr lang="en-US" dirty="0"/>
          </a:p>
        </p:txBody>
      </p:sp>
      <p:sp>
        <p:nvSpPr>
          <p:cNvPr id="9" name="Footer Placeholder 8">
            <a:extLst>
              <a:ext uri="{FF2B5EF4-FFF2-40B4-BE49-F238E27FC236}">
                <a16:creationId xmlns:a16="http://schemas.microsoft.com/office/drawing/2014/main" id="{1356D3B5-6063-4A89-B88F-9D3043916FF8}"/>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02B78BF7-69D3-4CE0-A631-50EFD41EEEB8}"/>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7215556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2393950"/>
            <a:ext cx="11029615" cy="2147467"/>
          </a:xfrm>
        </p:spPr>
        <p:txBody>
          <a:bodyPr anchor="b">
            <a:normAutofit/>
          </a:bodyPr>
          <a:lstStyle>
            <a:lvl1pPr algn="l">
              <a:defRPr sz="3600" b="0" cap="all">
                <a:solidFill>
                  <a:schemeClr val="tx1">
                    <a:lumMod val="75000"/>
                    <a:lumOff val="2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6">
            <a:extLst>
              <a:ext uri="{FF2B5EF4-FFF2-40B4-BE49-F238E27FC236}">
                <a16:creationId xmlns:a16="http://schemas.microsoft.com/office/drawing/2014/main" id="{61582016-5696-4A93-887F-BBB3B9002FE5}"/>
              </a:ext>
            </a:extLst>
          </p:cNvPr>
          <p:cNvSpPr>
            <a:spLocks noGrp="1"/>
          </p:cNvSpPr>
          <p:nvPr>
            <p:ph type="dt" sz="half" idx="10"/>
          </p:nvPr>
        </p:nvSpPr>
        <p:spPr/>
        <p:txBody>
          <a:bodyPr/>
          <a:lstStyle/>
          <a:p>
            <a:fld id="{B2497495-0637-405E-AE64-5CC7506D51F5}" type="datetime1">
              <a:rPr lang="en-US" smtClean="0"/>
              <a:t>4/12/2021</a:t>
            </a:fld>
            <a:endParaRPr lang="en-US" dirty="0"/>
          </a:p>
        </p:txBody>
      </p:sp>
      <p:sp>
        <p:nvSpPr>
          <p:cNvPr id="9" name="Footer Placeholder 8">
            <a:extLst>
              <a:ext uri="{FF2B5EF4-FFF2-40B4-BE49-F238E27FC236}">
                <a16:creationId xmlns:a16="http://schemas.microsoft.com/office/drawing/2014/main" id="{857CFCD5-1192-4E18-8A8F-29E153B44DA4}"/>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E39A109E-5018-4794-92B3-FD5E5BCD95E8}"/>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3526064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81193" y="2228003"/>
            <a:ext cx="5194767"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6039" y="2228003"/>
            <a:ext cx="5194769"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BFFD690-9426-415D-8B65-26881E07B2D4}" type="datetime1">
              <a:rPr lang="en-US" smtClean="0"/>
              <a:t>4/12/2021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688036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581191" y="2250891"/>
            <a:ext cx="5194769" cy="557784"/>
          </a:xfrm>
        </p:spPr>
        <p:txBody>
          <a:bodyPr anchor="ctr">
            <a:noAutofit/>
          </a:bodyPr>
          <a:lstStyle>
            <a:lvl1pPr marL="0" indent="0">
              <a:buNone/>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194766"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6039" y="2250892"/>
            <a:ext cx="5194770" cy="553373"/>
          </a:xfrm>
        </p:spPr>
        <p:txBody>
          <a:bodyPr anchor="ctr">
            <a:noAutofit/>
          </a:bodyPr>
          <a:lstStyle>
            <a:lvl1pPr marL="0" marR="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a:pPr>
            <a:r>
              <a:rPr lang="en-US"/>
              <a:t>Click to edit Master text styles</a:t>
            </a:r>
          </a:p>
        </p:txBody>
      </p:sp>
      <p:sp>
        <p:nvSpPr>
          <p:cNvPr id="6" name="Content Placeholder 5"/>
          <p:cNvSpPr>
            <a:spLocks noGrp="1"/>
          </p:cNvSpPr>
          <p:nvPr>
            <p:ph sz="quarter" idx="4"/>
          </p:nvPr>
        </p:nvSpPr>
        <p:spPr>
          <a:xfrm>
            <a:off x="6416037" y="2926052"/>
            <a:ext cx="5194771"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4C4989A-474C-40DE-95B9-011C28B71673}" type="datetime1">
              <a:rPr lang="en-US" smtClean="0"/>
              <a:t>4/12/2021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0214816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8" name="Title 1"/>
          <p:cNvSpPr>
            <a:spLocks noGrp="1"/>
          </p:cNvSpPr>
          <p:nvPr>
            <p:ph type="title"/>
          </p:nvPr>
        </p:nvSpPr>
        <p:spPr>
          <a:xfrm>
            <a:off x="575894" y="729658"/>
            <a:ext cx="11029616" cy="988332"/>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DB4ED54-5B5E-4A04-93D3-5772E3CE3818}" type="datetime1">
              <a:rPr lang="en-US" smtClean="0"/>
              <a:t>4/12/2021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4238704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DE50D6-574B-40AF-946F-D52A04ADE379}" type="datetime1">
              <a:rPr lang="en-US" smtClean="0"/>
              <a:t>4/12/2021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6419518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601200"/>
            <a:ext cx="3682723" cy="5815475"/>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67857" y="933450"/>
            <a:ext cx="3031852" cy="1722419"/>
          </a:xfrm>
        </p:spPr>
        <p:txBody>
          <a:bodyPr anchor="b">
            <a:normAutofit/>
          </a:bodyPr>
          <a:lstStyle>
            <a:lvl1pPr algn="l">
              <a:defRPr sz="24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900928" y="1179829"/>
            <a:ext cx="6650991" cy="4658216"/>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67857" y="2836654"/>
            <a:ext cx="3031852" cy="3001392"/>
          </a:xfrm>
        </p:spPr>
        <p:txBody>
          <a:bodyPr anchor="t">
            <a:normAutofit/>
          </a:bodyPr>
          <a:lstStyle>
            <a:lvl1pPr marL="0" indent="0" algn="l">
              <a:buNone/>
              <a:defRPr sz="1600">
                <a:solidFill>
                  <a:srgbClr val="FFFFFF"/>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a:extLst>
              <a:ext uri="{FF2B5EF4-FFF2-40B4-BE49-F238E27FC236}">
                <a16:creationId xmlns:a16="http://schemas.microsoft.com/office/drawing/2014/main" id="{0B919CC2-2A65-446F-B538-9E6249035445}"/>
              </a:ext>
            </a:extLst>
          </p:cNvPr>
          <p:cNvSpPr>
            <a:spLocks noGrp="1"/>
          </p:cNvSpPr>
          <p:nvPr>
            <p:ph type="dt" sz="half" idx="10"/>
          </p:nvPr>
        </p:nvSpPr>
        <p:spPr>
          <a:xfrm>
            <a:off x="7605951" y="6456916"/>
            <a:ext cx="2844799" cy="365125"/>
          </a:xfrm>
        </p:spPr>
        <p:txBody>
          <a:bodyPr/>
          <a:lstStyle/>
          <a:p>
            <a:fld id="{D82884F1-FFEA-405F-9602-3DCA865EDA4E}" type="datetime1">
              <a:rPr lang="en-US" smtClean="0"/>
              <a:t>4/12/2021</a:t>
            </a:fld>
            <a:endParaRPr lang="en-US" dirty="0"/>
          </a:p>
        </p:txBody>
      </p:sp>
      <p:sp>
        <p:nvSpPr>
          <p:cNvPr id="10" name="Footer Placeholder 9">
            <a:extLst>
              <a:ext uri="{FF2B5EF4-FFF2-40B4-BE49-F238E27FC236}">
                <a16:creationId xmlns:a16="http://schemas.microsoft.com/office/drawing/2014/main" id="{B72412AE-119E-4982-8B24-63365EFCA796}"/>
              </a:ext>
            </a:extLst>
          </p:cNvPr>
          <p:cNvSpPr>
            <a:spLocks noGrp="1"/>
          </p:cNvSpPr>
          <p:nvPr>
            <p:ph type="ftr" sz="quarter" idx="11"/>
          </p:nvPr>
        </p:nvSpPr>
        <p:spPr>
          <a:xfrm>
            <a:off x="581192" y="6452590"/>
            <a:ext cx="6917210" cy="365125"/>
          </a:xfrm>
        </p:spPr>
        <p:txBody>
          <a:bodyPr/>
          <a:lstStyle/>
          <a:p>
            <a:endParaRPr lang="en-US" dirty="0"/>
          </a:p>
        </p:txBody>
      </p:sp>
      <p:sp>
        <p:nvSpPr>
          <p:cNvPr id="11" name="Slide Number Placeholder 10">
            <a:extLst>
              <a:ext uri="{FF2B5EF4-FFF2-40B4-BE49-F238E27FC236}">
                <a16:creationId xmlns:a16="http://schemas.microsoft.com/office/drawing/2014/main" id="{7FC4BB19-6AD1-45CF-9F99-00B109890FAB}"/>
              </a:ext>
            </a:extLst>
          </p:cNvPr>
          <p:cNvSpPr>
            <a:spLocks noGrp="1"/>
          </p:cNvSpPr>
          <p:nvPr>
            <p:ph type="sldNum" sz="quarter" idx="12"/>
          </p:nvPr>
        </p:nvSpPr>
        <p:spPr>
          <a:xfrm>
            <a:off x="10558300" y="6456916"/>
            <a:ext cx="1052510" cy="365125"/>
          </a:xfrm>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2959098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tx1">
                    <a:lumMod val="75000"/>
                    <a:lumOff val="25000"/>
                  </a:schemeClr>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641350"/>
            <a:ext cx="11290859" cy="3651249"/>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7"/>
            <a:ext cx="11029617" cy="998148"/>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E18DB4A-8810-4A10-AD5C-D5E2C667F5B3}" type="datetime1">
              <a:rPr lang="en-US" smtClean="0"/>
              <a:t>4/12/2021</a:t>
            </a:fld>
            <a:endParaRPr lang="en-US" dirty="0"/>
          </a:p>
        </p:txBody>
      </p:sp>
      <p:sp>
        <p:nvSpPr>
          <p:cNvPr id="6" name="Footer Placeholder 5"/>
          <p:cNvSpPr>
            <a:spLocks noGrp="1"/>
          </p:cNvSpPr>
          <p:nvPr>
            <p:ph type="ftr" sz="quarter" idx="11"/>
          </p:nvPr>
        </p:nvSpPr>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9568916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336002"/>
            <a:ext cx="11029616" cy="365204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05951" y="6423914"/>
            <a:ext cx="2844799" cy="365125"/>
          </a:xfrm>
          <a:prstGeom prst="rect">
            <a:avLst/>
          </a:prstGeom>
        </p:spPr>
        <p:txBody>
          <a:bodyPr vert="horz" lIns="91440" tIns="45720" rIns="91440" bIns="45720" rtlCol="0" anchor="ctr"/>
          <a:lstStyle>
            <a:lvl1pPr algn="r">
              <a:defRPr sz="850">
                <a:solidFill>
                  <a:schemeClr val="tx1">
                    <a:lumMod val="75000"/>
                    <a:lumOff val="25000"/>
                  </a:schemeClr>
                </a:solidFill>
              </a:defRPr>
            </a:lvl1pPr>
          </a:lstStyle>
          <a:p>
            <a:fld id="{ED291B17-9318-49DB-B28B-6E5994AE9581}" type="datetime1">
              <a:rPr lang="en-US" smtClean="0"/>
              <a:t>4/12/2021</a:t>
            </a:fld>
            <a:endParaRPr lang="en-US" dirty="0"/>
          </a:p>
        </p:txBody>
      </p:sp>
      <p:sp>
        <p:nvSpPr>
          <p:cNvPr id="5" name="Footer Placeholder 4"/>
          <p:cNvSpPr>
            <a:spLocks noGrp="1"/>
          </p:cNvSpPr>
          <p:nvPr>
            <p:ph type="ftr" sz="quarter" idx="3"/>
          </p:nvPr>
        </p:nvSpPr>
        <p:spPr>
          <a:xfrm>
            <a:off x="581192" y="6423914"/>
            <a:ext cx="6917210" cy="365125"/>
          </a:xfrm>
          <a:prstGeom prst="rect">
            <a:avLst/>
          </a:prstGeom>
        </p:spPr>
        <p:txBody>
          <a:bodyPr vert="horz" lIns="91440" tIns="45720" rIns="91440" bIns="45720" rtlCol="0" anchor="ctr"/>
          <a:lstStyle>
            <a:lvl1pPr algn="l">
              <a:defRPr sz="850" cap="all">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10558300" y="6423914"/>
            <a:ext cx="1052510" cy="365125"/>
          </a:xfrm>
          <a:prstGeom prst="rect">
            <a:avLst/>
          </a:prstGeom>
        </p:spPr>
        <p:txBody>
          <a:bodyPr vert="horz" lIns="91440" tIns="45720" rIns="91440" bIns="45720" rtlCol="0" anchor="ctr"/>
          <a:lstStyle>
            <a:lvl1pPr algn="r">
              <a:defRPr sz="850">
                <a:solidFill>
                  <a:schemeClr val="tx1">
                    <a:lumMod val="75000"/>
                    <a:lumOff val="25000"/>
                  </a:schemeClr>
                </a:solidFill>
              </a:defRPr>
            </a:lvl1pPr>
          </a:lstStyle>
          <a:p>
            <a:fld id="{3A98EE3D-8CD1-4C3F-BD1C-C98C9596463C}" type="slidenum">
              <a:rPr lang="en-US" smtClean="0"/>
              <a:t>‹#›</a:t>
            </a:fld>
            <a:endParaRPr lang="en-US" dirty="0"/>
          </a:p>
        </p:txBody>
      </p:sp>
      <p:sp>
        <p:nvSpPr>
          <p:cNvPr id="9" name="Rectangle 8"/>
          <p:cNvSpPr/>
          <p:nvPr/>
        </p:nvSpPr>
        <p:spPr>
          <a:xfrm>
            <a:off x="446534" y="457200"/>
            <a:ext cx="3703320" cy="9499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112955053"/>
      </p:ext>
    </p:extLst>
  </p:cSld>
  <p:clrMap bg1="lt1" tx1="dk1" bg2="lt2" tx2="dk2" accent1="accent1" accent2="accent2" accent3="accent3" accent4="accent4" accent5="accent5" accent6="accent6" hlink="hlink" folHlink="folHlink"/>
  <p:sldLayoutIdLst>
    <p:sldLayoutId id="2147483671" r:id="rId1"/>
    <p:sldLayoutId id="2147483670" r:id="rId2"/>
    <p:sldLayoutId id="2147483669" r:id="rId3"/>
    <p:sldLayoutId id="2147483668" r:id="rId4"/>
    <p:sldLayoutId id="2147483667" r:id="rId5"/>
    <p:sldLayoutId id="2147483666" r:id="rId6"/>
    <p:sldLayoutId id="2147483665" r:id="rId7"/>
    <p:sldLayoutId id="2147483664" r:id="rId8"/>
    <p:sldLayoutId id="2147483663" r:id="rId9"/>
    <p:sldLayoutId id="2147483662" r:id="rId10"/>
    <p:sldLayoutId id="2147483661" r:id="rId11"/>
  </p:sldLayoutIdLst>
  <p:hf sldNum="0" hdr="0" ftr="0" dt="0"/>
  <p:txStyles>
    <p:titleStyle>
      <a:lvl1pPr algn="l" defTabSz="457200" rtl="0" eaLnBrk="1" latinLnBrk="0" hangingPunct="1">
        <a:lnSpc>
          <a:spcPct val="90000"/>
        </a:lnSpc>
        <a:spcBef>
          <a:spcPct val="0"/>
        </a:spcBef>
        <a:buNone/>
        <a:defRPr sz="27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5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ideo" Target="https://www.youtube.com/embed/f0xnlg9MfcE?feature=oembed" TargetMode="External"/></Relationships>
</file>

<file path=ppt/slides/_rels/slide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slideLayout" Target="../slideLayouts/slideLayout2.xml"/><Relationship Id="rId7" Type="http://schemas.openxmlformats.org/officeDocument/2006/relationships/diagramColors" Target="../diagrams/colors1.xml"/><Relationship Id="rId2" Type="http://schemas.openxmlformats.org/officeDocument/2006/relationships/audio" Target="../media/media1.aiff"/><Relationship Id="rId1" Type="http://schemas.microsoft.com/office/2007/relationships/media" Target="../media/media1.aiff"/><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14.png"/><Relationship Id="rId4" Type="http://schemas.openxmlformats.org/officeDocument/2006/relationships/image" Target="../media/image15.tiff"/></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audio" Target="../media/media3.m4a"/><Relationship Id="rId7" Type="http://schemas.openxmlformats.org/officeDocument/2006/relationships/image" Target="../media/image14.png"/><Relationship Id="rId2" Type="http://schemas.microsoft.com/office/2007/relationships/media" Target="../media/media3.m4a"/><Relationship Id="rId1" Type="http://schemas.openxmlformats.org/officeDocument/2006/relationships/video" Target="https://www.youtube.com/embed/4WPCBieSESI?feature=oembed" TargetMode="Externa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Picture 3">
            <a:extLst>
              <a:ext uri="{FF2B5EF4-FFF2-40B4-BE49-F238E27FC236}">
                <a16:creationId xmlns:a16="http://schemas.microsoft.com/office/drawing/2014/main" id="{02C8C117-7579-457F-AA53-FC835BD0902F}"/>
              </a:ext>
            </a:extLst>
          </p:cNvPr>
          <p:cNvPicPr>
            <a:picLocks noChangeAspect="1"/>
          </p:cNvPicPr>
          <p:nvPr/>
        </p:nvPicPr>
        <p:blipFill rotWithShape="1">
          <a:blip r:embed="rId2"/>
          <a:srcRect t="12057" b="3673"/>
          <a:stretch/>
        </p:blipFill>
        <p:spPr>
          <a:xfrm>
            <a:off x="3" y="406389"/>
            <a:ext cx="12191997" cy="6858022"/>
          </a:xfrm>
          <a:prstGeom prst="rect">
            <a:avLst/>
          </a:prstGeom>
        </p:spPr>
      </p:pic>
      <p:sp>
        <p:nvSpPr>
          <p:cNvPr id="13" name="Rectangle 8">
            <a:extLst>
              <a:ext uri="{FF2B5EF4-FFF2-40B4-BE49-F238E27FC236}">
                <a16:creationId xmlns:a16="http://schemas.microsoft.com/office/drawing/2014/main" id="{4063B759-00FC-46D1-9898-8E8625268F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397938" y="1397930"/>
            <a:ext cx="6858003" cy="4062128"/>
          </a:xfrm>
          <a:prstGeom prst="rect">
            <a:avLst/>
          </a:prstGeom>
          <a:gradFill flip="none" rotWithShape="1">
            <a:gsLst>
              <a:gs pos="48000">
                <a:schemeClr val="tx1">
                  <a:alpha val="24000"/>
                </a:schemeClr>
              </a:gs>
              <a:gs pos="85000">
                <a:schemeClr val="tx1">
                  <a:alpha val="45000"/>
                </a:schemeClr>
              </a:gs>
              <a:gs pos="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5B012D8-7F27-4758-9AC6-C889B154BD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437374" y="1100316"/>
            <a:ext cx="6858003" cy="4657347"/>
          </a:xfrm>
          <a:prstGeom prst="rect">
            <a:avLst/>
          </a:prstGeom>
          <a:gradFill flip="none" rotWithShape="1">
            <a:gsLst>
              <a:gs pos="48000">
                <a:schemeClr val="tx1">
                  <a:alpha val="24000"/>
                </a:schemeClr>
              </a:gs>
              <a:gs pos="85000">
                <a:schemeClr val="tx1">
                  <a:alpha val="45000"/>
                </a:schemeClr>
              </a:gs>
              <a:gs pos="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979552E-8630-934C-B8A1-AADD3DA06056}"/>
              </a:ext>
            </a:extLst>
          </p:cNvPr>
          <p:cNvSpPr>
            <a:spLocks noGrp="1"/>
          </p:cNvSpPr>
          <p:nvPr>
            <p:ph type="ctrTitle"/>
          </p:nvPr>
        </p:nvSpPr>
        <p:spPr>
          <a:xfrm>
            <a:off x="6097529" y="1853056"/>
            <a:ext cx="5452529" cy="902304"/>
          </a:xfrm>
        </p:spPr>
        <p:txBody>
          <a:bodyPr anchor="t">
            <a:normAutofit fontScale="90000"/>
          </a:bodyPr>
          <a:lstStyle/>
          <a:p>
            <a:pPr algn="ctr"/>
            <a:r>
              <a:rPr lang="en-US" sz="4800" dirty="0">
                <a:solidFill>
                  <a:schemeClr val="bg1"/>
                </a:solidFill>
              </a:rPr>
              <a:t>Blues and Jazz</a:t>
            </a:r>
            <a:br>
              <a:rPr lang="en-US" sz="4800" dirty="0">
                <a:solidFill>
                  <a:schemeClr val="bg1"/>
                </a:solidFill>
              </a:rPr>
            </a:br>
            <a:endParaRPr lang="en-US" sz="4800" dirty="0">
              <a:solidFill>
                <a:schemeClr val="bg1"/>
              </a:solidFill>
            </a:endParaRPr>
          </a:p>
        </p:txBody>
      </p:sp>
      <p:sp>
        <p:nvSpPr>
          <p:cNvPr id="3" name="Subtitle 2">
            <a:extLst>
              <a:ext uri="{FF2B5EF4-FFF2-40B4-BE49-F238E27FC236}">
                <a16:creationId xmlns:a16="http://schemas.microsoft.com/office/drawing/2014/main" id="{878C85A6-0129-2A4B-AD5D-D4CE97991C14}"/>
              </a:ext>
            </a:extLst>
          </p:cNvPr>
          <p:cNvSpPr>
            <a:spLocks noGrp="1"/>
          </p:cNvSpPr>
          <p:nvPr>
            <p:ph type="subTitle" idx="1"/>
          </p:nvPr>
        </p:nvSpPr>
        <p:spPr>
          <a:xfrm>
            <a:off x="6099055" y="4553792"/>
            <a:ext cx="5449479" cy="1663493"/>
          </a:xfrm>
        </p:spPr>
        <p:txBody>
          <a:bodyPr anchor="b">
            <a:normAutofit/>
          </a:bodyPr>
          <a:lstStyle/>
          <a:p>
            <a:pPr algn="r"/>
            <a:r>
              <a:rPr lang="en-US" sz="2400" dirty="0">
                <a:solidFill>
                  <a:schemeClr val="bg1"/>
                </a:solidFill>
              </a:rPr>
              <a:t>MU 121-Introduction to music</a:t>
            </a:r>
          </a:p>
        </p:txBody>
      </p:sp>
    </p:spTree>
    <p:extLst>
      <p:ext uri="{BB962C8B-B14F-4D97-AF65-F5344CB8AC3E}">
        <p14:creationId xmlns:p14="http://schemas.microsoft.com/office/powerpoint/2010/main" val="6414617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026BA5-3960-504A-8675-1483DF37C6AF}"/>
              </a:ext>
            </a:extLst>
          </p:cNvPr>
          <p:cNvSpPr>
            <a:spLocks noGrp="1"/>
          </p:cNvSpPr>
          <p:nvPr>
            <p:ph type="title"/>
          </p:nvPr>
        </p:nvSpPr>
        <p:spPr/>
        <p:txBody>
          <a:bodyPr/>
          <a:lstStyle/>
          <a:p>
            <a:r>
              <a:rPr lang="en-US" dirty="0"/>
              <a:t>African origins</a:t>
            </a:r>
          </a:p>
        </p:txBody>
      </p:sp>
      <p:sp>
        <p:nvSpPr>
          <p:cNvPr id="3" name="Content Placeholder 2">
            <a:extLst>
              <a:ext uri="{FF2B5EF4-FFF2-40B4-BE49-F238E27FC236}">
                <a16:creationId xmlns:a16="http://schemas.microsoft.com/office/drawing/2014/main" id="{D018E94F-A21A-B443-972F-044B248FC528}"/>
              </a:ext>
            </a:extLst>
          </p:cNvPr>
          <p:cNvSpPr>
            <a:spLocks noGrp="1"/>
          </p:cNvSpPr>
          <p:nvPr>
            <p:ph idx="1"/>
          </p:nvPr>
        </p:nvSpPr>
        <p:spPr>
          <a:xfrm>
            <a:off x="477019" y="1890876"/>
            <a:ext cx="5480869" cy="3766974"/>
          </a:xfrm>
        </p:spPr>
        <p:txBody>
          <a:bodyPr>
            <a:normAutofit/>
          </a:bodyPr>
          <a:lstStyle/>
          <a:p>
            <a:r>
              <a:rPr lang="en-US" dirty="0"/>
              <a:t>Work songs, field hollers</a:t>
            </a:r>
          </a:p>
          <a:p>
            <a:r>
              <a:rPr lang="en-US" dirty="0"/>
              <a:t>Call-and-response (antiphonal) monophonic texture</a:t>
            </a:r>
          </a:p>
          <a:p>
            <a:r>
              <a:rPr lang="en-US" dirty="0"/>
              <a:t>Pentatonic scale</a:t>
            </a:r>
          </a:p>
          <a:p>
            <a:r>
              <a:rPr lang="en-US" dirty="0"/>
              <a:t>Principal Instruments:</a:t>
            </a:r>
          </a:p>
          <a:p>
            <a:pPr lvl="1"/>
            <a:r>
              <a:rPr lang="en-US" dirty="0"/>
              <a:t>Drums, other unpitched percussion</a:t>
            </a:r>
          </a:p>
          <a:p>
            <a:pPr lvl="1"/>
            <a:r>
              <a:rPr lang="en-US" dirty="0"/>
              <a:t>Rudimentary banjo</a:t>
            </a:r>
          </a:p>
          <a:p>
            <a:pPr lvl="1"/>
            <a:endParaRPr lang="en-US" dirty="0"/>
          </a:p>
          <a:p>
            <a:endParaRPr lang="en-US" dirty="0"/>
          </a:p>
        </p:txBody>
      </p:sp>
      <p:graphicFrame>
        <p:nvGraphicFramePr>
          <p:cNvPr id="4" name="Table 3">
            <a:extLst>
              <a:ext uri="{FF2B5EF4-FFF2-40B4-BE49-F238E27FC236}">
                <a16:creationId xmlns:a16="http://schemas.microsoft.com/office/drawing/2014/main" id="{C96ADF96-D576-2942-A9D6-7E974EC795BD}"/>
              </a:ext>
            </a:extLst>
          </p:cNvPr>
          <p:cNvGraphicFramePr>
            <a:graphicFrameLocks noGrp="1"/>
          </p:cNvGraphicFramePr>
          <p:nvPr>
            <p:extLst>
              <p:ext uri="{D42A27DB-BD31-4B8C-83A1-F6EECF244321}">
                <p14:modId xmlns:p14="http://schemas.microsoft.com/office/powerpoint/2010/main" val="2999730977"/>
              </p:ext>
            </p:extLst>
          </p:nvPr>
        </p:nvGraphicFramePr>
        <p:xfrm>
          <a:off x="6875181" y="2966102"/>
          <a:ext cx="4305782" cy="1406145"/>
        </p:xfrm>
        <a:graphic>
          <a:graphicData uri="http://schemas.openxmlformats.org/drawingml/2006/table">
            <a:tbl>
              <a:tblPr firstRow="1" bandRow="1">
                <a:tableStyleId>{5C22544A-7EE6-4342-B048-85BDC9FD1C3A}</a:tableStyleId>
              </a:tblPr>
              <a:tblGrid>
                <a:gridCol w="1041721">
                  <a:extLst>
                    <a:ext uri="{9D8B030D-6E8A-4147-A177-3AD203B41FA5}">
                      <a16:colId xmlns:a16="http://schemas.microsoft.com/office/drawing/2014/main" val="3343739422"/>
                    </a:ext>
                  </a:extLst>
                </a:gridCol>
                <a:gridCol w="636608">
                  <a:extLst>
                    <a:ext uri="{9D8B030D-6E8A-4147-A177-3AD203B41FA5}">
                      <a16:colId xmlns:a16="http://schemas.microsoft.com/office/drawing/2014/main" val="270136715"/>
                    </a:ext>
                  </a:extLst>
                </a:gridCol>
                <a:gridCol w="821802">
                  <a:extLst>
                    <a:ext uri="{9D8B030D-6E8A-4147-A177-3AD203B41FA5}">
                      <a16:colId xmlns:a16="http://schemas.microsoft.com/office/drawing/2014/main" val="3835829429"/>
                    </a:ext>
                  </a:extLst>
                </a:gridCol>
                <a:gridCol w="729205">
                  <a:extLst>
                    <a:ext uri="{9D8B030D-6E8A-4147-A177-3AD203B41FA5}">
                      <a16:colId xmlns:a16="http://schemas.microsoft.com/office/drawing/2014/main" val="1860025642"/>
                    </a:ext>
                  </a:extLst>
                </a:gridCol>
                <a:gridCol w="1076446">
                  <a:extLst>
                    <a:ext uri="{9D8B030D-6E8A-4147-A177-3AD203B41FA5}">
                      <a16:colId xmlns:a16="http://schemas.microsoft.com/office/drawing/2014/main" val="2901516760"/>
                    </a:ext>
                  </a:extLst>
                </a:gridCol>
              </a:tblGrid>
              <a:tr h="656201">
                <a:tc>
                  <a:txBody>
                    <a:bodyPr/>
                    <a:lstStyle/>
                    <a:p>
                      <a:pPr algn="ctr"/>
                      <a:r>
                        <a:rPr lang="en-US" dirty="0"/>
                        <a:t>     </a:t>
                      </a:r>
                    </a:p>
                    <a:p>
                      <a:pPr algn="ctr"/>
                      <a:r>
                        <a:rPr lang="en-US" dirty="0"/>
                        <a:t> C</a:t>
                      </a:r>
                    </a:p>
                  </a:txBody>
                  <a:tcPr/>
                </a:tc>
                <a:tc>
                  <a:txBody>
                    <a:bodyPr/>
                    <a:lstStyle/>
                    <a:p>
                      <a:pPr algn="ctr"/>
                      <a:endParaRPr lang="en-US" dirty="0"/>
                    </a:p>
                    <a:p>
                      <a:pPr algn="l"/>
                      <a:r>
                        <a:rPr lang="en-US" dirty="0"/>
                        <a:t>D</a:t>
                      </a:r>
                    </a:p>
                  </a:txBody>
                  <a:tcPr/>
                </a:tc>
                <a:tc>
                  <a:txBody>
                    <a:bodyPr/>
                    <a:lstStyle/>
                    <a:p>
                      <a:pPr algn="ctr"/>
                      <a:endParaRPr lang="en-US" dirty="0"/>
                    </a:p>
                    <a:p>
                      <a:pPr algn="l"/>
                      <a:r>
                        <a:rPr lang="en-US" dirty="0"/>
                        <a:t>     F</a:t>
                      </a:r>
                    </a:p>
                  </a:txBody>
                  <a:tcPr/>
                </a:tc>
                <a:tc>
                  <a:txBody>
                    <a:bodyPr/>
                    <a:lstStyle/>
                    <a:p>
                      <a:pPr algn="ctr"/>
                      <a:endParaRPr lang="en-US" dirty="0"/>
                    </a:p>
                    <a:p>
                      <a:pPr algn="l"/>
                      <a:r>
                        <a:rPr lang="en-US" dirty="0"/>
                        <a:t>     G</a:t>
                      </a:r>
                    </a:p>
                  </a:txBody>
                  <a:tcPr/>
                </a:tc>
                <a:tc>
                  <a:txBody>
                    <a:bodyPr/>
                    <a:lstStyle/>
                    <a:p>
                      <a:endParaRPr lang="en-US" dirty="0"/>
                    </a:p>
                    <a:p>
                      <a:pPr algn="l"/>
                      <a:r>
                        <a:rPr lang="en-US" dirty="0"/>
                        <a:t>       A</a:t>
                      </a:r>
                    </a:p>
                  </a:txBody>
                  <a:tcPr/>
                </a:tc>
                <a:extLst>
                  <a:ext uri="{0D108BD9-81ED-4DB2-BD59-A6C34878D82A}">
                    <a16:rowId xmlns:a16="http://schemas.microsoft.com/office/drawing/2014/main" val="3495226731"/>
                  </a:ext>
                </a:extLst>
              </a:tr>
              <a:tr h="374972">
                <a:tc gridSpan="5">
                  <a:txBody>
                    <a:bodyPr/>
                    <a:lstStyle/>
                    <a:p>
                      <a:r>
                        <a:rPr lang="en-US" dirty="0"/>
                        <a:t>  </a:t>
                      </a:r>
                      <a:r>
                        <a:rPr lang="en-US" sz="1050" dirty="0"/>
                        <a:t>   whole step   </a:t>
                      </a:r>
                      <a:r>
                        <a:rPr lang="en-US" sz="1050" dirty="0" err="1"/>
                        <a:t>whole+half</a:t>
                      </a:r>
                      <a:r>
                        <a:rPr lang="en-US" sz="1050" dirty="0"/>
                        <a:t> step   whole step         whole step</a:t>
                      </a:r>
                      <a:endParaRPr lang="en-US" dirty="0"/>
                    </a:p>
                  </a:txBody>
                  <a:tcPr/>
                </a:tc>
                <a:tc hMerge="1">
                  <a:txBody>
                    <a:bodyPr/>
                    <a:lstStyle/>
                    <a:p>
                      <a:endParaRPr lang="en-US" dirty="0"/>
                    </a:p>
                  </a:txBody>
                  <a:tcPr/>
                </a:tc>
                <a:tc hMerge="1">
                  <a:txBody>
                    <a:bodyPr/>
                    <a:lstStyle/>
                    <a:p>
                      <a:endParaRPr lang="en-US" sz="105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36284134"/>
                  </a:ext>
                </a:extLst>
              </a:tr>
              <a:tr h="374972">
                <a:tc gridSpan="5">
                  <a:txBody>
                    <a:bodyPr/>
                    <a:lstStyle/>
                    <a:p>
                      <a:r>
                        <a:rPr lang="en-US" dirty="0"/>
                        <a:t>     </a:t>
                      </a:r>
                      <a:r>
                        <a:rPr lang="en-US" sz="1050" dirty="0"/>
                        <a:t>Major 2</a:t>
                      </a:r>
                      <a:r>
                        <a:rPr lang="en-US" sz="1050" baseline="30000" dirty="0"/>
                        <a:t>nd</a:t>
                      </a:r>
                      <a:r>
                        <a:rPr lang="en-US" sz="1050" dirty="0"/>
                        <a:t>         minor 3</a:t>
                      </a:r>
                      <a:r>
                        <a:rPr lang="en-US" sz="1050" baseline="30000" dirty="0"/>
                        <a:t>rd</a:t>
                      </a:r>
                      <a:r>
                        <a:rPr lang="en-US" sz="1050" dirty="0"/>
                        <a:t>             Major 2</a:t>
                      </a:r>
                      <a:r>
                        <a:rPr lang="en-US" sz="1050" baseline="30000" dirty="0"/>
                        <a:t>nd</a:t>
                      </a:r>
                      <a:r>
                        <a:rPr lang="en-US" sz="1050" dirty="0"/>
                        <a:t>          Major 2nd</a:t>
                      </a:r>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81631076"/>
                  </a:ext>
                </a:extLst>
              </a:tr>
            </a:tbl>
          </a:graphicData>
        </a:graphic>
      </p:graphicFrame>
      <p:pic>
        <p:nvPicPr>
          <p:cNvPr id="6" name="Picture 5" descr="A close up of a piano&#10;&#10;Description automatically generated">
            <a:extLst>
              <a:ext uri="{FF2B5EF4-FFF2-40B4-BE49-F238E27FC236}">
                <a16:creationId xmlns:a16="http://schemas.microsoft.com/office/drawing/2014/main" id="{0207ECBF-2CF9-1246-895F-06CE2B4FD527}"/>
              </a:ext>
            </a:extLst>
          </p:cNvPr>
          <p:cNvPicPr>
            <a:picLocks noChangeAspect="1"/>
          </p:cNvPicPr>
          <p:nvPr/>
        </p:nvPicPr>
        <p:blipFill>
          <a:blip r:embed="rId2"/>
          <a:stretch>
            <a:fillRect/>
          </a:stretch>
        </p:blipFill>
        <p:spPr>
          <a:xfrm>
            <a:off x="6880546" y="4642339"/>
            <a:ext cx="3036243" cy="2044211"/>
          </a:xfrm>
          <a:prstGeom prst="rect">
            <a:avLst/>
          </a:prstGeom>
        </p:spPr>
      </p:pic>
      <p:sp>
        <p:nvSpPr>
          <p:cNvPr id="7" name="TextBox 6">
            <a:extLst>
              <a:ext uri="{FF2B5EF4-FFF2-40B4-BE49-F238E27FC236}">
                <a16:creationId xmlns:a16="http://schemas.microsoft.com/office/drawing/2014/main" id="{FEC4B5D1-6B0C-E946-ABA1-FAC34DCBF0B0}"/>
              </a:ext>
            </a:extLst>
          </p:cNvPr>
          <p:cNvSpPr txBox="1"/>
          <p:nvPr/>
        </p:nvSpPr>
        <p:spPr>
          <a:xfrm>
            <a:off x="7000875" y="6062880"/>
            <a:ext cx="3036242" cy="369332"/>
          </a:xfrm>
          <a:prstGeom prst="rect">
            <a:avLst/>
          </a:prstGeom>
          <a:noFill/>
        </p:spPr>
        <p:txBody>
          <a:bodyPr wrap="square" rtlCol="0">
            <a:spAutoFit/>
          </a:bodyPr>
          <a:lstStyle/>
          <a:p>
            <a:r>
              <a:rPr lang="en-US" dirty="0"/>
              <a:t>C    D             F    G    A                                           </a:t>
            </a:r>
          </a:p>
        </p:txBody>
      </p:sp>
      <p:sp>
        <p:nvSpPr>
          <p:cNvPr id="8" name="TextBox 7">
            <a:extLst>
              <a:ext uri="{FF2B5EF4-FFF2-40B4-BE49-F238E27FC236}">
                <a16:creationId xmlns:a16="http://schemas.microsoft.com/office/drawing/2014/main" id="{32C5C1CE-8D1E-B449-BA72-5188C7844FE2}"/>
              </a:ext>
            </a:extLst>
          </p:cNvPr>
          <p:cNvSpPr txBox="1"/>
          <p:nvPr/>
        </p:nvSpPr>
        <p:spPr>
          <a:xfrm>
            <a:off x="7121203" y="5331123"/>
            <a:ext cx="2795586" cy="646331"/>
          </a:xfrm>
          <a:prstGeom prst="rect">
            <a:avLst/>
          </a:prstGeom>
          <a:noFill/>
        </p:spPr>
        <p:txBody>
          <a:bodyPr wrap="square" rtlCol="0">
            <a:spAutoFit/>
          </a:bodyPr>
          <a:lstStyle/>
          <a:p>
            <a:r>
              <a:rPr lang="en-US" dirty="0">
                <a:solidFill>
                  <a:schemeClr val="accent4"/>
                </a:solidFill>
              </a:rPr>
              <a:t>C      D          F       G     A    #.      #           #       #.     #</a:t>
            </a:r>
          </a:p>
        </p:txBody>
      </p:sp>
      <p:sp>
        <p:nvSpPr>
          <p:cNvPr id="9" name="TextBox 8">
            <a:extLst>
              <a:ext uri="{FF2B5EF4-FFF2-40B4-BE49-F238E27FC236}">
                <a16:creationId xmlns:a16="http://schemas.microsoft.com/office/drawing/2014/main" id="{BA7709EB-36D2-6047-8AA9-6C3AEE825F2D}"/>
              </a:ext>
            </a:extLst>
          </p:cNvPr>
          <p:cNvSpPr txBox="1"/>
          <p:nvPr/>
        </p:nvSpPr>
        <p:spPr>
          <a:xfrm>
            <a:off x="7000875" y="4642339"/>
            <a:ext cx="3036243" cy="677108"/>
          </a:xfrm>
          <a:prstGeom prst="rect">
            <a:avLst/>
          </a:prstGeom>
          <a:noFill/>
        </p:spPr>
        <p:txBody>
          <a:bodyPr wrap="square" rtlCol="0">
            <a:spAutoFit/>
          </a:bodyPr>
          <a:lstStyle/>
          <a:p>
            <a:r>
              <a:rPr lang="en-US" dirty="0">
                <a:solidFill>
                  <a:schemeClr val="accent2">
                    <a:lumMod val="40000"/>
                    <a:lumOff val="60000"/>
                  </a:schemeClr>
                </a:solidFill>
              </a:rPr>
              <a:t>  D.      E          G.     A.     B                                               . ♭        ♭            ♭      ♭       ♭       </a:t>
            </a:r>
            <a:r>
              <a:rPr lang="en-US" sz="2000" dirty="0">
                <a:solidFill>
                  <a:schemeClr val="accent2">
                    <a:lumMod val="40000"/>
                    <a:lumOff val="60000"/>
                  </a:schemeClr>
                </a:solidFill>
              </a:rPr>
              <a:t>                          </a:t>
            </a:r>
          </a:p>
        </p:txBody>
      </p:sp>
      <p:sp>
        <p:nvSpPr>
          <p:cNvPr id="10" name="TextBox 9">
            <a:extLst>
              <a:ext uri="{FF2B5EF4-FFF2-40B4-BE49-F238E27FC236}">
                <a16:creationId xmlns:a16="http://schemas.microsoft.com/office/drawing/2014/main" id="{DF73861C-96D6-E74C-8C6D-4B3E3DFEBC5C}"/>
              </a:ext>
            </a:extLst>
          </p:cNvPr>
          <p:cNvSpPr txBox="1"/>
          <p:nvPr/>
        </p:nvSpPr>
        <p:spPr>
          <a:xfrm>
            <a:off x="7121203" y="6386513"/>
            <a:ext cx="3065785" cy="369332"/>
          </a:xfrm>
          <a:prstGeom prst="rect">
            <a:avLst/>
          </a:prstGeom>
          <a:noFill/>
        </p:spPr>
        <p:txBody>
          <a:bodyPr wrap="square" rtlCol="0">
            <a:spAutoFit/>
          </a:bodyPr>
          <a:lstStyle/>
          <a:p>
            <a:r>
              <a:rPr lang="en-US" dirty="0"/>
              <a:t>     D    E             G    A     B</a:t>
            </a:r>
          </a:p>
        </p:txBody>
      </p:sp>
    </p:spTree>
    <p:extLst>
      <p:ext uri="{BB962C8B-B14F-4D97-AF65-F5344CB8AC3E}">
        <p14:creationId xmlns:p14="http://schemas.microsoft.com/office/powerpoint/2010/main" val="28427754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9DBED-7203-9847-9616-833DE755BE41}"/>
              </a:ext>
            </a:extLst>
          </p:cNvPr>
          <p:cNvSpPr>
            <a:spLocks noGrp="1"/>
          </p:cNvSpPr>
          <p:nvPr>
            <p:ph type="title"/>
          </p:nvPr>
        </p:nvSpPr>
        <p:spPr/>
        <p:txBody>
          <a:bodyPr/>
          <a:lstStyle/>
          <a:p>
            <a:r>
              <a:rPr lang="en-US" dirty="0"/>
              <a:t>African-American Tradition and the spiritual</a:t>
            </a:r>
          </a:p>
        </p:txBody>
      </p:sp>
      <p:sp>
        <p:nvSpPr>
          <p:cNvPr id="3" name="Content Placeholder 2">
            <a:extLst>
              <a:ext uri="{FF2B5EF4-FFF2-40B4-BE49-F238E27FC236}">
                <a16:creationId xmlns:a16="http://schemas.microsoft.com/office/drawing/2014/main" id="{1B3C3C75-597C-C241-B9BA-E0FAFC88FDC7}"/>
              </a:ext>
            </a:extLst>
          </p:cNvPr>
          <p:cNvSpPr>
            <a:spLocks noGrp="1"/>
          </p:cNvSpPr>
          <p:nvPr>
            <p:ph idx="1"/>
          </p:nvPr>
        </p:nvSpPr>
        <p:spPr/>
        <p:txBody>
          <a:bodyPr/>
          <a:lstStyle/>
          <a:p>
            <a:r>
              <a:rPr lang="en-US" dirty="0"/>
              <a:t>Work songs, field hollers, monophonic call-and response continues</a:t>
            </a:r>
          </a:p>
          <a:p>
            <a:r>
              <a:rPr lang="en-US" dirty="0"/>
              <a:t>Christianity’s influence adds the Spiritual to the genres</a:t>
            </a:r>
          </a:p>
          <a:p>
            <a:pPr lvl="1"/>
            <a:r>
              <a:rPr lang="en-US" dirty="0"/>
              <a:t>Figures of heroism, liberation a main focus</a:t>
            </a:r>
          </a:p>
          <a:p>
            <a:r>
              <a:rPr lang="en-US" dirty="0"/>
              <a:t>Coded spirituals</a:t>
            </a:r>
          </a:p>
          <a:p>
            <a:pPr lvl="1"/>
            <a:r>
              <a:rPr lang="en-US" dirty="0"/>
              <a:t>Means of conveying confidential information</a:t>
            </a:r>
          </a:p>
          <a:p>
            <a:pPr lvl="1"/>
            <a:r>
              <a:rPr lang="en-US" dirty="0"/>
              <a:t>Means of teaching basic educational rubrics</a:t>
            </a:r>
          </a:p>
          <a:p>
            <a:endParaRPr lang="en-US" dirty="0"/>
          </a:p>
        </p:txBody>
      </p:sp>
    </p:spTree>
    <p:extLst>
      <p:ext uri="{BB962C8B-B14F-4D97-AF65-F5344CB8AC3E}">
        <p14:creationId xmlns:p14="http://schemas.microsoft.com/office/powerpoint/2010/main" val="27112248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BDABA2-935A-694A-B094-53AAA42348D1}"/>
              </a:ext>
            </a:extLst>
          </p:cNvPr>
          <p:cNvSpPr>
            <a:spLocks noGrp="1"/>
          </p:cNvSpPr>
          <p:nvPr>
            <p:ph type="title"/>
          </p:nvPr>
        </p:nvSpPr>
        <p:spPr/>
        <p:txBody>
          <a:bodyPr/>
          <a:lstStyle/>
          <a:p>
            <a:r>
              <a:rPr lang="en-US" dirty="0"/>
              <a:t>Coding in spirituals</a:t>
            </a:r>
          </a:p>
        </p:txBody>
      </p:sp>
      <p:sp>
        <p:nvSpPr>
          <p:cNvPr id="3" name="Content Placeholder 2">
            <a:extLst>
              <a:ext uri="{FF2B5EF4-FFF2-40B4-BE49-F238E27FC236}">
                <a16:creationId xmlns:a16="http://schemas.microsoft.com/office/drawing/2014/main" id="{124E00E1-6809-4147-BE3A-22F179262041}"/>
              </a:ext>
            </a:extLst>
          </p:cNvPr>
          <p:cNvSpPr>
            <a:spLocks noGrp="1"/>
          </p:cNvSpPr>
          <p:nvPr>
            <p:ph idx="1"/>
          </p:nvPr>
        </p:nvSpPr>
        <p:spPr>
          <a:xfrm>
            <a:off x="581192" y="1890876"/>
            <a:ext cx="11029615" cy="4084474"/>
          </a:xfrm>
        </p:spPr>
        <p:txBody>
          <a:bodyPr anchor="t">
            <a:normAutofit fontScale="92500" lnSpcReduction="10000"/>
          </a:bodyPr>
          <a:lstStyle/>
          <a:p>
            <a:r>
              <a:rPr lang="en-US" b="1" dirty="0"/>
              <a:t>Steal Away</a:t>
            </a:r>
          </a:p>
          <a:p>
            <a:pPr marL="324000" lvl="1" indent="0">
              <a:buNone/>
            </a:pPr>
            <a:r>
              <a:rPr lang="en-US" dirty="0"/>
              <a:t>	Steal away to Jesus. I </a:t>
            </a:r>
            <a:r>
              <a:rPr lang="en-US" dirty="0" err="1"/>
              <a:t>ain’t</a:t>
            </a:r>
            <a:r>
              <a:rPr lang="en-US" dirty="0"/>
              <a:t> got long to stay here.</a:t>
            </a:r>
          </a:p>
          <a:p>
            <a:pPr marL="324000" lvl="1" indent="0">
              <a:buNone/>
            </a:pPr>
            <a:r>
              <a:rPr lang="en-US" dirty="0"/>
              <a:t>	My Lord, he calls me: he calls me by the thunder,</a:t>
            </a:r>
          </a:p>
          <a:p>
            <a:pPr marL="324000" lvl="1" indent="0">
              <a:buNone/>
            </a:pPr>
            <a:r>
              <a:rPr lang="en-US" dirty="0"/>
              <a:t>	The trumpet sounds within-a my soul; I </a:t>
            </a:r>
            <a:r>
              <a:rPr lang="en-US" dirty="0" err="1"/>
              <a:t>ain’t</a:t>
            </a:r>
            <a:r>
              <a:rPr lang="en-US" dirty="0"/>
              <a:t> got long to stay here.</a:t>
            </a:r>
          </a:p>
          <a:p>
            <a:r>
              <a:rPr lang="en-US" b="1" dirty="0"/>
              <a:t>Bright Canaan</a:t>
            </a:r>
          </a:p>
          <a:p>
            <a:pPr marL="0" indent="0">
              <a:buNone/>
            </a:pPr>
            <a:r>
              <a:rPr lang="en-US" b="1" dirty="0"/>
              <a:t>	</a:t>
            </a:r>
            <a:r>
              <a:rPr lang="en-US" dirty="0"/>
              <a:t>O, who will come and go with me? I am bound for the land of Canaan.</a:t>
            </a:r>
          </a:p>
          <a:p>
            <a:pPr marL="0" indent="0">
              <a:buNone/>
            </a:pPr>
            <a:r>
              <a:rPr lang="en-US" b="1" dirty="0"/>
              <a:t>	</a:t>
            </a:r>
            <a:r>
              <a:rPr lang="en-US" dirty="0"/>
              <a:t>I’m bound fair Canaan’s land to see, I am bound for the land of Canaan.</a:t>
            </a:r>
            <a:endParaRPr lang="en-US" b="1" dirty="0"/>
          </a:p>
          <a:p>
            <a:r>
              <a:rPr lang="en-US" b="1" dirty="0"/>
              <a:t>My God is a Rock</a:t>
            </a:r>
          </a:p>
          <a:p>
            <a:pPr marL="324000" lvl="1" indent="0">
              <a:buNone/>
            </a:pPr>
            <a:r>
              <a:rPr lang="en-US" dirty="0"/>
              <a:t>   My God is a rock in a weary land, a shelter in a time of storm.</a:t>
            </a:r>
          </a:p>
          <a:p>
            <a:pPr marL="324000" lvl="1" indent="0">
              <a:buNone/>
            </a:pPr>
            <a:r>
              <a:rPr lang="en-US" dirty="0"/>
              <a:t>	Stop and let me tell you ‘bout the Chapter 1, when the Lord God’s work was just begun.</a:t>
            </a:r>
          </a:p>
          <a:p>
            <a:pPr marL="324000" lvl="1" indent="0">
              <a:buNone/>
            </a:pPr>
            <a:r>
              <a:rPr lang="en-US" dirty="0"/>
              <a:t>	Stop and let me tell you ‘bout the Chapter 2, when the Lord God’s written His Bible through.</a:t>
            </a:r>
          </a:p>
          <a:p>
            <a:pPr marL="324000" lvl="1" indent="0">
              <a:buNone/>
            </a:pPr>
            <a:r>
              <a:rPr lang="en-US" dirty="0"/>
              <a:t>	Stop and let me tell you ‘bout the Chapter 3, when the Lord God died on Calvary.</a:t>
            </a:r>
          </a:p>
        </p:txBody>
      </p:sp>
    </p:spTree>
    <p:extLst>
      <p:ext uri="{BB962C8B-B14F-4D97-AF65-F5344CB8AC3E}">
        <p14:creationId xmlns:p14="http://schemas.microsoft.com/office/powerpoint/2010/main" val="32560428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descr="Bessie Jones And The Georgia Sea Island Singers - My God Is A Rock In The Weary Land">
            <a:hlinkClick r:id="" action="ppaction://media"/>
            <a:extLst>
              <a:ext uri="{FF2B5EF4-FFF2-40B4-BE49-F238E27FC236}">
                <a16:creationId xmlns:a16="http://schemas.microsoft.com/office/drawing/2014/main" id="{48AF143E-B25D-1D41-9335-D68057E0A222}"/>
              </a:ext>
            </a:extLst>
          </p:cNvPr>
          <p:cNvPicPr>
            <a:picLocks noRot="1" noChangeAspect="1"/>
          </p:cNvPicPr>
          <p:nvPr>
            <a:videoFile r:link="rId1"/>
          </p:nvPr>
        </p:nvPicPr>
        <p:blipFill>
          <a:blip r:embed="rId3"/>
          <a:stretch>
            <a:fillRect/>
          </a:stretch>
        </p:blipFill>
        <p:spPr>
          <a:xfrm>
            <a:off x="4604050" y="792403"/>
            <a:ext cx="7036035" cy="5273194"/>
          </a:xfrm>
          <a:prstGeom prst="rect">
            <a:avLst/>
          </a:prstGeom>
        </p:spPr>
      </p:pic>
      <p:sp>
        <p:nvSpPr>
          <p:cNvPr id="7" name="TextBox 6">
            <a:extLst>
              <a:ext uri="{FF2B5EF4-FFF2-40B4-BE49-F238E27FC236}">
                <a16:creationId xmlns:a16="http://schemas.microsoft.com/office/drawing/2014/main" id="{ABD13731-99F2-424D-A656-7767DF0F45D8}"/>
              </a:ext>
            </a:extLst>
          </p:cNvPr>
          <p:cNvSpPr txBox="1"/>
          <p:nvPr/>
        </p:nvSpPr>
        <p:spPr>
          <a:xfrm>
            <a:off x="3619500" y="6235700"/>
            <a:ext cx="8407400" cy="369332"/>
          </a:xfrm>
          <a:prstGeom prst="rect">
            <a:avLst/>
          </a:prstGeom>
          <a:noFill/>
        </p:spPr>
        <p:txBody>
          <a:bodyPr wrap="square" rtlCol="0">
            <a:spAutoFit/>
          </a:bodyPr>
          <a:lstStyle/>
          <a:p>
            <a:r>
              <a:rPr lang="en-US" dirty="0"/>
              <a:t>Bessie Jones and the Georgia Sea Island Singers, Newport Folk Festival, 1963</a:t>
            </a:r>
          </a:p>
        </p:txBody>
      </p:sp>
      <p:sp>
        <p:nvSpPr>
          <p:cNvPr id="8" name="TextBox 7">
            <a:extLst>
              <a:ext uri="{FF2B5EF4-FFF2-40B4-BE49-F238E27FC236}">
                <a16:creationId xmlns:a16="http://schemas.microsoft.com/office/drawing/2014/main" id="{79CD3F81-B0DC-3249-A678-764509A13D60}"/>
              </a:ext>
            </a:extLst>
          </p:cNvPr>
          <p:cNvSpPr txBox="1"/>
          <p:nvPr/>
        </p:nvSpPr>
        <p:spPr>
          <a:xfrm>
            <a:off x="381000" y="792403"/>
            <a:ext cx="3911600" cy="4524315"/>
          </a:xfrm>
          <a:prstGeom prst="rect">
            <a:avLst/>
          </a:prstGeom>
          <a:noFill/>
        </p:spPr>
        <p:txBody>
          <a:bodyPr wrap="square" rtlCol="0">
            <a:spAutoFit/>
          </a:bodyPr>
          <a:lstStyle/>
          <a:p>
            <a:r>
              <a:rPr lang="en-US" dirty="0"/>
              <a:t>This performance from 1963 employs a very traditional and authentic style, based on what is known about the way slaves performed this music in the 19</a:t>
            </a:r>
            <a:r>
              <a:rPr lang="en-US" baseline="30000" dirty="0"/>
              <a:t>th</a:t>
            </a:r>
            <a:r>
              <a:rPr lang="en-US" dirty="0"/>
              <a:t>-century south.</a:t>
            </a:r>
          </a:p>
          <a:p>
            <a:r>
              <a:rPr lang="en-US" dirty="0"/>
              <a:t>Notice the use of improvised harmony, recurring short melodic motives behind the lead singer. The melody of the spiritual itself is set in the pentatonic scale. Finally, the accompaniment features typical unpitched percussion such as might have been used as part of a ring-shout or other social occasion in the slave community.</a:t>
            </a:r>
          </a:p>
        </p:txBody>
      </p:sp>
    </p:spTree>
    <p:extLst>
      <p:ext uri="{BB962C8B-B14F-4D97-AF65-F5344CB8AC3E}">
        <p14:creationId xmlns:p14="http://schemas.microsoft.com/office/powerpoint/2010/main" val="1029803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lumMod val="110000"/>
              </a:schemeClr>
            </a:gs>
            <a:gs pos="100000">
              <a:schemeClr val="bg2">
                <a:shade val="98000"/>
                <a:satMod val="110000"/>
                <a:lumMod val="86000"/>
              </a:schemeClr>
            </a:gs>
          </a:gsLst>
          <a:path path="circle">
            <a:fillToRect l="50000" t="50000" r="100000" b="100000"/>
          </a:path>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92989FB-1024-49B7-BDF1-B3CE27D486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4686463-C728-5C4C-ABA3-0BCF3B65C5DB}"/>
              </a:ext>
            </a:extLst>
          </p:cNvPr>
          <p:cNvSpPr>
            <a:spLocks noGrp="1"/>
          </p:cNvSpPr>
          <p:nvPr>
            <p:ph type="title"/>
          </p:nvPr>
        </p:nvSpPr>
        <p:spPr>
          <a:xfrm>
            <a:off x="746228" y="1037967"/>
            <a:ext cx="3054091" cy="4709131"/>
          </a:xfrm>
        </p:spPr>
        <p:txBody>
          <a:bodyPr anchor="ctr">
            <a:normAutofit/>
          </a:bodyPr>
          <a:lstStyle/>
          <a:p>
            <a:r>
              <a:rPr lang="en-US">
                <a:solidFill>
                  <a:schemeClr val="bg1">
                    <a:lumMod val="85000"/>
                    <a:lumOff val="15000"/>
                  </a:schemeClr>
                </a:solidFill>
              </a:rPr>
              <a:t>The concert spiritual</a:t>
            </a:r>
          </a:p>
        </p:txBody>
      </p:sp>
      <p:sp>
        <p:nvSpPr>
          <p:cNvPr id="12" name="Rectangle 11">
            <a:extLst>
              <a:ext uri="{FF2B5EF4-FFF2-40B4-BE49-F238E27FC236}">
                <a16:creationId xmlns:a16="http://schemas.microsoft.com/office/drawing/2014/main" id="{2987D6F4-EC95-4EF1-A8AD-4B70386CEE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F5F792DF-9D0A-4DB6-9A9E-7312F5A7E8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7498080" cy="91440"/>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7BC7EA7B-802E-41F4-8926-C4475287AA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6851" y="723898"/>
            <a:ext cx="7498616" cy="5676901"/>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graphicFrame>
        <p:nvGraphicFramePr>
          <p:cNvPr id="5" name="Content Placeholder 2">
            <a:extLst>
              <a:ext uri="{FF2B5EF4-FFF2-40B4-BE49-F238E27FC236}">
                <a16:creationId xmlns:a16="http://schemas.microsoft.com/office/drawing/2014/main" id="{109A6759-DBB4-4399-9660-44C852CB5B7D}"/>
              </a:ext>
            </a:extLst>
          </p:cNvPr>
          <p:cNvGraphicFramePr>
            <a:graphicFrameLocks noGrp="1"/>
          </p:cNvGraphicFramePr>
          <p:nvPr>
            <p:ph idx="1"/>
            <p:extLst>
              <p:ext uri="{D42A27DB-BD31-4B8C-83A1-F6EECF244321}">
                <p14:modId xmlns:p14="http://schemas.microsoft.com/office/powerpoint/2010/main" val="3756347539"/>
              </p:ext>
            </p:extLst>
          </p:nvPr>
        </p:nvGraphicFramePr>
        <p:xfrm>
          <a:off x="4598438" y="1207783"/>
          <a:ext cx="7012370" cy="470913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4" name="1 My God Is A Rock.aiff" descr="1 My God Is A Rock.aiff">
            <a:hlinkClick r:id="" action="ppaction://media"/>
            <a:extLst>
              <a:ext uri="{FF2B5EF4-FFF2-40B4-BE49-F238E27FC236}">
                <a16:creationId xmlns:a16="http://schemas.microsoft.com/office/drawing/2014/main" id="{CAC822FE-773E-B140-ABA7-5778A1FFEA76}"/>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574292" y="5510514"/>
            <a:ext cx="812800" cy="812800"/>
          </a:xfrm>
          <a:prstGeom prst="rect">
            <a:avLst/>
          </a:prstGeom>
        </p:spPr>
      </p:pic>
    </p:spTree>
    <p:extLst>
      <p:ext uri="{BB962C8B-B14F-4D97-AF65-F5344CB8AC3E}">
        <p14:creationId xmlns:p14="http://schemas.microsoft.com/office/powerpoint/2010/main" val="363052456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nextCondLst>
                <p:cond evt="onClick" delay="0">
                  <p:tgtEl>
                    <p:spTgt spid="4"/>
                  </p:tgtEl>
                </p:cond>
              </p:nextCondLst>
            </p:seq>
            <p:audio>
              <p:cMediaNode vol="80000" numSld="999">
                <p:cTn id="7" repeatCount="indefinite"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1A382E-B9DD-B14F-A31B-2D73A2B228D5}"/>
              </a:ext>
            </a:extLst>
          </p:cNvPr>
          <p:cNvSpPr>
            <a:spLocks noGrp="1"/>
          </p:cNvSpPr>
          <p:nvPr>
            <p:ph type="title"/>
          </p:nvPr>
        </p:nvSpPr>
        <p:spPr>
          <a:xfrm>
            <a:off x="581192" y="816429"/>
            <a:ext cx="11029616" cy="763437"/>
          </a:xfrm>
        </p:spPr>
        <p:txBody>
          <a:bodyPr>
            <a:normAutofit fontScale="90000"/>
          </a:bodyPr>
          <a:lstStyle/>
          <a:p>
            <a:r>
              <a:rPr lang="en-US" dirty="0"/>
              <a:t>THE BLUES</a:t>
            </a:r>
            <a:br>
              <a:rPr lang="en-US" dirty="0"/>
            </a:br>
            <a:r>
              <a:rPr lang="en-US" cap="none" dirty="0"/>
              <a:t>The Blues is a musical form, with these elements:</a:t>
            </a:r>
          </a:p>
        </p:txBody>
      </p:sp>
      <p:sp>
        <p:nvSpPr>
          <p:cNvPr id="3" name="Content Placeholder 2">
            <a:extLst>
              <a:ext uri="{FF2B5EF4-FFF2-40B4-BE49-F238E27FC236}">
                <a16:creationId xmlns:a16="http://schemas.microsoft.com/office/drawing/2014/main" id="{BD750D46-1413-AE4D-9265-FE9FE3C845DE}"/>
              </a:ext>
            </a:extLst>
          </p:cNvPr>
          <p:cNvSpPr>
            <a:spLocks noGrp="1"/>
          </p:cNvSpPr>
          <p:nvPr>
            <p:ph idx="1"/>
          </p:nvPr>
        </p:nvSpPr>
        <p:spPr>
          <a:xfrm>
            <a:off x="1318779" y="1174173"/>
            <a:ext cx="8177646" cy="5579917"/>
          </a:xfrm>
        </p:spPr>
        <p:txBody>
          <a:bodyPr anchor="t">
            <a:normAutofit/>
          </a:bodyPr>
          <a:lstStyle/>
          <a:p>
            <a:pPr marL="0" indent="0">
              <a:buNone/>
            </a:pPr>
            <a:r>
              <a:rPr lang="en-US" dirty="0"/>
              <a:t>		</a:t>
            </a:r>
          </a:p>
          <a:p>
            <a:pPr lvl="1">
              <a:buFont typeface="Wingdings" pitchFamily="2" charset="2"/>
              <a:buChar char="Ø"/>
            </a:pPr>
            <a:r>
              <a:rPr lang="en-US" dirty="0"/>
              <a:t>A </a:t>
            </a:r>
            <a:r>
              <a:rPr lang="en-US" b="1" dirty="0"/>
              <a:t>melodic scale </a:t>
            </a:r>
            <a:r>
              <a:rPr lang="en-US" dirty="0"/>
              <a:t>containing elements of both major and minor scales, with “blue” notes and bent pitches:</a:t>
            </a:r>
          </a:p>
          <a:p>
            <a:pPr lvl="1"/>
            <a:endParaRPr lang="en-US" dirty="0"/>
          </a:p>
          <a:p>
            <a:pPr lvl="1"/>
            <a:endParaRPr lang="en-US" dirty="0"/>
          </a:p>
          <a:p>
            <a:pPr lvl="1"/>
            <a:endParaRPr lang="en-US" dirty="0"/>
          </a:p>
          <a:p>
            <a:pPr lvl="1"/>
            <a:endParaRPr lang="en-US" dirty="0"/>
          </a:p>
          <a:p>
            <a:pPr marL="324000" lvl="1" indent="0">
              <a:buNone/>
            </a:pPr>
            <a:endParaRPr lang="en-US" dirty="0"/>
          </a:p>
          <a:p>
            <a:pPr lvl="1">
              <a:buFont typeface="Wingdings" pitchFamily="2" charset="2"/>
              <a:buChar char="Ø"/>
            </a:pPr>
            <a:r>
              <a:rPr lang="en-US" dirty="0"/>
              <a:t>A 3-line lyric stanza in the </a:t>
            </a:r>
            <a:r>
              <a:rPr lang="en-US" b="1" dirty="0"/>
              <a:t>form</a:t>
            </a:r>
            <a:r>
              <a:rPr lang="en-US" dirty="0"/>
              <a:t> A-A-B:</a:t>
            </a:r>
          </a:p>
          <a:p>
            <a:pPr marL="630000" lvl="2" indent="0">
              <a:buNone/>
            </a:pPr>
            <a:r>
              <a:rPr lang="en-US" dirty="0"/>
              <a:t>“Woke up this morning, my head </a:t>
            </a:r>
            <a:r>
              <a:rPr lang="en-US" dirty="0" err="1"/>
              <a:t>hurtin</a:t>
            </a:r>
            <a:r>
              <a:rPr lang="en-US" dirty="0"/>
              <a:t>’ so bad,</a:t>
            </a:r>
          </a:p>
          <a:p>
            <a:pPr marL="630000" lvl="2" indent="0">
              <a:buNone/>
            </a:pPr>
            <a:r>
              <a:rPr lang="en-US" dirty="0"/>
              <a:t>“Yes, I woke up this morning, my head </a:t>
            </a:r>
            <a:r>
              <a:rPr lang="en-US" dirty="0" err="1"/>
              <a:t>hurtin</a:t>
            </a:r>
            <a:r>
              <a:rPr lang="en-US" dirty="0"/>
              <a:t>’ so bad;</a:t>
            </a:r>
          </a:p>
          <a:p>
            <a:pPr marL="630000" lvl="2" indent="0">
              <a:buNone/>
            </a:pPr>
            <a:r>
              <a:rPr lang="en-US" dirty="0"/>
              <a:t>Because my girl had left me; don’t know when I’ve felt so sad.</a:t>
            </a:r>
          </a:p>
        </p:txBody>
      </p:sp>
      <p:pic>
        <p:nvPicPr>
          <p:cNvPr id="4" name="Picture 3">
            <a:extLst>
              <a:ext uri="{FF2B5EF4-FFF2-40B4-BE49-F238E27FC236}">
                <a16:creationId xmlns:a16="http://schemas.microsoft.com/office/drawing/2014/main" id="{40C9D8E2-DE8A-8345-8F9E-0CFADDCC4CD0}"/>
              </a:ext>
            </a:extLst>
          </p:cNvPr>
          <p:cNvPicPr>
            <a:picLocks noChangeAspect="1"/>
          </p:cNvPicPr>
          <p:nvPr/>
        </p:nvPicPr>
        <p:blipFill>
          <a:blip r:embed="rId4"/>
          <a:stretch>
            <a:fillRect/>
          </a:stretch>
        </p:blipFill>
        <p:spPr>
          <a:xfrm>
            <a:off x="2695575" y="2184789"/>
            <a:ext cx="3400425" cy="1742937"/>
          </a:xfrm>
          <a:prstGeom prst="rect">
            <a:avLst/>
          </a:prstGeom>
        </p:spPr>
      </p:pic>
      <p:sp>
        <p:nvSpPr>
          <p:cNvPr id="5" name="TextBox 4">
            <a:extLst>
              <a:ext uri="{FF2B5EF4-FFF2-40B4-BE49-F238E27FC236}">
                <a16:creationId xmlns:a16="http://schemas.microsoft.com/office/drawing/2014/main" id="{B67C8988-EA31-E044-BDAE-6A04589C3F4B}"/>
              </a:ext>
            </a:extLst>
          </p:cNvPr>
          <p:cNvSpPr txBox="1"/>
          <p:nvPr/>
        </p:nvSpPr>
        <p:spPr>
          <a:xfrm>
            <a:off x="1611536" y="4881278"/>
            <a:ext cx="6635832" cy="1169551"/>
          </a:xfrm>
          <a:prstGeom prst="rect">
            <a:avLst/>
          </a:prstGeom>
          <a:noFill/>
        </p:spPr>
        <p:txBody>
          <a:bodyPr wrap="square" rtlCol="0" anchor="t">
            <a:spAutoFit/>
          </a:bodyPr>
          <a:lstStyle/>
          <a:p>
            <a:endParaRPr lang="en-US" sz="1400" dirty="0"/>
          </a:p>
          <a:p>
            <a:pPr marL="285750" indent="-285750">
              <a:buFont typeface="Wingdings" pitchFamily="2" charset="2"/>
              <a:buChar char="Ø"/>
            </a:pPr>
            <a:endParaRPr lang="en-US" sz="1400" dirty="0"/>
          </a:p>
          <a:p>
            <a:pPr marL="285750" indent="-285750">
              <a:buFont typeface="Wingdings" pitchFamily="2" charset="2"/>
              <a:buChar char="Ø"/>
            </a:pPr>
            <a:r>
              <a:rPr lang="en-US" sz="1400" dirty="0"/>
              <a:t>A </a:t>
            </a:r>
            <a:r>
              <a:rPr lang="en-US" sz="1400" b="1" dirty="0"/>
              <a:t>harmonic pattern</a:t>
            </a:r>
            <a:r>
              <a:rPr lang="en-US" sz="1400" dirty="0"/>
              <a:t>, often over twelve measures:</a:t>
            </a:r>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endParaRPr lang="en-US" sz="1400" dirty="0"/>
          </a:p>
        </p:txBody>
      </p:sp>
      <p:graphicFrame>
        <p:nvGraphicFramePr>
          <p:cNvPr id="6" name="Table 6">
            <a:extLst>
              <a:ext uri="{FF2B5EF4-FFF2-40B4-BE49-F238E27FC236}">
                <a16:creationId xmlns:a16="http://schemas.microsoft.com/office/drawing/2014/main" id="{6AF76BE8-E51E-FA4E-852A-F79584884B6F}"/>
              </a:ext>
            </a:extLst>
          </p:cNvPr>
          <p:cNvGraphicFramePr>
            <a:graphicFrameLocks noGrp="1"/>
          </p:cNvGraphicFramePr>
          <p:nvPr>
            <p:extLst>
              <p:ext uri="{D42A27DB-BD31-4B8C-83A1-F6EECF244321}">
                <p14:modId xmlns:p14="http://schemas.microsoft.com/office/powerpoint/2010/main" val="3657417961"/>
              </p:ext>
            </p:extLst>
          </p:nvPr>
        </p:nvGraphicFramePr>
        <p:xfrm>
          <a:off x="2695575" y="5618305"/>
          <a:ext cx="5862651" cy="877710"/>
        </p:xfrm>
        <a:graphic>
          <a:graphicData uri="http://schemas.openxmlformats.org/drawingml/2006/table">
            <a:tbl>
              <a:tblPr firstRow="1" bandRow="1">
                <a:tableStyleId>{5C22544A-7EE6-4342-B048-85BDC9FD1C3A}</a:tableStyleId>
              </a:tblPr>
              <a:tblGrid>
                <a:gridCol w="688976">
                  <a:extLst>
                    <a:ext uri="{9D8B030D-6E8A-4147-A177-3AD203B41FA5}">
                      <a16:colId xmlns:a16="http://schemas.microsoft.com/office/drawing/2014/main" val="1392240507"/>
                    </a:ext>
                  </a:extLst>
                </a:gridCol>
                <a:gridCol w="260976">
                  <a:extLst>
                    <a:ext uri="{9D8B030D-6E8A-4147-A177-3AD203B41FA5}">
                      <a16:colId xmlns:a16="http://schemas.microsoft.com/office/drawing/2014/main" val="3268275717"/>
                    </a:ext>
                  </a:extLst>
                </a:gridCol>
                <a:gridCol w="402969">
                  <a:extLst>
                    <a:ext uri="{9D8B030D-6E8A-4147-A177-3AD203B41FA5}">
                      <a16:colId xmlns:a16="http://schemas.microsoft.com/office/drawing/2014/main" val="33384670"/>
                    </a:ext>
                  </a:extLst>
                </a:gridCol>
                <a:gridCol w="450973">
                  <a:extLst>
                    <a:ext uri="{9D8B030D-6E8A-4147-A177-3AD203B41FA5}">
                      <a16:colId xmlns:a16="http://schemas.microsoft.com/office/drawing/2014/main" val="1737533578"/>
                    </a:ext>
                  </a:extLst>
                </a:gridCol>
                <a:gridCol w="450973">
                  <a:extLst>
                    <a:ext uri="{9D8B030D-6E8A-4147-A177-3AD203B41FA5}">
                      <a16:colId xmlns:a16="http://schemas.microsoft.com/office/drawing/2014/main" val="3702250973"/>
                    </a:ext>
                  </a:extLst>
                </a:gridCol>
                <a:gridCol w="450973">
                  <a:extLst>
                    <a:ext uri="{9D8B030D-6E8A-4147-A177-3AD203B41FA5}">
                      <a16:colId xmlns:a16="http://schemas.microsoft.com/office/drawing/2014/main" val="3339912126"/>
                    </a:ext>
                  </a:extLst>
                </a:gridCol>
                <a:gridCol w="450973">
                  <a:extLst>
                    <a:ext uri="{9D8B030D-6E8A-4147-A177-3AD203B41FA5}">
                      <a16:colId xmlns:a16="http://schemas.microsoft.com/office/drawing/2014/main" val="4172191677"/>
                    </a:ext>
                  </a:extLst>
                </a:gridCol>
                <a:gridCol w="450973">
                  <a:extLst>
                    <a:ext uri="{9D8B030D-6E8A-4147-A177-3AD203B41FA5}">
                      <a16:colId xmlns:a16="http://schemas.microsoft.com/office/drawing/2014/main" val="1995812421"/>
                    </a:ext>
                  </a:extLst>
                </a:gridCol>
                <a:gridCol w="450973">
                  <a:extLst>
                    <a:ext uri="{9D8B030D-6E8A-4147-A177-3AD203B41FA5}">
                      <a16:colId xmlns:a16="http://schemas.microsoft.com/office/drawing/2014/main" val="2197548350"/>
                    </a:ext>
                  </a:extLst>
                </a:gridCol>
                <a:gridCol w="450973">
                  <a:extLst>
                    <a:ext uri="{9D8B030D-6E8A-4147-A177-3AD203B41FA5}">
                      <a16:colId xmlns:a16="http://schemas.microsoft.com/office/drawing/2014/main" val="3362463564"/>
                    </a:ext>
                  </a:extLst>
                </a:gridCol>
                <a:gridCol w="450973">
                  <a:extLst>
                    <a:ext uri="{9D8B030D-6E8A-4147-A177-3AD203B41FA5}">
                      <a16:colId xmlns:a16="http://schemas.microsoft.com/office/drawing/2014/main" val="3819006926"/>
                    </a:ext>
                  </a:extLst>
                </a:gridCol>
                <a:gridCol w="450973">
                  <a:extLst>
                    <a:ext uri="{9D8B030D-6E8A-4147-A177-3AD203B41FA5}">
                      <a16:colId xmlns:a16="http://schemas.microsoft.com/office/drawing/2014/main" val="2798592228"/>
                    </a:ext>
                  </a:extLst>
                </a:gridCol>
                <a:gridCol w="450973">
                  <a:extLst>
                    <a:ext uri="{9D8B030D-6E8A-4147-A177-3AD203B41FA5}">
                      <a16:colId xmlns:a16="http://schemas.microsoft.com/office/drawing/2014/main" val="497468569"/>
                    </a:ext>
                  </a:extLst>
                </a:gridCol>
              </a:tblGrid>
              <a:tr h="292570">
                <a:tc>
                  <a:txBody>
                    <a:bodyPr/>
                    <a:lstStyle/>
                    <a:p>
                      <a:r>
                        <a:rPr lang="en-US" sz="1200" dirty="0"/>
                        <a:t>Bar</a:t>
                      </a:r>
                    </a:p>
                  </a:txBody>
                  <a:tcPr/>
                </a:tc>
                <a:tc>
                  <a:txBody>
                    <a:bodyPr/>
                    <a:lstStyle/>
                    <a:p>
                      <a:pPr algn="ctr"/>
                      <a:r>
                        <a:rPr lang="en-US" sz="1200" dirty="0"/>
                        <a:t>1</a:t>
                      </a:r>
                    </a:p>
                  </a:txBody>
                  <a:tcPr/>
                </a:tc>
                <a:tc>
                  <a:txBody>
                    <a:bodyPr/>
                    <a:lstStyle/>
                    <a:p>
                      <a:pPr algn="ctr"/>
                      <a:r>
                        <a:rPr lang="en-US" sz="1200" dirty="0"/>
                        <a:t>2</a:t>
                      </a:r>
                    </a:p>
                  </a:txBody>
                  <a:tcPr/>
                </a:tc>
                <a:tc>
                  <a:txBody>
                    <a:bodyPr/>
                    <a:lstStyle/>
                    <a:p>
                      <a:pPr algn="ctr"/>
                      <a:r>
                        <a:rPr lang="en-US" sz="1200" dirty="0"/>
                        <a:t>3</a:t>
                      </a:r>
                    </a:p>
                  </a:txBody>
                  <a:tcPr/>
                </a:tc>
                <a:tc>
                  <a:txBody>
                    <a:bodyPr/>
                    <a:lstStyle/>
                    <a:p>
                      <a:pPr algn="ctr"/>
                      <a:r>
                        <a:rPr lang="en-US" sz="1200" dirty="0"/>
                        <a:t>4</a:t>
                      </a:r>
                    </a:p>
                  </a:txBody>
                  <a:tcPr/>
                </a:tc>
                <a:tc>
                  <a:txBody>
                    <a:bodyPr/>
                    <a:lstStyle/>
                    <a:p>
                      <a:pPr algn="ctr"/>
                      <a:r>
                        <a:rPr lang="en-US" sz="1200" dirty="0"/>
                        <a:t>5</a:t>
                      </a:r>
                    </a:p>
                  </a:txBody>
                  <a:tcPr/>
                </a:tc>
                <a:tc>
                  <a:txBody>
                    <a:bodyPr/>
                    <a:lstStyle/>
                    <a:p>
                      <a:pPr algn="ctr"/>
                      <a:r>
                        <a:rPr lang="en-US" sz="1200" dirty="0"/>
                        <a:t>6</a:t>
                      </a:r>
                    </a:p>
                  </a:txBody>
                  <a:tcPr/>
                </a:tc>
                <a:tc>
                  <a:txBody>
                    <a:bodyPr/>
                    <a:lstStyle/>
                    <a:p>
                      <a:pPr algn="ctr"/>
                      <a:r>
                        <a:rPr lang="en-US" sz="1200" dirty="0"/>
                        <a:t>7</a:t>
                      </a:r>
                    </a:p>
                  </a:txBody>
                  <a:tcPr/>
                </a:tc>
                <a:tc>
                  <a:txBody>
                    <a:bodyPr/>
                    <a:lstStyle/>
                    <a:p>
                      <a:pPr algn="ctr"/>
                      <a:r>
                        <a:rPr lang="en-US" sz="1200" dirty="0"/>
                        <a:t>8</a:t>
                      </a:r>
                    </a:p>
                  </a:txBody>
                  <a:tcPr/>
                </a:tc>
                <a:tc>
                  <a:txBody>
                    <a:bodyPr/>
                    <a:lstStyle/>
                    <a:p>
                      <a:pPr algn="ctr"/>
                      <a:r>
                        <a:rPr lang="en-US" sz="1200" dirty="0"/>
                        <a:t>9</a:t>
                      </a:r>
                    </a:p>
                  </a:txBody>
                  <a:tcPr/>
                </a:tc>
                <a:tc>
                  <a:txBody>
                    <a:bodyPr/>
                    <a:lstStyle/>
                    <a:p>
                      <a:pPr algn="ctr"/>
                      <a:r>
                        <a:rPr lang="en-US" sz="1200" dirty="0"/>
                        <a:t>10</a:t>
                      </a:r>
                    </a:p>
                  </a:txBody>
                  <a:tcPr/>
                </a:tc>
                <a:tc>
                  <a:txBody>
                    <a:bodyPr/>
                    <a:lstStyle/>
                    <a:p>
                      <a:pPr algn="ctr"/>
                      <a:r>
                        <a:rPr lang="en-US" sz="1200" dirty="0"/>
                        <a:t>11</a:t>
                      </a:r>
                    </a:p>
                  </a:txBody>
                  <a:tcPr/>
                </a:tc>
                <a:tc>
                  <a:txBody>
                    <a:bodyPr/>
                    <a:lstStyle/>
                    <a:p>
                      <a:pPr algn="ctr"/>
                      <a:r>
                        <a:rPr lang="en-US" sz="1200" dirty="0"/>
                        <a:t>12</a:t>
                      </a:r>
                    </a:p>
                  </a:txBody>
                  <a:tcPr/>
                </a:tc>
                <a:extLst>
                  <a:ext uri="{0D108BD9-81ED-4DB2-BD59-A6C34878D82A}">
                    <a16:rowId xmlns:a16="http://schemas.microsoft.com/office/drawing/2014/main" val="2351621416"/>
                  </a:ext>
                </a:extLst>
              </a:tr>
              <a:tr h="292570">
                <a:tc>
                  <a:txBody>
                    <a:bodyPr/>
                    <a:lstStyle/>
                    <a:p>
                      <a:r>
                        <a:rPr lang="en-US" sz="1200" b="1" dirty="0"/>
                        <a:t>Chord</a:t>
                      </a:r>
                    </a:p>
                  </a:txBody>
                  <a:tcPr/>
                </a:tc>
                <a:tc gridSpan="4">
                  <a:txBody>
                    <a:bodyPr/>
                    <a:lstStyle/>
                    <a:p>
                      <a:pPr algn="ctr"/>
                      <a:r>
                        <a:rPr lang="en-US" sz="1200" b="1" dirty="0"/>
                        <a:t>I</a:t>
                      </a:r>
                    </a:p>
                  </a:txBody>
                  <a:tcPr/>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tc gridSpan="2">
                  <a:txBody>
                    <a:bodyPr/>
                    <a:lstStyle/>
                    <a:p>
                      <a:pPr algn="ctr"/>
                      <a:r>
                        <a:rPr lang="en-US" sz="1200" b="1" dirty="0"/>
                        <a:t>IV</a:t>
                      </a:r>
                    </a:p>
                  </a:txBody>
                  <a:tcPr/>
                </a:tc>
                <a:tc hMerge="1">
                  <a:txBody>
                    <a:bodyPr/>
                    <a:lstStyle/>
                    <a:p>
                      <a:pPr algn="ctr"/>
                      <a:endParaRPr lang="en-US" dirty="0"/>
                    </a:p>
                  </a:txBody>
                  <a:tcPr/>
                </a:tc>
                <a:tc gridSpan="2">
                  <a:txBody>
                    <a:bodyPr/>
                    <a:lstStyle/>
                    <a:p>
                      <a:pPr algn="ctr"/>
                      <a:r>
                        <a:rPr lang="en-US" sz="1200" b="1" dirty="0"/>
                        <a:t>I</a:t>
                      </a:r>
                    </a:p>
                  </a:txBody>
                  <a:tcPr/>
                </a:tc>
                <a:tc hMerge="1">
                  <a:txBody>
                    <a:bodyPr/>
                    <a:lstStyle/>
                    <a:p>
                      <a:pPr algn="ctr"/>
                      <a:endParaRPr lang="en-US" dirty="0"/>
                    </a:p>
                  </a:txBody>
                  <a:tcPr/>
                </a:tc>
                <a:tc>
                  <a:txBody>
                    <a:bodyPr/>
                    <a:lstStyle/>
                    <a:p>
                      <a:pPr algn="ctr"/>
                      <a:r>
                        <a:rPr lang="en-US" sz="1200" b="1" dirty="0"/>
                        <a:t>V</a:t>
                      </a:r>
                    </a:p>
                  </a:txBody>
                  <a:tcPr/>
                </a:tc>
                <a:tc>
                  <a:txBody>
                    <a:bodyPr/>
                    <a:lstStyle/>
                    <a:p>
                      <a:pPr algn="ctr"/>
                      <a:r>
                        <a:rPr lang="en-US" sz="1200" b="1" dirty="0"/>
                        <a:t>IV</a:t>
                      </a:r>
                    </a:p>
                  </a:txBody>
                  <a:tcPr/>
                </a:tc>
                <a:tc gridSpan="2">
                  <a:txBody>
                    <a:bodyPr/>
                    <a:lstStyle/>
                    <a:p>
                      <a:pPr algn="ctr"/>
                      <a:r>
                        <a:rPr lang="en-US" sz="1200" b="1" dirty="0"/>
                        <a:t>I</a:t>
                      </a:r>
                    </a:p>
                  </a:txBody>
                  <a:tcPr/>
                </a:tc>
                <a:tc hMerge="1">
                  <a:txBody>
                    <a:bodyPr/>
                    <a:lstStyle/>
                    <a:p>
                      <a:pPr algn="ctr"/>
                      <a:endParaRPr lang="en-US" dirty="0"/>
                    </a:p>
                  </a:txBody>
                  <a:tcPr/>
                </a:tc>
                <a:extLst>
                  <a:ext uri="{0D108BD9-81ED-4DB2-BD59-A6C34878D82A}">
                    <a16:rowId xmlns:a16="http://schemas.microsoft.com/office/drawing/2014/main" val="2939500579"/>
                  </a:ext>
                </a:extLst>
              </a:tr>
              <a:tr h="292570">
                <a:tc>
                  <a:txBody>
                    <a:bodyPr/>
                    <a:lstStyle/>
                    <a:p>
                      <a:r>
                        <a:rPr lang="en-US" sz="1200" dirty="0"/>
                        <a:t>Lyric</a:t>
                      </a:r>
                    </a:p>
                  </a:txBody>
                  <a:tcPr/>
                </a:tc>
                <a:tc gridSpan="4">
                  <a:txBody>
                    <a:bodyPr/>
                    <a:lstStyle/>
                    <a:p>
                      <a:pPr algn="ctr"/>
                      <a:r>
                        <a:rPr lang="en-US" sz="1200" b="1" dirty="0"/>
                        <a:t>A</a:t>
                      </a:r>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gridSpan="4">
                  <a:txBody>
                    <a:bodyPr/>
                    <a:lstStyle/>
                    <a:p>
                      <a:pPr algn="ctr"/>
                      <a:r>
                        <a:rPr lang="en-US" sz="1200" b="1" dirty="0"/>
                        <a:t>A</a:t>
                      </a:r>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gridSpan="4">
                  <a:txBody>
                    <a:bodyPr/>
                    <a:lstStyle/>
                    <a:p>
                      <a:pPr algn="ctr"/>
                      <a:r>
                        <a:rPr lang="en-US" sz="1200" b="1" dirty="0"/>
                        <a:t>B</a:t>
                      </a:r>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218558958"/>
                  </a:ext>
                </a:extLst>
              </a:tr>
            </a:tbl>
          </a:graphicData>
        </a:graphic>
      </p:graphicFrame>
      <p:pic>
        <p:nvPicPr>
          <p:cNvPr id="7" name="Audio Recording Oct 30, 2020 at 10:28:59 AM" descr="Audio Recording Oct 30, 2020 at 10:28:59 AM">
            <a:hlinkClick r:id="" action="ppaction://media"/>
            <a:extLst>
              <a:ext uri="{FF2B5EF4-FFF2-40B4-BE49-F238E27FC236}">
                <a16:creationId xmlns:a16="http://schemas.microsoft.com/office/drawing/2014/main" id="{5C891BF8-155A-EE44-AC4F-0733A2B0B2B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260442" y="888857"/>
            <a:ext cx="812800" cy="812800"/>
          </a:xfrm>
          <a:prstGeom prst="rect">
            <a:avLst/>
          </a:prstGeom>
        </p:spPr>
      </p:pic>
    </p:spTree>
    <p:extLst>
      <p:ext uri="{BB962C8B-B14F-4D97-AF65-F5344CB8AC3E}">
        <p14:creationId xmlns:p14="http://schemas.microsoft.com/office/powerpoint/2010/main" val="4157394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188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2A74EFE6-7F0E-4B59-B933-BFBD637C98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AA9335D-34B0-9843-B3CC-2604DC65649F}"/>
              </a:ext>
            </a:extLst>
          </p:cNvPr>
          <p:cNvSpPr>
            <a:spLocks noGrp="1"/>
          </p:cNvSpPr>
          <p:nvPr>
            <p:ph type="title"/>
          </p:nvPr>
        </p:nvSpPr>
        <p:spPr>
          <a:xfrm>
            <a:off x="584201" y="687033"/>
            <a:ext cx="3427985" cy="1643743"/>
          </a:xfrm>
        </p:spPr>
        <p:txBody>
          <a:bodyPr anchor="ctr">
            <a:normAutofit/>
          </a:bodyPr>
          <a:lstStyle/>
          <a:p>
            <a:r>
              <a:rPr lang="en-US" sz="2500">
                <a:solidFill>
                  <a:schemeClr val="tx1">
                    <a:lumMod val="85000"/>
                    <a:lumOff val="15000"/>
                  </a:schemeClr>
                </a:solidFill>
              </a:rPr>
              <a:t>An overview of the developments in blues and jazz through 1950</a:t>
            </a:r>
            <a:r>
              <a:rPr lang="en-US" sz="2500" baseline="-25000">
                <a:solidFill>
                  <a:schemeClr val="tx1">
                    <a:lumMod val="85000"/>
                    <a:lumOff val="15000"/>
                  </a:schemeClr>
                </a:solidFill>
              </a:rPr>
              <a:t>s</a:t>
            </a:r>
          </a:p>
        </p:txBody>
      </p:sp>
      <p:sp>
        <p:nvSpPr>
          <p:cNvPr id="16" name="Rectangle 15">
            <a:extLst>
              <a:ext uri="{FF2B5EF4-FFF2-40B4-BE49-F238E27FC236}">
                <a16:creationId xmlns:a16="http://schemas.microsoft.com/office/drawing/2014/main" id="{2992D089-C0D0-41C5-A6D6-3E265230F8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18" name="Rectangle 17">
            <a:extLst>
              <a:ext uri="{FF2B5EF4-FFF2-40B4-BE49-F238E27FC236}">
                <a16:creationId xmlns:a16="http://schemas.microsoft.com/office/drawing/2014/main" id="{0981DD49-25C0-4CC0-8F8D-7D94DFADE9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19">
            <a:extLst>
              <a:ext uri="{FF2B5EF4-FFF2-40B4-BE49-F238E27FC236}">
                <a16:creationId xmlns:a16="http://schemas.microsoft.com/office/drawing/2014/main" id="{81BEF027-3FBF-42CF-8E92-58F9696E6B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61E23A86-A743-A547-AF62-7ED2E8BA740D}"/>
              </a:ext>
            </a:extLst>
          </p:cNvPr>
          <p:cNvSpPr>
            <a:spLocks noGrp="1"/>
          </p:cNvSpPr>
          <p:nvPr>
            <p:ph idx="1"/>
          </p:nvPr>
        </p:nvSpPr>
        <p:spPr>
          <a:xfrm>
            <a:off x="584201" y="2465612"/>
            <a:ext cx="3427985" cy="4163787"/>
          </a:xfrm>
        </p:spPr>
        <p:txBody>
          <a:bodyPr>
            <a:normAutofit/>
          </a:bodyPr>
          <a:lstStyle/>
          <a:p>
            <a:pPr>
              <a:lnSpc>
                <a:spcPct val="90000"/>
              </a:lnSpc>
              <a:buClr>
                <a:srgbClr val="7C95BD"/>
              </a:buClr>
            </a:pPr>
            <a:r>
              <a:rPr lang="en-US" sz="1000" dirty="0"/>
              <a:t>Antebellum: work songs, field hollers, spirituals</a:t>
            </a:r>
          </a:p>
          <a:p>
            <a:pPr>
              <a:lnSpc>
                <a:spcPct val="90000"/>
              </a:lnSpc>
              <a:buClr>
                <a:srgbClr val="7C95BD"/>
              </a:buClr>
            </a:pPr>
            <a:r>
              <a:rPr lang="en-US" sz="1000" dirty="0"/>
              <a:t>Latter 19</a:t>
            </a:r>
            <a:r>
              <a:rPr lang="en-US" sz="1000" baseline="30000" dirty="0"/>
              <a:t>th</a:t>
            </a:r>
            <a:r>
              <a:rPr lang="en-US" sz="1000" dirty="0"/>
              <a:t>-century: Mississippi Delta blues born of African-American song and elements of Euro-American folk music of the Appalachian regions:</a:t>
            </a:r>
          </a:p>
          <a:p>
            <a:pPr lvl="1">
              <a:lnSpc>
                <a:spcPct val="90000"/>
              </a:lnSpc>
              <a:buClr>
                <a:srgbClr val="7C95BD"/>
              </a:buClr>
            </a:pPr>
            <a:r>
              <a:rPr lang="en-US" sz="1000" dirty="0"/>
              <a:t>Bessie Smith, Charlie Patton, Robert Johnson</a:t>
            </a:r>
          </a:p>
          <a:p>
            <a:pPr>
              <a:lnSpc>
                <a:spcPct val="90000"/>
              </a:lnSpc>
              <a:buClr>
                <a:srgbClr val="7C95BD"/>
              </a:buClr>
            </a:pPr>
            <a:r>
              <a:rPr lang="en-US" sz="1000" dirty="0"/>
              <a:t>1910s - Ragtime</a:t>
            </a:r>
          </a:p>
          <a:p>
            <a:pPr lvl="1">
              <a:lnSpc>
                <a:spcPct val="90000"/>
              </a:lnSpc>
              <a:buClr>
                <a:srgbClr val="7C95BD"/>
              </a:buClr>
            </a:pPr>
            <a:r>
              <a:rPr lang="en-US" sz="1000" dirty="0"/>
              <a:t>Scott Joplin</a:t>
            </a:r>
          </a:p>
          <a:p>
            <a:pPr>
              <a:lnSpc>
                <a:spcPct val="90000"/>
              </a:lnSpc>
              <a:buClr>
                <a:srgbClr val="7C95BD"/>
              </a:buClr>
            </a:pPr>
            <a:r>
              <a:rPr lang="en-US" sz="1000" dirty="0"/>
              <a:t>1920s - New Orleans Jazz: blend of ragtime, Creole, Caribbean and African-American musical traits</a:t>
            </a:r>
          </a:p>
          <a:p>
            <a:pPr lvl="1">
              <a:lnSpc>
                <a:spcPct val="90000"/>
              </a:lnSpc>
              <a:buClr>
                <a:srgbClr val="7C95BD"/>
              </a:buClr>
            </a:pPr>
            <a:r>
              <a:rPr lang="en-US" sz="1000" dirty="0"/>
              <a:t>King Oliver, Louis Armstrong, Billie Holliday</a:t>
            </a:r>
          </a:p>
          <a:p>
            <a:pPr>
              <a:lnSpc>
                <a:spcPct val="90000"/>
              </a:lnSpc>
              <a:buClr>
                <a:srgbClr val="7C95BD"/>
              </a:buClr>
            </a:pPr>
            <a:r>
              <a:rPr lang="en-US" sz="1000" dirty="0"/>
              <a:t>1930s - Blues branches out: Chicago, New York, other metropolitan areas (also Berlin, London, Paris)</a:t>
            </a:r>
          </a:p>
          <a:p>
            <a:pPr lvl="1">
              <a:lnSpc>
                <a:spcPct val="90000"/>
              </a:lnSpc>
              <a:buClr>
                <a:srgbClr val="7C95BD"/>
              </a:buClr>
            </a:pPr>
            <a:r>
              <a:rPr lang="en-US" sz="1000" dirty="0"/>
              <a:t>	Big Band Jazz: Duke Ellington</a:t>
            </a:r>
          </a:p>
          <a:p>
            <a:pPr>
              <a:lnSpc>
                <a:spcPct val="90000"/>
              </a:lnSpc>
              <a:buClr>
                <a:srgbClr val="7C95BD"/>
              </a:buClr>
            </a:pPr>
            <a:r>
              <a:rPr lang="en-US" sz="1000" dirty="0"/>
              <a:t>1950s – Bebop, Cool, Latin Jazz Styles</a:t>
            </a:r>
          </a:p>
          <a:p>
            <a:pPr lvl="1">
              <a:lnSpc>
                <a:spcPct val="90000"/>
              </a:lnSpc>
              <a:buClr>
                <a:srgbClr val="7C95BD"/>
              </a:buClr>
            </a:pPr>
            <a:r>
              <a:rPr lang="en-US" sz="1000" dirty="0"/>
              <a:t>Dizzy Gillespie, Charlie Parker, Thelonious Monk, Miles Davis</a:t>
            </a:r>
          </a:p>
          <a:p>
            <a:pPr>
              <a:lnSpc>
                <a:spcPct val="90000"/>
              </a:lnSpc>
              <a:buClr>
                <a:srgbClr val="7C95BD"/>
              </a:buClr>
            </a:pPr>
            <a:endParaRPr lang="en-US" sz="1000" dirty="0"/>
          </a:p>
        </p:txBody>
      </p:sp>
      <p:sp>
        <p:nvSpPr>
          <p:cNvPr id="22" name="Rectangle 21">
            <a:extLst>
              <a:ext uri="{FF2B5EF4-FFF2-40B4-BE49-F238E27FC236}">
                <a16:creationId xmlns:a16="http://schemas.microsoft.com/office/drawing/2014/main" id="{85EC3AD1-DA06-4E55-8EEF-0784199650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5433" y="638174"/>
            <a:ext cx="3680469" cy="2828423"/>
          </a:xfrm>
          <a:prstGeom prst="rect">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erson wearing a helmet and holding a guitar&#10;&#10;Description automatically generated">
            <a:extLst>
              <a:ext uri="{FF2B5EF4-FFF2-40B4-BE49-F238E27FC236}">
                <a16:creationId xmlns:a16="http://schemas.microsoft.com/office/drawing/2014/main" id="{1FA09978-952A-2E40-BB7F-50022510B7DA}"/>
              </a:ext>
            </a:extLst>
          </p:cNvPr>
          <p:cNvPicPr>
            <a:picLocks noChangeAspect="1"/>
          </p:cNvPicPr>
          <p:nvPr/>
        </p:nvPicPr>
        <p:blipFill>
          <a:blip r:embed="rId2"/>
          <a:stretch>
            <a:fillRect/>
          </a:stretch>
        </p:blipFill>
        <p:spPr>
          <a:xfrm>
            <a:off x="4654852" y="971404"/>
            <a:ext cx="2850811" cy="2132584"/>
          </a:xfrm>
          <a:prstGeom prst="rect">
            <a:avLst/>
          </a:prstGeom>
        </p:spPr>
      </p:pic>
      <p:sp>
        <p:nvSpPr>
          <p:cNvPr id="24" name="Rectangle 23">
            <a:extLst>
              <a:ext uri="{FF2B5EF4-FFF2-40B4-BE49-F238E27FC236}">
                <a16:creationId xmlns:a16="http://schemas.microsoft.com/office/drawing/2014/main" id="{5EFD83C0-7D88-4396-8CF2-B807E97D61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51598" y="3568647"/>
            <a:ext cx="3680469" cy="2828423"/>
          </a:xfrm>
          <a:prstGeom prst="rect">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picture containing looking, person, young, holding&#10;&#10;Description automatically generated">
            <a:extLst>
              <a:ext uri="{FF2B5EF4-FFF2-40B4-BE49-F238E27FC236}">
                <a16:creationId xmlns:a16="http://schemas.microsoft.com/office/drawing/2014/main" id="{C43CA48F-DE82-C74E-B866-22B30AABC4F8}"/>
              </a:ext>
            </a:extLst>
          </p:cNvPr>
          <p:cNvPicPr>
            <a:picLocks noChangeAspect="1"/>
          </p:cNvPicPr>
          <p:nvPr/>
        </p:nvPicPr>
        <p:blipFill>
          <a:blip r:embed="rId3"/>
          <a:stretch>
            <a:fillRect/>
          </a:stretch>
        </p:blipFill>
        <p:spPr>
          <a:xfrm>
            <a:off x="4571568" y="3909800"/>
            <a:ext cx="3017379" cy="2132584"/>
          </a:xfrm>
          <a:prstGeom prst="rect">
            <a:avLst/>
          </a:prstGeom>
        </p:spPr>
      </p:pic>
      <p:sp>
        <p:nvSpPr>
          <p:cNvPr id="26" name="Rectangle 25">
            <a:extLst>
              <a:ext uri="{FF2B5EF4-FFF2-40B4-BE49-F238E27FC236}">
                <a16:creationId xmlns:a16="http://schemas.microsoft.com/office/drawing/2014/main" id="{E3A5CDF9-D53B-425C-8FFC-92ACC6A1C1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50180" y="638174"/>
            <a:ext cx="3680469" cy="5755167"/>
          </a:xfrm>
          <a:prstGeom prst="rect">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erson holding a gun&#10;&#10;Description automatically generated">
            <a:extLst>
              <a:ext uri="{FF2B5EF4-FFF2-40B4-BE49-F238E27FC236}">
                <a16:creationId xmlns:a16="http://schemas.microsoft.com/office/drawing/2014/main" id="{A33254DC-EC1E-0A4C-9428-26E2E36EA6ED}"/>
              </a:ext>
            </a:extLst>
          </p:cNvPr>
          <p:cNvPicPr>
            <a:picLocks noChangeAspect="1"/>
          </p:cNvPicPr>
          <p:nvPr/>
        </p:nvPicPr>
        <p:blipFill>
          <a:blip r:embed="rId4"/>
          <a:stretch>
            <a:fillRect/>
          </a:stretch>
        </p:blipFill>
        <p:spPr>
          <a:xfrm>
            <a:off x="8367531" y="1648145"/>
            <a:ext cx="3033384" cy="3742682"/>
          </a:xfrm>
          <a:prstGeom prst="rect">
            <a:avLst/>
          </a:prstGeom>
        </p:spPr>
      </p:pic>
    </p:spTree>
    <p:extLst>
      <p:ext uri="{BB962C8B-B14F-4D97-AF65-F5344CB8AC3E}">
        <p14:creationId xmlns:p14="http://schemas.microsoft.com/office/powerpoint/2010/main" val="28083654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9EFF0C-DBF3-204F-B05D-713DE3E1A609}"/>
              </a:ext>
            </a:extLst>
          </p:cNvPr>
          <p:cNvSpPr>
            <a:spLocks noGrp="1"/>
          </p:cNvSpPr>
          <p:nvPr>
            <p:ph type="title"/>
          </p:nvPr>
        </p:nvSpPr>
        <p:spPr>
          <a:xfrm>
            <a:off x="581192" y="702156"/>
            <a:ext cx="11029616" cy="550236"/>
          </a:xfrm>
        </p:spPr>
        <p:txBody>
          <a:bodyPr>
            <a:normAutofit/>
          </a:bodyPr>
          <a:lstStyle/>
          <a:p>
            <a:r>
              <a:rPr lang="en-US" dirty="0"/>
              <a:t>Louis Armstrong, “West End Blues” </a:t>
            </a:r>
            <a:r>
              <a:rPr lang="en-US" cap="none" dirty="0"/>
              <a:t>c. 1926</a:t>
            </a:r>
            <a:endParaRPr lang="en-US" dirty="0"/>
          </a:p>
        </p:txBody>
      </p:sp>
      <p:pic>
        <p:nvPicPr>
          <p:cNvPr id="3" name="Online Media 2" descr="Louis Armstrong - West End Blues">
            <a:hlinkClick r:id="" action="ppaction://media"/>
            <a:extLst>
              <a:ext uri="{FF2B5EF4-FFF2-40B4-BE49-F238E27FC236}">
                <a16:creationId xmlns:a16="http://schemas.microsoft.com/office/drawing/2014/main" id="{6CFDBD4F-DDFE-704E-847B-B33F376CC054}"/>
              </a:ext>
            </a:extLst>
          </p:cNvPr>
          <p:cNvPicPr>
            <a:picLocks noGrp="1" noRot="1" noChangeAspect="1"/>
          </p:cNvPicPr>
          <p:nvPr>
            <p:ph idx="1"/>
            <a:videoFile r:link="rId1"/>
          </p:nvPr>
        </p:nvPicPr>
        <p:blipFill>
          <a:blip r:embed="rId5"/>
          <a:stretch>
            <a:fillRect/>
          </a:stretch>
        </p:blipFill>
        <p:spPr>
          <a:xfrm>
            <a:off x="477385" y="1383993"/>
            <a:ext cx="4848225" cy="3633787"/>
          </a:xfrm>
          <a:prstGeom prst="rect">
            <a:avLst/>
          </a:prstGeom>
        </p:spPr>
      </p:pic>
      <p:pic>
        <p:nvPicPr>
          <p:cNvPr id="5" name="Content Placeholder 4" descr="A picture containing text, book&#10;&#10;Description automatically generated">
            <a:extLst>
              <a:ext uri="{FF2B5EF4-FFF2-40B4-BE49-F238E27FC236}">
                <a16:creationId xmlns:a16="http://schemas.microsoft.com/office/drawing/2014/main" id="{A24D8934-5A77-7441-B696-7B62B4E56F31}"/>
              </a:ext>
            </a:extLst>
          </p:cNvPr>
          <p:cNvPicPr>
            <a:picLocks noChangeAspect="1"/>
          </p:cNvPicPr>
          <p:nvPr/>
        </p:nvPicPr>
        <p:blipFill rotWithShape="1">
          <a:blip r:embed="rId6"/>
          <a:srcRect b="1317"/>
          <a:stretch/>
        </p:blipFill>
        <p:spPr>
          <a:xfrm>
            <a:off x="9763415" y="702156"/>
            <a:ext cx="2134474" cy="2106357"/>
          </a:xfrm>
          <a:prstGeom prst="rect">
            <a:avLst/>
          </a:prstGeom>
        </p:spPr>
      </p:pic>
      <p:sp>
        <p:nvSpPr>
          <p:cNvPr id="4" name="TextBox 3">
            <a:extLst>
              <a:ext uri="{FF2B5EF4-FFF2-40B4-BE49-F238E27FC236}">
                <a16:creationId xmlns:a16="http://schemas.microsoft.com/office/drawing/2014/main" id="{D30A0EFE-B4A3-344C-B0A4-DAD05E162E39}"/>
              </a:ext>
            </a:extLst>
          </p:cNvPr>
          <p:cNvSpPr txBox="1"/>
          <p:nvPr/>
        </p:nvSpPr>
        <p:spPr>
          <a:xfrm>
            <a:off x="5766252" y="3566121"/>
            <a:ext cx="5948363" cy="3046988"/>
          </a:xfrm>
          <a:prstGeom prst="rect">
            <a:avLst/>
          </a:prstGeom>
          <a:noFill/>
        </p:spPr>
        <p:txBody>
          <a:bodyPr wrap="square" rtlCol="0">
            <a:spAutoFit/>
          </a:bodyPr>
          <a:lstStyle/>
          <a:p>
            <a:pPr marL="285750" indent="-285750">
              <a:buFont typeface="Arial" panose="020B0604020202020204" pitchFamily="34" charset="0"/>
              <a:buChar char="•"/>
            </a:pPr>
            <a:r>
              <a:rPr lang="en-US" sz="1600" b="1" dirty="0"/>
              <a:t>Intro</a:t>
            </a:r>
            <a:r>
              <a:rPr lang="en-US" sz="1600" dirty="0"/>
              <a:t>: Cadenza-like by Armstrong (trumpet) only</a:t>
            </a:r>
          </a:p>
          <a:p>
            <a:pPr marL="285750" indent="-285750">
              <a:buFont typeface="Arial" panose="020B0604020202020204" pitchFamily="34" charset="0"/>
              <a:buChar char="•"/>
            </a:pPr>
            <a:r>
              <a:rPr lang="en-US" sz="1600" b="1" dirty="0"/>
              <a:t>Verse 1:</a:t>
            </a:r>
            <a:r>
              <a:rPr lang="en-US" sz="1600" dirty="0"/>
              <a:t> Full group, statement of 12-bar blues in the harmonic progression discussed earlier</a:t>
            </a:r>
          </a:p>
          <a:p>
            <a:pPr marL="285750" indent="-285750">
              <a:buFont typeface="Arial" panose="020B0604020202020204" pitchFamily="34" charset="0"/>
              <a:buChar char="•"/>
            </a:pPr>
            <a:r>
              <a:rPr lang="en-US" sz="1600" b="1" dirty="0"/>
              <a:t>Verse 2:</a:t>
            </a:r>
            <a:r>
              <a:rPr lang="en-US" sz="1600" dirty="0"/>
              <a:t> Trombone solo – note the “slide” technique of the trombone, and its parallel in singers’ sliding technique in blues</a:t>
            </a:r>
          </a:p>
          <a:p>
            <a:pPr marL="285750" indent="-285750">
              <a:buFont typeface="Arial" panose="020B0604020202020204" pitchFamily="34" charset="0"/>
              <a:buChar char="•"/>
            </a:pPr>
            <a:r>
              <a:rPr lang="en-US" sz="1600" b="1" dirty="0"/>
              <a:t>Verse 3:</a:t>
            </a:r>
            <a:r>
              <a:rPr lang="en-US" sz="1600" dirty="0"/>
              <a:t> Clarinet (in lowest register) and Armstrong on “scat” syllables in a kind of call-and-response (echo).</a:t>
            </a:r>
          </a:p>
          <a:p>
            <a:pPr marL="285750" indent="-285750">
              <a:buFont typeface="Arial" panose="020B0604020202020204" pitchFamily="34" charset="0"/>
              <a:buChar char="•"/>
            </a:pPr>
            <a:r>
              <a:rPr lang="en-US" sz="1600" b="1" dirty="0"/>
              <a:t>Verse 4: </a:t>
            </a:r>
            <a:r>
              <a:rPr lang="en-US" sz="1600" dirty="0"/>
              <a:t>Piano solo. Note the rhythmic style of the B part of the verse, an early version of “stride” piano style in jazz</a:t>
            </a:r>
          </a:p>
          <a:p>
            <a:pPr marL="285750" indent="-285750">
              <a:buFont typeface="Arial" panose="020B0604020202020204" pitchFamily="34" charset="0"/>
              <a:buChar char="•"/>
            </a:pPr>
            <a:r>
              <a:rPr lang="en-US" sz="1600" b="1" dirty="0"/>
              <a:t>Verse 5:</a:t>
            </a:r>
            <a:r>
              <a:rPr lang="en-US" sz="1600" dirty="0"/>
              <a:t> The full group again, with a coda at the end of the 12-bar pattern in the piano.</a:t>
            </a:r>
          </a:p>
        </p:txBody>
      </p:sp>
      <p:sp>
        <p:nvSpPr>
          <p:cNvPr id="6" name="TextBox 5">
            <a:extLst>
              <a:ext uri="{FF2B5EF4-FFF2-40B4-BE49-F238E27FC236}">
                <a16:creationId xmlns:a16="http://schemas.microsoft.com/office/drawing/2014/main" id="{60A649D8-0B5A-344D-9A72-4AC16D7C3FAD}"/>
              </a:ext>
            </a:extLst>
          </p:cNvPr>
          <p:cNvSpPr txBox="1"/>
          <p:nvPr/>
        </p:nvSpPr>
        <p:spPr>
          <a:xfrm>
            <a:off x="278266" y="5278387"/>
            <a:ext cx="5464628" cy="1231106"/>
          </a:xfrm>
          <a:prstGeom prst="rect">
            <a:avLst/>
          </a:prstGeom>
          <a:noFill/>
        </p:spPr>
        <p:txBody>
          <a:bodyPr wrap="square" rtlCol="0">
            <a:spAutoFit/>
          </a:bodyPr>
          <a:lstStyle/>
          <a:p>
            <a:r>
              <a:rPr lang="en-US" i="1" dirty="0"/>
              <a:t>Why is this recording so short?</a:t>
            </a:r>
          </a:p>
          <a:p>
            <a:r>
              <a:rPr lang="en-US" sz="1400" dirty="0"/>
              <a:t>This could have gone on for quite awhile, but the recording technology of the day allowed very few minutes per disc side, so the group tailored the performance to fit the maximum time allowable.</a:t>
            </a:r>
          </a:p>
        </p:txBody>
      </p:sp>
      <p:pic>
        <p:nvPicPr>
          <p:cNvPr id="7" name="Audio Recording Oct 30, 2020 at 10:20:52 AM" descr="Audio Recording Oct 30, 2020 at 10:20:52 AM">
            <a:hlinkClick r:id="" action="ppaction://media"/>
            <a:extLst>
              <a:ext uri="{FF2B5EF4-FFF2-40B4-BE49-F238E27FC236}">
                <a16:creationId xmlns:a16="http://schemas.microsoft.com/office/drawing/2014/main" id="{D9C90AD7-EE44-C947-B41D-E7DC48C366BC}"/>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7806107" y="1995713"/>
            <a:ext cx="934326" cy="812800"/>
          </a:xfrm>
          <a:prstGeom prst="rect">
            <a:avLst/>
          </a:prstGeom>
        </p:spPr>
      </p:pic>
    </p:spTree>
    <p:extLst>
      <p:ext uri="{BB962C8B-B14F-4D97-AF65-F5344CB8AC3E}">
        <p14:creationId xmlns:p14="http://schemas.microsoft.com/office/powerpoint/2010/main" val="2204551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363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7"/>
                </p:tgtEl>
              </p:cMediaNode>
            </p:audi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video>
              <p:cMediaNode vol="80000">
                <p:cTn id="13" fill="hold" display="0">
                  <p:stCondLst>
                    <p:cond delay="indefinite"/>
                  </p:stCondLst>
                </p:cTn>
                <p:tgtEl>
                  <p:spTgt spid="3"/>
                </p:tgtEl>
              </p:cMediaNode>
            </p:video>
          </p:childTnLst>
        </p:cTn>
      </p:par>
    </p:tnLst>
  </p:timing>
</p:sld>
</file>

<file path=ppt/theme/theme1.xml><?xml version="1.0" encoding="utf-8"?>
<a:theme xmlns:a="http://schemas.openxmlformats.org/drawingml/2006/main" name="DividendVTI">
  <a:themeElements>
    <a:clrScheme name="AnalogousFromLightSeed_2SEEDS">
      <a:dk1>
        <a:srgbClr val="000000"/>
      </a:dk1>
      <a:lt1>
        <a:srgbClr val="FFFFFF"/>
      </a:lt1>
      <a:dk2>
        <a:srgbClr val="413224"/>
      </a:dk2>
      <a:lt2>
        <a:srgbClr val="E8E6E2"/>
      </a:lt2>
      <a:accent1>
        <a:srgbClr val="7C95BD"/>
      </a:accent1>
      <a:accent2>
        <a:srgbClr val="76AAB7"/>
      </a:accent2>
      <a:accent3>
        <a:srgbClr val="9593C9"/>
      </a:accent3>
      <a:accent4>
        <a:srgbClr val="BD867C"/>
      </a:accent4>
      <a:accent5>
        <a:srgbClr val="BA9D75"/>
      </a:accent5>
      <a:accent6>
        <a:srgbClr val="A7A76D"/>
      </a:accent6>
      <a:hlink>
        <a:srgbClr val="967F5B"/>
      </a:hlink>
      <a:folHlink>
        <a:srgbClr val="7F7F7F"/>
      </a:folHlink>
    </a:clrScheme>
    <a:fontScheme name="Dividend">
      <a:majorFont>
        <a:latin typeface="Avenir Next LT Pro"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venir Next LT Pro"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VTI" id="{97558BDE-0B66-457C-BB6F-7B1B22DAA9B8}" vid="{F53508A3-AC60-448A-AF37-934D5F1A0D5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TotalTime>
  <Words>1194</Words>
  <Application>Microsoft Office PowerPoint</Application>
  <PresentationFormat>Widescreen</PresentationFormat>
  <Paragraphs>116</Paragraphs>
  <Slides>9</Slides>
  <Notes>1</Notes>
  <HiddenSlides>0</HiddenSlides>
  <MMClips>5</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Avenir Next LT Pro</vt:lpstr>
      <vt:lpstr>Calibri</vt:lpstr>
      <vt:lpstr>Wingdings</vt:lpstr>
      <vt:lpstr>Wingdings 2</vt:lpstr>
      <vt:lpstr>DividendVTI</vt:lpstr>
      <vt:lpstr>Blues and Jazz </vt:lpstr>
      <vt:lpstr>African origins</vt:lpstr>
      <vt:lpstr>African-American Tradition and the spiritual</vt:lpstr>
      <vt:lpstr>Coding in spirituals</vt:lpstr>
      <vt:lpstr>PowerPoint Presentation</vt:lpstr>
      <vt:lpstr>The concert spiritual</vt:lpstr>
      <vt:lpstr>THE BLUES The Blues is a musical form, with these elements:</vt:lpstr>
      <vt:lpstr>An overview of the developments in blues and jazz through 1950s</vt:lpstr>
      <vt:lpstr>Louis Armstrong, “West End Blues” c. 1926</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Blues and Jazz </dc:title>
  <dc:creator>Seigel, Lester Charles</dc:creator>
  <cp:lastModifiedBy>Seigel, Lester Charles</cp:lastModifiedBy>
  <cp:revision>13</cp:revision>
  <dcterms:created xsi:type="dcterms:W3CDTF">2020-10-29T20:19:24Z</dcterms:created>
  <dcterms:modified xsi:type="dcterms:W3CDTF">2021-04-12T14:16:18Z</dcterms:modified>
</cp:coreProperties>
</file>