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60" r:id="rId3"/>
    <p:sldId id="257" r:id="rId4"/>
    <p:sldId id="258" r:id="rId5"/>
    <p:sldId id="259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6327"/>
  </p:normalViewPr>
  <p:slideViewPr>
    <p:cSldViewPr snapToGrid="0" snapToObjects="1">
      <p:cViewPr varScale="1">
        <p:scale>
          <a:sx n="128" d="100"/>
          <a:sy n="128" d="100"/>
        </p:scale>
        <p:origin x="480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8D7016-3027-3149-89AC-75D982EB088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2B834BB-B3AE-D548-ADFF-FC0AB58C9A4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3B64EA7-8EA6-CA4B-B6C1-23540AC97F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BB2367-EFE8-F14B-9BAA-98933689601B}" type="datetimeFigureOut">
              <a:rPr lang="en-US" smtClean="0"/>
              <a:t>11/4/20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C9D416E-4BF9-0048-B769-6C6992FD48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4E03610-2C80-6D41-886A-DAC0DA88BB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AF59F7-A93B-D144-AAE3-A265667445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17165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440F5E-5347-8146-B855-4FC21E6FD5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1607E70-1E77-EE47-A5CB-6EAA49B9760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ED753DB-605C-D74F-B062-3B8225F111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BB2367-EFE8-F14B-9BAA-98933689601B}" type="datetimeFigureOut">
              <a:rPr lang="en-US" smtClean="0"/>
              <a:t>11/4/20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99F90B9-1F8B-324F-9F66-C7C9182B6A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59E87A-2D44-824D-9847-46AC5A2765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AF59F7-A93B-D144-AAE3-A265667445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23186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A54A4C7-835C-4A40-9997-7BF0F474ECF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25FEB42-34E6-D847-8088-3435EBE2F50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F21C14-19F6-2148-980C-9B17B64738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BB2367-EFE8-F14B-9BAA-98933689601B}" type="datetimeFigureOut">
              <a:rPr lang="en-US" smtClean="0"/>
              <a:t>11/4/20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EA206FC-EDC4-3A48-93DB-8DC757EAD4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229E6A-4017-D544-9FBD-FAE7053102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AF59F7-A93B-D144-AAE3-A265667445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26627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3C9C4B-381C-A749-8240-0F5556AAC3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9673DC0-07D9-F544-803B-CBB1D97BE8E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D8B9391-3EDB-894F-B529-59E2A6C1DD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BB2367-EFE8-F14B-9BAA-98933689601B}" type="datetimeFigureOut">
              <a:rPr lang="en-US" smtClean="0"/>
              <a:t>11/4/20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0F7BCB5-18BA-4846-AAF9-6780873338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C1A4D34-CC38-DA4A-8AE2-82353871DB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AF59F7-A93B-D144-AAE3-A265667445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47069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CE20E3-BE2B-C440-A04A-FB3A558F78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2024A98-0270-744C-8A34-AA9C985E9F9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4F16C62-05B3-6C4A-9B6A-A112A43E6B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BB2367-EFE8-F14B-9BAA-98933689601B}" type="datetimeFigureOut">
              <a:rPr lang="en-US" smtClean="0"/>
              <a:t>11/4/20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F325550-BB49-214C-9569-D0B89CC0D8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0F301FD-9523-AA46-A0A6-7923CA219E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AF59F7-A93B-D144-AAE3-A265667445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41518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0CA8B0-10F5-3F44-87D1-E3A689A89C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05049A-634E-E044-BF4F-1E04F5B241A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3CF94CF-A7B9-B149-BFBD-7446C6F863E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4BC4231-03CC-6E42-ACE1-103885D294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BB2367-EFE8-F14B-9BAA-98933689601B}" type="datetimeFigureOut">
              <a:rPr lang="en-US" smtClean="0"/>
              <a:t>11/4/20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E28C64A-9176-044B-B6DE-D12749234B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DDC2FDA-6D1A-B244-8E87-06E4761A2E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AF59F7-A93B-D144-AAE3-A265667445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66553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3028E8-089E-464A-A412-A98CF3BC5F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072BC3F-2251-744B-BD18-A7322928242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7135B5-9C6A-FF44-84C0-8E5084D1193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E04F2D1-C327-BA48-B5FB-7AE78C766FF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16891C1-7F1F-F14E-8317-CA8D2E5BE12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FB50A9B-5D91-E14B-B0C9-214C75B264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BB2367-EFE8-F14B-9BAA-98933689601B}" type="datetimeFigureOut">
              <a:rPr lang="en-US" smtClean="0"/>
              <a:t>11/4/20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8D74372-8B0E-B04F-9628-BAB59D2E15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2673AB1-D845-FF47-9B04-CFB821CA05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AF59F7-A93B-D144-AAE3-A265667445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10560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1F7033-3D68-4C45-8A7B-A01B855AA6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991FF9C-AB45-F44A-9883-D29BB2E828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BB2367-EFE8-F14B-9BAA-98933689601B}" type="datetimeFigureOut">
              <a:rPr lang="en-US" smtClean="0"/>
              <a:t>11/4/20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5910054-34C8-6F4D-B0EA-AA40B6CC89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40C259C-BBF4-EB41-87EA-59D4EDC5BB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AF59F7-A93B-D144-AAE3-A265667445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45876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27ECFC4-E303-D344-87A3-1C724DC615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BB2367-EFE8-F14B-9BAA-98933689601B}" type="datetimeFigureOut">
              <a:rPr lang="en-US" smtClean="0"/>
              <a:t>11/4/20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67605C9-D77C-204B-BEC3-FA21D0C528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932BC98-3221-BE44-8F7B-78F97AEDBD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AF59F7-A93B-D144-AAE3-A265667445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01105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F5A4FB-EA1E-CC4D-8EED-7565CF6E0B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9FB3BD7-221E-B140-9EC6-96B8BCC117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8E8AD64-198E-1C44-AE87-362FF184ACA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9B4A3F6-A5C7-A049-8A8A-7EDE7518F3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BB2367-EFE8-F14B-9BAA-98933689601B}" type="datetimeFigureOut">
              <a:rPr lang="en-US" smtClean="0"/>
              <a:t>11/4/20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4809031-FB1A-B54D-B70B-7EF0FB287C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8727993-8779-BA4C-A34E-9A9D4F366C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AF59F7-A93B-D144-AAE3-A265667445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10097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3E04BB-1595-3147-AF12-ABC6C75704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A9A7296-DCEA-B049-9CFB-916113FF90D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25C7D3E-D051-3A45-BF2D-B3FAC20A3A0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16F7018-651C-4C4B-8E07-466B4534B3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BB2367-EFE8-F14B-9BAA-98933689601B}" type="datetimeFigureOut">
              <a:rPr lang="en-US" smtClean="0"/>
              <a:t>11/4/20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F50D277-A390-6C43-B842-8C71782E5F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3931B2B-C1EE-8E4A-8D53-6439458211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AF59F7-A93B-D144-AAE3-A265667445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10831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94A576B-391A-3D4D-AF6C-DE82937F62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997522-B844-594C-8AFF-858FE820364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6A648F5-F6CA-6645-B0CC-4B434BCE6C0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BB2367-EFE8-F14B-9BAA-98933689601B}" type="datetimeFigureOut">
              <a:rPr lang="en-US" smtClean="0"/>
              <a:t>11/4/20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5E97720-DD51-1349-806A-085A89A780D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029849-26D5-C746-A448-3B5E2518258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AF59F7-A93B-D144-AAE3-A265667445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22641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if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_6cT4kf0IO4?feature=oembed" TargetMode="Externa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QN8NN9Vj1xc?feature=oembed" TargetMode="External"/><Relationship Id="rId4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0B3B9DBC-97CC-4A18-B4A6-66E24029226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F4492644-1D84-449E-94E4-5FC5C873D32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3048" y="227"/>
            <a:ext cx="12188952" cy="4551895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756B514-4C98-BB49-A1A2-291F5F72791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95342" y="637953"/>
            <a:ext cx="8272458" cy="3189507"/>
          </a:xfrm>
        </p:spPr>
        <p:txBody>
          <a:bodyPr>
            <a:normAutofit/>
          </a:bodyPr>
          <a:lstStyle/>
          <a:p>
            <a:pPr algn="l"/>
            <a:br>
              <a:rPr lang="en-US" sz="5600">
                <a:solidFill>
                  <a:srgbClr val="FFFFFF"/>
                </a:solidFill>
              </a:rPr>
            </a:br>
            <a:r>
              <a:rPr lang="en-US" sz="5600">
                <a:solidFill>
                  <a:srgbClr val="FFFFFF"/>
                </a:solidFill>
              </a:rPr>
              <a:t>Modernist Music in the African-American Community</a:t>
            </a:r>
          </a:p>
        </p:txBody>
      </p:sp>
      <p:sp>
        <p:nvSpPr>
          <p:cNvPr id="12" name="Freeform 6">
            <a:extLst>
              <a:ext uri="{FF2B5EF4-FFF2-40B4-BE49-F238E27FC236}">
                <a16:creationId xmlns:a16="http://schemas.microsoft.com/office/drawing/2014/main" id="{94EE1A74-DEBF-434E-8B5E-7AB296ECBE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8727747" y="4208147"/>
            <a:ext cx="339126" cy="1938528"/>
          </a:xfrm>
          <a:custGeom>
            <a:avLst/>
            <a:gdLst>
              <a:gd name="T0" fmla="*/ 414 w 414"/>
              <a:gd name="T1" fmla="*/ 2447 h 2447"/>
              <a:gd name="T2" fmla="*/ 0 w 414"/>
              <a:gd name="T3" fmla="*/ 2247 h 2447"/>
              <a:gd name="T4" fmla="*/ 0 w 414"/>
              <a:gd name="T5" fmla="*/ 0 h 2447"/>
              <a:gd name="T6" fmla="*/ 414 w 414"/>
              <a:gd name="T7" fmla="*/ 200 h 2447"/>
              <a:gd name="T8" fmla="*/ 414 w 414"/>
              <a:gd name="T9" fmla="*/ 2447 h 24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14" h="2447">
                <a:moveTo>
                  <a:pt x="414" y="2447"/>
                </a:moveTo>
                <a:lnTo>
                  <a:pt x="0" y="2247"/>
                </a:lnTo>
                <a:lnTo>
                  <a:pt x="0" y="0"/>
                </a:lnTo>
                <a:lnTo>
                  <a:pt x="414" y="200"/>
                </a:lnTo>
                <a:lnTo>
                  <a:pt x="414" y="2447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Freeform 7">
            <a:extLst>
              <a:ext uri="{FF2B5EF4-FFF2-40B4-BE49-F238E27FC236}">
                <a16:creationId xmlns:a16="http://schemas.microsoft.com/office/drawing/2014/main" id="{8C7C4D4B-92D9-4FA4-A294-749E8574FF5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8728739" y="4098333"/>
            <a:ext cx="201857" cy="1874520"/>
          </a:xfrm>
          <a:custGeom>
            <a:avLst/>
            <a:gdLst>
              <a:gd name="T0" fmla="*/ 209 w 209"/>
              <a:gd name="T1" fmla="*/ 2246 h 2358"/>
              <a:gd name="T2" fmla="*/ 0 w 209"/>
              <a:gd name="T3" fmla="*/ 2358 h 2358"/>
              <a:gd name="T4" fmla="*/ 0 w 209"/>
              <a:gd name="T5" fmla="*/ 111 h 2358"/>
              <a:gd name="T6" fmla="*/ 209 w 209"/>
              <a:gd name="T7" fmla="*/ 0 h 2358"/>
              <a:gd name="T8" fmla="*/ 209 w 209"/>
              <a:gd name="T9" fmla="*/ 2246 h 23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9" h="2358">
                <a:moveTo>
                  <a:pt x="209" y="2246"/>
                </a:moveTo>
                <a:lnTo>
                  <a:pt x="0" y="2358"/>
                </a:lnTo>
                <a:lnTo>
                  <a:pt x="0" y="111"/>
                </a:lnTo>
                <a:lnTo>
                  <a:pt x="209" y="0"/>
                </a:lnTo>
                <a:lnTo>
                  <a:pt x="209" y="2246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" name="Rectangle 8">
            <a:extLst>
              <a:ext uri="{FF2B5EF4-FFF2-40B4-BE49-F238E27FC236}">
                <a16:creationId xmlns:a16="http://schemas.microsoft.com/office/drawing/2014/main" id="{BADA3358-2A3F-41B0-A458-6FD1DB3AF9B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-3048" y="4098334"/>
            <a:ext cx="8933019" cy="177393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2F43A90-3A99-0B4E-98A5-2197512FDDD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95342" y="4377268"/>
            <a:ext cx="7970903" cy="1280582"/>
          </a:xfrm>
        </p:spPr>
        <p:txBody>
          <a:bodyPr anchor="t">
            <a:normAutofit/>
          </a:bodyPr>
          <a:lstStyle/>
          <a:p>
            <a:pPr algn="l"/>
            <a:r>
              <a:rPr lang="en-US" sz="3200">
                <a:solidFill>
                  <a:srgbClr val="FEFFFF"/>
                </a:solidFill>
              </a:rPr>
              <a:t>MU 121 – Class 30</a:t>
            </a:r>
          </a:p>
        </p:txBody>
      </p:sp>
      <p:sp>
        <p:nvSpPr>
          <p:cNvPr id="18" name="Rectangle 8">
            <a:extLst>
              <a:ext uri="{FF2B5EF4-FFF2-40B4-BE49-F238E27FC236}">
                <a16:creationId xmlns:a16="http://schemas.microsoft.com/office/drawing/2014/main" id="{E4737216-37B2-43AD-AB08-05BFCCEFC99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9066873" y="4377267"/>
            <a:ext cx="3122079" cy="177393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91053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59C6766A-638A-A443-B39D-FBFB938C825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616"/>
          <a:stretch/>
        </p:blipFill>
        <p:spPr>
          <a:xfrm>
            <a:off x="0" y="-985839"/>
            <a:ext cx="12315825" cy="8243888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</p:pic>
      <p:sp>
        <p:nvSpPr>
          <p:cNvPr id="9" name="Freeform 5">
            <a:extLst>
              <a:ext uri="{FF2B5EF4-FFF2-40B4-BE49-F238E27FC236}">
                <a16:creationId xmlns:a16="http://schemas.microsoft.com/office/drawing/2014/main" id="{3CD9DF72-87A3-404E-A828-84CBF11A830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White">
          <a:xfrm flipH="1">
            <a:off x="0" y="998175"/>
            <a:ext cx="6017172" cy="5859825"/>
          </a:xfrm>
          <a:custGeom>
            <a:avLst/>
            <a:gdLst>
              <a:gd name="T0" fmla="*/ 1333 w 1333"/>
              <a:gd name="T1" fmla="*/ 1031 h 1298"/>
              <a:gd name="T2" fmla="*/ 1333 w 1333"/>
              <a:gd name="T3" fmla="*/ 380 h 1298"/>
              <a:gd name="T4" fmla="*/ 706 w 1333"/>
              <a:gd name="T5" fmla="*/ 0 h 1298"/>
              <a:gd name="T6" fmla="*/ 0 w 1333"/>
              <a:gd name="T7" fmla="*/ 706 h 1298"/>
              <a:gd name="T8" fmla="*/ 323 w 1333"/>
              <a:gd name="T9" fmla="*/ 1298 h 1298"/>
              <a:gd name="T10" fmla="*/ 1090 w 1333"/>
              <a:gd name="T11" fmla="*/ 1298 h 1298"/>
              <a:gd name="T12" fmla="*/ 1333 w 1333"/>
              <a:gd name="T13" fmla="*/ 1031 h 12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333" h="1298">
                <a:moveTo>
                  <a:pt x="1333" y="1031"/>
                </a:moveTo>
                <a:cubicBezTo>
                  <a:pt x="1333" y="380"/>
                  <a:pt x="1333" y="380"/>
                  <a:pt x="1333" y="380"/>
                </a:cubicBezTo>
                <a:cubicBezTo>
                  <a:pt x="1215" y="154"/>
                  <a:pt x="979" y="0"/>
                  <a:pt x="706" y="0"/>
                </a:cubicBezTo>
                <a:cubicBezTo>
                  <a:pt x="317" y="0"/>
                  <a:pt x="0" y="316"/>
                  <a:pt x="0" y="706"/>
                </a:cubicBezTo>
                <a:cubicBezTo>
                  <a:pt x="0" y="954"/>
                  <a:pt x="129" y="1172"/>
                  <a:pt x="323" y="1298"/>
                </a:cubicBezTo>
                <a:cubicBezTo>
                  <a:pt x="1090" y="1298"/>
                  <a:pt x="1090" y="1298"/>
                  <a:pt x="1090" y="1298"/>
                </a:cubicBezTo>
                <a:cubicBezTo>
                  <a:pt x="1193" y="1232"/>
                  <a:pt x="1276" y="1140"/>
                  <a:pt x="1333" y="1031"/>
                </a:cubicBezTo>
                <a:close/>
              </a:path>
            </a:pathLst>
          </a:custGeom>
          <a:solidFill>
            <a:schemeClr val="bg1">
              <a:alpha val="75000"/>
            </a:schemeClr>
          </a:solidFill>
          <a:ln w="50800" cap="sq" cmpd="dbl">
            <a:noFill/>
            <a:miter lim="800000"/>
          </a:ln>
          <a:effectLst/>
        </p:spPr>
        <p:txBody>
          <a:bodyPr vert="horz" lIns="91440" tIns="45720" rIns="91440" bIns="45720" rtlCol="0" anchor="t">
            <a:normAutofit/>
          </a:bodyPr>
          <a:lstStyle/>
          <a:p>
            <a:pPr algn="ctr"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None/>
            </a:pPr>
            <a:endParaRPr lang="en-US" sz="1600" cap="all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20E3A342-4D61-4E3F-AF90-1AB42AEB96C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2287051" y="3337139"/>
            <a:ext cx="935420" cy="0"/>
          </a:xfrm>
          <a:prstGeom prst="line">
            <a:avLst/>
          </a:prstGeom>
          <a:ln w="25400" cap="sq">
            <a:solidFill>
              <a:schemeClr val="tx1">
                <a:lumMod val="85000"/>
                <a:lumOff val="15000"/>
              </a:schemeClr>
            </a:soli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BA4604-360E-704D-A74A-480E719FC7E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2757" y="1866994"/>
            <a:ext cx="5491658" cy="4827125"/>
          </a:xfrm>
          <a:effectLst>
            <a:softEdge rad="635000"/>
          </a:effectLst>
        </p:spPr>
        <p:txBody>
          <a:bodyPr anchor="ctr">
            <a:noAutofit/>
          </a:bodyPr>
          <a:lstStyle/>
          <a:p>
            <a:r>
              <a:rPr lang="en-US" sz="2400" dirty="0"/>
              <a:t>1920s, after World War I, black intellectuals including W.E.B. DuBois and James Weldon Johnson</a:t>
            </a:r>
          </a:p>
          <a:p>
            <a:r>
              <a:rPr lang="en-US" sz="2400" b="1" dirty="0"/>
              <a:t>Focus on the arts</a:t>
            </a:r>
            <a:r>
              <a:rPr lang="en-US" sz="2400" dirty="0"/>
              <a:t>: reflecting black heritage through “classical” styles in music</a:t>
            </a:r>
          </a:p>
          <a:p>
            <a:r>
              <a:rPr lang="en-US" sz="2400" b="1" dirty="0"/>
              <a:t>William Grant Still </a:t>
            </a:r>
            <a:r>
              <a:rPr lang="en-US" sz="2400" dirty="0"/>
              <a:t>an exemplary composer in this era. </a:t>
            </a:r>
          </a:p>
          <a:p>
            <a:r>
              <a:rPr lang="en-US" sz="2400" dirty="0"/>
              <a:t>Still: </a:t>
            </a:r>
            <a:r>
              <a:rPr lang="en-US" sz="2400" i="1" dirty="0"/>
              <a:t>Afro-American Symphony </a:t>
            </a:r>
            <a:r>
              <a:rPr lang="en-US" sz="2400" dirty="0"/>
              <a:t>(1933)</a:t>
            </a:r>
          </a:p>
          <a:p>
            <a:r>
              <a:rPr lang="en-US" sz="2400" dirty="0"/>
              <a:t>William L. Dawson: </a:t>
            </a:r>
            <a:r>
              <a:rPr lang="en-US" sz="2400" i="1" dirty="0"/>
              <a:t>Negro Folk Symphony </a:t>
            </a:r>
            <a:r>
              <a:rPr lang="en-US" sz="2400" dirty="0"/>
              <a:t>(1934)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16665E1-E228-7E40-92A8-99E2ABA606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4982" y="174625"/>
            <a:ext cx="4204137" cy="1342754"/>
          </a:xfrm>
          <a:solidFill>
            <a:srgbClr val="FFC000"/>
          </a:solidFill>
        </p:spPr>
        <p:txBody>
          <a:bodyPr>
            <a:normAutofit/>
          </a:bodyPr>
          <a:lstStyle/>
          <a:p>
            <a:pPr algn="ctr"/>
            <a:r>
              <a:rPr lang="en-US" sz="2800" dirty="0"/>
              <a:t>The Harlem Renaissance and Music of Black Composers</a:t>
            </a:r>
          </a:p>
        </p:txBody>
      </p:sp>
    </p:spTree>
    <p:extLst>
      <p:ext uri="{BB962C8B-B14F-4D97-AF65-F5344CB8AC3E}">
        <p14:creationId xmlns:p14="http://schemas.microsoft.com/office/powerpoint/2010/main" val="19433843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8" name="Rectangle 19">
            <a:extLst>
              <a:ext uri="{FF2B5EF4-FFF2-40B4-BE49-F238E27FC236}">
                <a16:creationId xmlns:a16="http://schemas.microsoft.com/office/drawing/2014/main" id="{911A6C77-6109-4F77-975B-C375615A557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9" name="Group 21">
            <a:extLst>
              <a:ext uri="{FF2B5EF4-FFF2-40B4-BE49-F238E27FC236}">
                <a16:creationId xmlns:a16="http://schemas.microsoft.com/office/drawing/2014/main" id="{CB343D17-9934-455E-B326-2F39206BA44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409710" y="635715"/>
            <a:ext cx="11142208" cy="2482136"/>
            <a:chOff x="409710" y="635715"/>
            <a:chExt cx="11142208" cy="2482136"/>
          </a:xfrm>
        </p:grpSpPr>
        <p:sp>
          <p:nvSpPr>
            <p:cNvPr id="23" name="Freeform 44">
              <a:extLst>
                <a:ext uri="{FF2B5EF4-FFF2-40B4-BE49-F238E27FC236}">
                  <a16:creationId xmlns:a16="http://schemas.microsoft.com/office/drawing/2014/main" id="{A8AA2B63-BFCD-40D0-B2D0-CB714D70E2E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23203" y="635716"/>
              <a:ext cx="328612" cy="1742360"/>
            </a:xfrm>
            <a:custGeom>
              <a:avLst/>
              <a:gdLst>
                <a:gd name="T0" fmla="*/ 207 w 207"/>
                <a:gd name="T1" fmla="*/ 987 h 1114"/>
                <a:gd name="T2" fmla="*/ 0 w 207"/>
                <a:gd name="T3" fmla="*/ 1114 h 1114"/>
                <a:gd name="T4" fmla="*/ 0 w 207"/>
                <a:gd name="T5" fmla="*/ 127 h 1114"/>
                <a:gd name="T6" fmla="*/ 207 w 207"/>
                <a:gd name="T7" fmla="*/ 0 h 1114"/>
                <a:gd name="T8" fmla="*/ 207 w 207"/>
                <a:gd name="T9" fmla="*/ 987 h 1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7" h="1114">
                  <a:moveTo>
                    <a:pt x="207" y="987"/>
                  </a:moveTo>
                  <a:lnTo>
                    <a:pt x="0" y="1114"/>
                  </a:lnTo>
                  <a:lnTo>
                    <a:pt x="0" y="127"/>
                  </a:lnTo>
                  <a:lnTo>
                    <a:pt x="207" y="0"/>
                  </a:lnTo>
                  <a:lnTo>
                    <a:pt x="207" y="987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45">
              <a:extLst>
                <a:ext uri="{FF2B5EF4-FFF2-40B4-BE49-F238E27FC236}">
                  <a16:creationId xmlns:a16="http://schemas.microsoft.com/office/drawing/2014/main" id="{80834EBB-06EA-4C69-AF7A-D5A4E69D8A8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09710" y="1022350"/>
              <a:ext cx="709612" cy="2095501"/>
            </a:xfrm>
            <a:custGeom>
              <a:avLst/>
              <a:gdLst>
                <a:gd name="T0" fmla="*/ 447 w 447"/>
                <a:gd name="T1" fmla="*/ 1363 h 1363"/>
                <a:gd name="T2" fmla="*/ 0 w 447"/>
                <a:gd name="T3" fmla="*/ 987 h 1363"/>
                <a:gd name="T4" fmla="*/ 0 w 447"/>
                <a:gd name="T5" fmla="*/ 0 h 1363"/>
                <a:gd name="T6" fmla="*/ 447 w 447"/>
                <a:gd name="T7" fmla="*/ 376 h 1363"/>
                <a:gd name="T8" fmla="*/ 447 w 447"/>
                <a:gd name="T9" fmla="*/ 1363 h 1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7" h="1363">
                  <a:moveTo>
                    <a:pt x="447" y="1363"/>
                  </a:moveTo>
                  <a:lnTo>
                    <a:pt x="0" y="987"/>
                  </a:lnTo>
                  <a:lnTo>
                    <a:pt x="0" y="0"/>
                  </a:lnTo>
                  <a:lnTo>
                    <a:pt x="447" y="376"/>
                  </a:lnTo>
                  <a:lnTo>
                    <a:pt x="447" y="1363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46">
              <a:extLst>
                <a:ext uri="{FF2B5EF4-FFF2-40B4-BE49-F238E27FC236}">
                  <a16:creationId xmlns:a16="http://schemas.microsoft.com/office/drawing/2014/main" id="{2D314EC1-63E0-43B5-9CD5-F25593B2CA3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09710" y="837744"/>
              <a:ext cx="403225" cy="1705431"/>
            </a:xfrm>
            <a:custGeom>
              <a:avLst/>
              <a:gdLst>
                <a:gd name="T0" fmla="*/ 254 w 254"/>
                <a:gd name="T1" fmla="*/ 987 h 1109"/>
                <a:gd name="T2" fmla="*/ 0 w 254"/>
                <a:gd name="T3" fmla="*/ 1109 h 1109"/>
                <a:gd name="T4" fmla="*/ 0 w 254"/>
                <a:gd name="T5" fmla="*/ 119 h 1109"/>
                <a:gd name="T6" fmla="*/ 254 w 254"/>
                <a:gd name="T7" fmla="*/ 0 h 1109"/>
                <a:gd name="T8" fmla="*/ 254 w 254"/>
                <a:gd name="T9" fmla="*/ 987 h 1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4" h="1109">
                  <a:moveTo>
                    <a:pt x="254" y="987"/>
                  </a:moveTo>
                  <a:lnTo>
                    <a:pt x="0" y="1109"/>
                  </a:lnTo>
                  <a:lnTo>
                    <a:pt x="0" y="119"/>
                  </a:lnTo>
                  <a:lnTo>
                    <a:pt x="254" y="0"/>
                  </a:lnTo>
                  <a:lnTo>
                    <a:pt x="254" y="987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47">
              <a:extLst>
                <a:ext uri="{FF2B5EF4-FFF2-40B4-BE49-F238E27FC236}">
                  <a16:creationId xmlns:a16="http://schemas.microsoft.com/office/drawing/2014/main" id="{9577EB7D-16A7-4E05-9105-431E729665F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44660" y="640894"/>
              <a:ext cx="168275" cy="1713195"/>
            </a:xfrm>
            <a:custGeom>
              <a:avLst/>
              <a:gdLst>
                <a:gd name="T0" fmla="*/ 106 w 106"/>
                <a:gd name="T1" fmla="*/ 1114 h 1114"/>
                <a:gd name="T2" fmla="*/ 0 w 106"/>
                <a:gd name="T3" fmla="*/ 1005 h 1114"/>
                <a:gd name="T4" fmla="*/ 0 w 106"/>
                <a:gd name="T5" fmla="*/ 0 h 1114"/>
                <a:gd name="T6" fmla="*/ 106 w 106"/>
                <a:gd name="T7" fmla="*/ 110 h 1114"/>
                <a:gd name="T8" fmla="*/ 106 w 106"/>
                <a:gd name="T9" fmla="*/ 1114 h 1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6" h="1114">
                  <a:moveTo>
                    <a:pt x="106" y="1114"/>
                  </a:moveTo>
                  <a:lnTo>
                    <a:pt x="0" y="1005"/>
                  </a:lnTo>
                  <a:lnTo>
                    <a:pt x="0" y="0"/>
                  </a:lnTo>
                  <a:lnTo>
                    <a:pt x="106" y="110"/>
                  </a:lnTo>
                  <a:lnTo>
                    <a:pt x="106" y="111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EC1741C3-592F-47B5-93A0-66FC0BB97E4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ChangeArrowhead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44055" y="635715"/>
              <a:ext cx="10907863" cy="154145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7A6F0DDE-68D5-044A-B82B-843BEDD944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47280" y="759805"/>
            <a:ext cx="10306520" cy="1325563"/>
          </a:xfrm>
        </p:spPr>
        <p:txBody>
          <a:bodyPr>
            <a:normAutofit/>
          </a:bodyPr>
          <a:lstStyle/>
          <a:p>
            <a:r>
              <a:rPr lang="en-US" sz="4000">
                <a:solidFill>
                  <a:srgbClr val="FFFFFF"/>
                </a:solidFill>
              </a:rPr>
              <a:t>Will Marion Cook (1869-1944)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8C7B8BD-8D59-8D45-971E-6B04E0553E5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7647" r="27315" b="1"/>
          <a:stretch/>
        </p:blipFill>
        <p:spPr>
          <a:xfrm>
            <a:off x="1356594" y="2378076"/>
            <a:ext cx="3209779" cy="3563372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8A196D5-3B1B-E841-99CA-BA23A003817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40411" y="2301262"/>
            <a:ext cx="6536724" cy="4420814"/>
          </a:xfrm>
        </p:spPr>
        <p:txBody>
          <a:bodyPr>
            <a:normAutofit/>
          </a:bodyPr>
          <a:lstStyle/>
          <a:p>
            <a:r>
              <a:rPr lang="en-US" sz="2400" dirty="0"/>
              <a:t>Born in Washington DC, trained as a violinist</a:t>
            </a:r>
          </a:p>
          <a:p>
            <a:r>
              <a:rPr lang="en-US" sz="2400" dirty="0"/>
              <a:t>1884-87 Attended Oberlin Conservatory (OH)</a:t>
            </a:r>
          </a:p>
          <a:p>
            <a:r>
              <a:rPr lang="en-US" sz="2400" dirty="0"/>
              <a:t>1887-89 Study in Berlin with Joseph Joachim</a:t>
            </a:r>
          </a:p>
          <a:p>
            <a:r>
              <a:rPr lang="en-US" sz="2400" dirty="0"/>
              <a:t>1890-93 Study at National Conservatory, NYC</a:t>
            </a:r>
          </a:p>
          <a:p>
            <a:r>
              <a:rPr lang="en-US" sz="2400" dirty="0"/>
              <a:t>Worked in show business because of racial barriers as a serious composer</a:t>
            </a:r>
          </a:p>
          <a:p>
            <a:r>
              <a:rPr lang="en-US" sz="2400" dirty="0"/>
              <a:t>“</a:t>
            </a:r>
            <a:r>
              <a:rPr lang="en-US" sz="2400" i="1" dirty="0"/>
              <a:t>The most original genius among all the Negro musicians…excellent classical training</a:t>
            </a:r>
            <a:r>
              <a:rPr lang="en-US" sz="2400" dirty="0"/>
              <a:t>…” (James Weldon Johnson, ca. 1930)</a:t>
            </a:r>
          </a:p>
        </p:txBody>
      </p:sp>
    </p:spTree>
    <p:extLst>
      <p:ext uri="{BB962C8B-B14F-4D97-AF65-F5344CB8AC3E}">
        <p14:creationId xmlns:p14="http://schemas.microsoft.com/office/powerpoint/2010/main" val="28416077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9AF5C66A-E8F2-4E13-98A3-FE96597C5A4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55601" y="0"/>
            <a:ext cx="11480494" cy="2753936"/>
          </a:xfrm>
          <a:prstGeom prst="rect">
            <a:avLst/>
          </a:prstGeom>
          <a:gradFill>
            <a:gsLst>
              <a:gs pos="0">
                <a:schemeClr val="accent1">
                  <a:lumMod val="90000"/>
                </a:schemeClr>
              </a:gs>
              <a:gs pos="25000">
                <a:schemeClr val="accent1">
                  <a:lumMod val="90000"/>
                </a:schemeClr>
              </a:gs>
              <a:gs pos="94000">
                <a:schemeClr val="bg2">
                  <a:lumMod val="25000"/>
                </a:schemeClr>
              </a:gs>
              <a:gs pos="100000">
                <a:schemeClr val="bg2">
                  <a:lumMod val="25000"/>
                </a:schemeClr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AC860275-E106-493A-8BF0-E0A91130EF6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EBB6E09-3532-804E-BB58-E1D0F474E5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79576" y="822960"/>
            <a:ext cx="9829800" cy="1211796"/>
          </a:xfrm>
        </p:spPr>
        <p:txBody>
          <a:bodyPr>
            <a:normAutofit/>
          </a:bodyPr>
          <a:lstStyle/>
          <a:p>
            <a:pPr algn="ctr"/>
            <a:r>
              <a:rPr lang="en-US" sz="4000" dirty="0">
                <a:solidFill>
                  <a:srgbClr val="FFFFFF"/>
                </a:solidFill>
              </a:rPr>
              <a:t>Olly Wilson (1937-2018)</a:t>
            </a:r>
          </a:p>
        </p:txBody>
      </p:sp>
      <p:pic>
        <p:nvPicPr>
          <p:cNvPr id="4" name="Online Media 3" descr="Gustavo Flores Ortega; &quot;SOMETIMES&quot; by Olly Wilson (Original Score Following the Performance)">
            <a:hlinkClick r:id="" action="ppaction://media"/>
            <a:extLst>
              <a:ext uri="{FF2B5EF4-FFF2-40B4-BE49-F238E27FC236}">
                <a16:creationId xmlns:a16="http://schemas.microsoft.com/office/drawing/2014/main" id="{5546D5CA-4A6E-E344-A627-9C1CF4428597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4"/>
          <a:stretch>
            <a:fillRect/>
          </a:stretch>
        </p:blipFill>
        <p:spPr>
          <a:xfrm>
            <a:off x="1551642" y="2655199"/>
            <a:ext cx="6752099" cy="3798055"/>
          </a:xfrm>
          <a:prstGeom prst="rect">
            <a:avLst/>
          </a:prstGeom>
        </p:spPr>
      </p:pic>
      <p:pic>
        <p:nvPicPr>
          <p:cNvPr id="6" name="Content Placeholder 5" descr="A person wearing a suit and tie&#10;&#10;Description automatically generated">
            <a:extLst>
              <a:ext uri="{FF2B5EF4-FFF2-40B4-BE49-F238E27FC236}">
                <a16:creationId xmlns:a16="http://schemas.microsoft.com/office/drawing/2014/main" id="{AB23E9CE-3134-DB43-BF41-9F01174E3A0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5"/>
          <a:stretch>
            <a:fillRect/>
          </a:stretch>
        </p:blipFill>
        <p:spPr>
          <a:xfrm>
            <a:off x="8659342" y="2679186"/>
            <a:ext cx="2536783" cy="3819113"/>
          </a:xfrm>
        </p:spPr>
      </p:pic>
    </p:spTree>
    <p:extLst>
      <p:ext uri="{BB962C8B-B14F-4D97-AF65-F5344CB8AC3E}">
        <p14:creationId xmlns:p14="http://schemas.microsoft.com/office/powerpoint/2010/main" val="1106601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DD38EE57-B708-47C9-A4A4-E25F09FAB02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57A28182-58A5-4DBB-8F64-BD944BCA815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409710" y="635715"/>
            <a:ext cx="11142208" cy="2482136"/>
            <a:chOff x="409710" y="635715"/>
            <a:chExt cx="11142208" cy="2482136"/>
          </a:xfrm>
        </p:grpSpPr>
        <p:sp>
          <p:nvSpPr>
            <p:cNvPr id="12" name="Freeform 44">
              <a:extLst>
                <a:ext uri="{FF2B5EF4-FFF2-40B4-BE49-F238E27FC236}">
                  <a16:creationId xmlns:a16="http://schemas.microsoft.com/office/drawing/2014/main" id="{E4A9080E-7BA6-45FC-8677-8B9D5F4DAFE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23203" y="635716"/>
              <a:ext cx="328612" cy="1742360"/>
            </a:xfrm>
            <a:custGeom>
              <a:avLst/>
              <a:gdLst>
                <a:gd name="T0" fmla="*/ 207 w 207"/>
                <a:gd name="T1" fmla="*/ 987 h 1114"/>
                <a:gd name="T2" fmla="*/ 0 w 207"/>
                <a:gd name="T3" fmla="*/ 1114 h 1114"/>
                <a:gd name="T4" fmla="*/ 0 w 207"/>
                <a:gd name="T5" fmla="*/ 127 h 1114"/>
                <a:gd name="T6" fmla="*/ 207 w 207"/>
                <a:gd name="T7" fmla="*/ 0 h 1114"/>
                <a:gd name="T8" fmla="*/ 207 w 207"/>
                <a:gd name="T9" fmla="*/ 987 h 1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7" h="1114">
                  <a:moveTo>
                    <a:pt x="207" y="987"/>
                  </a:moveTo>
                  <a:lnTo>
                    <a:pt x="0" y="1114"/>
                  </a:lnTo>
                  <a:lnTo>
                    <a:pt x="0" y="127"/>
                  </a:lnTo>
                  <a:lnTo>
                    <a:pt x="207" y="0"/>
                  </a:lnTo>
                  <a:lnTo>
                    <a:pt x="207" y="987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45">
              <a:extLst>
                <a:ext uri="{FF2B5EF4-FFF2-40B4-BE49-F238E27FC236}">
                  <a16:creationId xmlns:a16="http://schemas.microsoft.com/office/drawing/2014/main" id="{2163D516-75D4-4DE0-AC27-63719125AE5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09710" y="1022350"/>
              <a:ext cx="709612" cy="2095501"/>
            </a:xfrm>
            <a:custGeom>
              <a:avLst/>
              <a:gdLst>
                <a:gd name="T0" fmla="*/ 447 w 447"/>
                <a:gd name="T1" fmla="*/ 1363 h 1363"/>
                <a:gd name="T2" fmla="*/ 0 w 447"/>
                <a:gd name="T3" fmla="*/ 987 h 1363"/>
                <a:gd name="T4" fmla="*/ 0 w 447"/>
                <a:gd name="T5" fmla="*/ 0 h 1363"/>
                <a:gd name="T6" fmla="*/ 447 w 447"/>
                <a:gd name="T7" fmla="*/ 376 h 1363"/>
                <a:gd name="T8" fmla="*/ 447 w 447"/>
                <a:gd name="T9" fmla="*/ 1363 h 1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7" h="1363">
                  <a:moveTo>
                    <a:pt x="447" y="1363"/>
                  </a:moveTo>
                  <a:lnTo>
                    <a:pt x="0" y="987"/>
                  </a:lnTo>
                  <a:lnTo>
                    <a:pt x="0" y="0"/>
                  </a:lnTo>
                  <a:lnTo>
                    <a:pt x="447" y="376"/>
                  </a:lnTo>
                  <a:lnTo>
                    <a:pt x="447" y="1363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46">
              <a:extLst>
                <a:ext uri="{FF2B5EF4-FFF2-40B4-BE49-F238E27FC236}">
                  <a16:creationId xmlns:a16="http://schemas.microsoft.com/office/drawing/2014/main" id="{E74A26A5-C23A-46D4-B0FF-155FB383462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09710" y="837744"/>
              <a:ext cx="403225" cy="1705431"/>
            </a:xfrm>
            <a:custGeom>
              <a:avLst/>
              <a:gdLst>
                <a:gd name="T0" fmla="*/ 254 w 254"/>
                <a:gd name="T1" fmla="*/ 987 h 1109"/>
                <a:gd name="T2" fmla="*/ 0 w 254"/>
                <a:gd name="T3" fmla="*/ 1109 h 1109"/>
                <a:gd name="T4" fmla="*/ 0 w 254"/>
                <a:gd name="T5" fmla="*/ 119 h 1109"/>
                <a:gd name="T6" fmla="*/ 254 w 254"/>
                <a:gd name="T7" fmla="*/ 0 h 1109"/>
                <a:gd name="T8" fmla="*/ 254 w 254"/>
                <a:gd name="T9" fmla="*/ 987 h 1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4" h="1109">
                  <a:moveTo>
                    <a:pt x="254" y="987"/>
                  </a:moveTo>
                  <a:lnTo>
                    <a:pt x="0" y="1109"/>
                  </a:lnTo>
                  <a:lnTo>
                    <a:pt x="0" y="119"/>
                  </a:lnTo>
                  <a:lnTo>
                    <a:pt x="254" y="0"/>
                  </a:lnTo>
                  <a:lnTo>
                    <a:pt x="254" y="987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47">
              <a:extLst>
                <a:ext uri="{FF2B5EF4-FFF2-40B4-BE49-F238E27FC236}">
                  <a16:creationId xmlns:a16="http://schemas.microsoft.com/office/drawing/2014/main" id="{08E0243F-1062-43C6-AD04-130DFF66840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44660" y="640894"/>
              <a:ext cx="168275" cy="1713195"/>
            </a:xfrm>
            <a:custGeom>
              <a:avLst/>
              <a:gdLst>
                <a:gd name="T0" fmla="*/ 106 w 106"/>
                <a:gd name="T1" fmla="*/ 1114 h 1114"/>
                <a:gd name="T2" fmla="*/ 0 w 106"/>
                <a:gd name="T3" fmla="*/ 1005 h 1114"/>
                <a:gd name="T4" fmla="*/ 0 w 106"/>
                <a:gd name="T5" fmla="*/ 0 h 1114"/>
                <a:gd name="T6" fmla="*/ 106 w 106"/>
                <a:gd name="T7" fmla="*/ 110 h 1114"/>
                <a:gd name="T8" fmla="*/ 106 w 106"/>
                <a:gd name="T9" fmla="*/ 1114 h 1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6" h="1114">
                  <a:moveTo>
                    <a:pt x="106" y="1114"/>
                  </a:moveTo>
                  <a:lnTo>
                    <a:pt x="0" y="1005"/>
                  </a:lnTo>
                  <a:lnTo>
                    <a:pt x="0" y="0"/>
                  </a:lnTo>
                  <a:lnTo>
                    <a:pt x="106" y="110"/>
                  </a:lnTo>
                  <a:lnTo>
                    <a:pt x="106" y="111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94C5517B-1B0F-47AA-93A5-36718996986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ChangeArrowhead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44055" y="635715"/>
              <a:ext cx="10907863" cy="154145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09173E38-6370-4A4A-92AF-267CD95C50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47280" y="759805"/>
            <a:ext cx="10306520" cy="1325563"/>
          </a:xfrm>
        </p:spPr>
        <p:txBody>
          <a:bodyPr>
            <a:normAutofit/>
          </a:bodyPr>
          <a:lstStyle/>
          <a:p>
            <a:r>
              <a:rPr lang="en-US" sz="4000">
                <a:solidFill>
                  <a:srgbClr val="FFFFFF"/>
                </a:solidFill>
              </a:rPr>
              <a:t>Undine Smith Moore (1904-1989)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F60361B-3301-9947-A056-BC93ABE2732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30123" y="3469835"/>
            <a:ext cx="3802376" cy="209550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/>
              <a:t>“</a:t>
            </a:r>
            <a:r>
              <a:rPr lang="en-US" sz="2400" i="1" dirty="0"/>
              <a:t>Black music is a house of many mansions. Blacks have many </a:t>
            </a:r>
            <a:r>
              <a:rPr lang="en-US" sz="2400" i="1" dirty="0" err="1"/>
              <a:t>musics</a:t>
            </a:r>
            <a:r>
              <a:rPr lang="en-US" sz="2400" i="1" dirty="0"/>
              <a:t> and some of them relate in an extremely universal way to the human condition</a:t>
            </a:r>
            <a:r>
              <a:rPr lang="en-US" sz="2400" dirty="0"/>
              <a:t>.”</a:t>
            </a:r>
          </a:p>
        </p:txBody>
      </p:sp>
      <p:pic>
        <p:nvPicPr>
          <p:cNvPr id="4" name="Online Media 3" descr="Undine Smith Moore - Afro-American Suite (1969) - I. Andante">
            <a:hlinkClick r:id="" action="ppaction://media"/>
            <a:extLst>
              <a:ext uri="{FF2B5EF4-FFF2-40B4-BE49-F238E27FC236}">
                <a16:creationId xmlns:a16="http://schemas.microsoft.com/office/drawing/2014/main" id="{69D0EAE3-E96E-1345-B43E-7F45B17A68C0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6432498" y="2543175"/>
            <a:ext cx="4802404" cy="2701352"/>
          </a:xfrm>
          <a:prstGeom prst="rect">
            <a:avLst/>
          </a:prstGeom>
        </p:spPr>
      </p:pic>
      <p:pic>
        <p:nvPicPr>
          <p:cNvPr id="6" name="Picture 5" descr="A person sitting in front of a window&#10;&#10;Description automatically generated">
            <a:extLst>
              <a:ext uri="{FF2B5EF4-FFF2-40B4-BE49-F238E27FC236}">
                <a16:creationId xmlns:a16="http://schemas.microsoft.com/office/drawing/2014/main" id="{BB3C72A0-4E6E-4E4A-9CFC-2F8D76F891C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8546" y="3165259"/>
            <a:ext cx="2291576" cy="32667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94710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196</Words>
  <Application>Microsoft Macintosh PowerPoint</Application>
  <PresentationFormat>Widescreen</PresentationFormat>
  <Paragraphs>18</Paragraphs>
  <Slides>5</Slides>
  <Notes>0</Notes>
  <HiddenSlides>0</HiddenSlides>
  <MMClips>2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Office Theme</vt:lpstr>
      <vt:lpstr> Modernist Music in the African-American Community</vt:lpstr>
      <vt:lpstr>The Harlem Renaissance and Music of Black Composers</vt:lpstr>
      <vt:lpstr>Will Marion Cook (1869-1944)</vt:lpstr>
      <vt:lpstr>Olly Wilson (1937-2018)</vt:lpstr>
      <vt:lpstr>Undine Smith Moore (1904-1989)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Modernist Music in the African-American Community</dc:title>
  <dc:creator>Seigel, Lester Charles</dc:creator>
  <cp:lastModifiedBy>Seigel, Lester Charles</cp:lastModifiedBy>
  <cp:revision>1</cp:revision>
  <dcterms:created xsi:type="dcterms:W3CDTF">2020-11-03T23:39:02Z</dcterms:created>
  <dcterms:modified xsi:type="dcterms:W3CDTF">2020-11-04T14:54:06Z</dcterms:modified>
</cp:coreProperties>
</file>