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47"/>
  </p:notesMasterIdLst>
  <p:handoutMasterIdLst>
    <p:handoutMasterId r:id="rId48"/>
  </p:handoutMasterIdLst>
  <p:sldIdLst>
    <p:sldId id="312" r:id="rId2"/>
    <p:sldId id="266" r:id="rId3"/>
    <p:sldId id="267" r:id="rId4"/>
    <p:sldId id="268" r:id="rId5"/>
    <p:sldId id="269" r:id="rId6"/>
    <p:sldId id="270" r:id="rId7"/>
    <p:sldId id="314" r:id="rId8"/>
    <p:sldId id="271" r:id="rId9"/>
    <p:sldId id="272" r:id="rId10"/>
    <p:sldId id="274" r:id="rId11"/>
    <p:sldId id="325" r:id="rId12"/>
    <p:sldId id="275" r:id="rId13"/>
    <p:sldId id="276" r:id="rId14"/>
    <p:sldId id="277" r:id="rId15"/>
    <p:sldId id="278" r:id="rId16"/>
    <p:sldId id="311" r:id="rId17"/>
    <p:sldId id="279" r:id="rId18"/>
    <p:sldId id="281" r:id="rId19"/>
    <p:sldId id="282" r:id="rId20"/>
    <p:sldId id="283" r:id="rId21"/>
    <p:sldId id="284" r:id="rId22"/>
    <p:sldId id="285" r:id="rId23"/>
    <p:sldId id="315" r:id="rId24"/>
    <p:sldId id="329" r:id="rId25"/>
    <p:sldId id="330" r:id="rId26"/>
    <p:sldId id="331" r:id="rId27"/>
    <p:sldId id="332" r:id="rId28"/>
    <p:sldId id="316" r:id="rId29"/>
    <p:sldId id="293" r:id="rId30"/>
    <p:sldId id="317" r:id="rId31"/>
    <p:sldId id="326" r:id="rId32"/>
    <p:sldId id="318" r:id="rId33"/>
    <p:sldId id="321" r:id="rId34"/>
    <p:sldId id="320" r:id="rId35"/>
    <p:sldId id="298" r:id="rId36"/>
    <p:sldId id="299" r:id="rId37"/>
    <p:sldId id="300" r:id="rId38"/>
    <p:sldId id="301" r:id="rId39"/>
    <p:sldId id="302" r:id="rId40"/>
    <p:sldId id="303" r:id="rId41"/>
    <p:sldId id="322" r:id="rId42"/>
    <p:sldId id="304" r:id="rId43"/>
    <p:sldId id="323" r:id="rId44"/>
    <p:sldId id="324" r:id="rId45"/>
    <p:sldId id="313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an Wood" initials="AW" lastIdx="1" clrIdx="0"/>
  <p:cmAuthor id="2" name="Weaver, Connie" initials="WC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6343"/>
    <a:srgbClr val="481851"/>
    <a:srgbClr val="8B0307"/>
    <a:srgbClr val="77315D"/>
    <a:srgbClr val="2C2974"/>
    <a:srgbClr val="562926"/>
    <a:srgbClr val="48413B"/>
    <a:srgbClr val="575336"/>
    <a:srgbClr val="829E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713" autoAdjust="0"/>
    <p:restoredTop sz="94630" autoAdjust="0"/>
  </p:normalViewPr>
  <p:slideViewPr>
    <p:cSldViewPr>
      <p:cViewPr varScale="1">
        <p:scale>
          <a:sx n="109" d="100"/>
          <a:sy n="109" d="100"/>
        </p:scale>
        <p:origin x="234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288D7C-2EAB-6E4F-B9F6-718E8EC65487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8658D-1FC3-5744-8E22-12840DD41F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9006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19CAD-59EE-4241-8D6A-A3375477CF28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4F886-2E30-4321-A17E-05E1D1E4C4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113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E6FA0-CE2C-4C6D-BDCD-5EF14C211A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" y="128551"/>
            <a:ext cx="8839200" cy="1076025"/>
          </a:xfr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BD6B7F-664C-4AAB-BE88-D214FD4284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78703" y="3276600"/>
            <a:ext cx="3769917" cy="321070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42" name="Group 8">
            <a:extLst>
              <a:ext uri="{FF2B5EF4-FFF2-40B4-BE49-F238E27FC236}">
                <a16:creationId xmlns:a16="http://schemas.microsoft.com/office/drawing/2014/main" id="{2D43F388-AA09-40EB-AB4B-1ACF6CB3BA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7531172" y="2590800"/>
            <a:ext cx="1338263" cy="2189162"/>
            <a:chOff x="4704" y="1885"/>
            <a:chExt cx="843" cy="1379"/>
          </a:xfrm>
        </p:grpSpPr>
        <p:sp>
          <p:nvSpPr>
            <p:cNvPr id="43" name="Oval 9">
              <a:extLst>
                <a:ext uri="{FF2B5EF4-FFF2-40B4-BE49-F238E27FC236}">
                  <a16:creationId xmlns:a16="http://schemas.microsoft.com/office/drawing/2014/main" id="{97918627-4587-42CB-A28A-D268DEC17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4" name="Oval 10">
              <a:extLst>
                <a:ext uri="{FF2B5EF4-FFF2-40B4-BE49-F238E27FC236}">
                  <a16:creationId xmlns:a16="http://schemas.microsoft.com/office/drawing/2014/main" id="{44BB9EF4-9FE4-46F1-AB4F-64A42DB1C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5" name="Oval 11">
              <a:extLst>
                <a:ext uri="{FF2B5EF4-FFF2-40B4-BE49-F238E27FC236}">
                  <a16:creationId xmlns:a16="http://schemas.microsoft.com/office/drawing/2014/main" id="{119A10EF-04D8-426E-A068-48D532428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6" name="Oval 12">
              <a:extLst>
                <a:ext uri="{FF2B5EF4-FFF2-40B4-BE49-F238E27FC236}">
                  <a16:creationId xmlns:a16="http://schemas.microsoft.com/office/drawing/2014/main" id="{70EFFE3C-E774-492F-A1E4-3E8FA6193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7" name="Oval 13">
              <a:extLst>
                <a:ext uri="{FF2B5EF4-FFF2-40B4-BE49-F238E27FC236}">
                  <a16:creationId xmlns:a16="http://schemas.microsoft.com/office/drawing/2014/main" id="{9D17119E-F070-4D23-B6DB-84D6DDAD2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8" name="Oval 14">
              <a:extLst>
                <a:ext uri="{FF2B5EF4-FFF2-40B4-BE49-F238E27FC236}">
                  <a16:creationId xmlns:a16="http://schemas.microsoft.com/office/drawing/2014/main" id="{086B1006-9924-4077-B3F0-28B93CF776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9" name="Oval 15">
              <a:extLst>
                <a:ext uri="{FF2B5EF4-FFF2-40B4-BE49-F238E27FC236}">
                  <a16:creationId xmlns:a16="http://schemas.microsoft.com/office/drawing/2014/main" id="{978DF150-C948-46FB-8EF7-D54257B7A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669999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0" name="Oval 16">
              <a:extLst>
                <a:ext uri="{FF2B5EF4-FFF2-40B4-BE49-F238E27FC236}">
                  <a16:creationId xmlns:a16="http://schemas.microsoft.com/office/drawing/2014/main" id="{636C192B-ABC5-4E38-AED9-FC9D9BA9C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1" name="Oval 17">
              <a:extLst>
                <a:ext uri="{FF2B5EF4-FFF2-40B4-BE49-F238E27FC236}">
                  <a16:creationId xmlns:a16="http://schemas.microsoft.com/office/drawing/2014/main" id="{53021690-DF12-4036-A3AC-70D53CD44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2" name="Oval 18">
              <a:extLst>
                <a:ext uri="{FF2B5EF4-FFF2-40B4-BE49-F238E27FC236}">
                  <a16:creationId xmlns:a16="http://schemas.microsoft.com/office/drawing/2014/main" id="{B2B94080-817D-4AE6-A1C5-B0ADDDE80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3" name="Oval 19">
              <a:extLst>
                <a:ext uri="{FF2B5EF4-FFF2-40B4-BE49-F238E27FC236}">
                  <a16:creationId xmlns:a16="http://schemas.microsoft.com/office/drawing/2014/main" id="{7027D492-CB78-43B7-A1C1-DAA7BC2C9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4" name="Oval 20">
              <a:extLst>
                <a:ext uri="{FF2B5EF4-FFF2-40B4-BE49-F238E27FC236}">
                  <a16:creationId xmlns:a16="http://schemas.microsoft.com/office/drawing/2014/main" id="{0E9A7B81-FA4C-4381-B7A1-6146C201E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D8D8EC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5" name="Oval 21">
              <a:extLst>
                <a:ext uri="{FF2B5EF4-FFF2-40B4-BE49-F238E27FC236}">
                  <a16:creationId xmlns:a16="http://schemas.microsoft.com/office/drawing/2014/main" id="{0D6B63CC-8F18-428A-AC1E-53C6A61F6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6" name="Oval 22">
              <a:extLst>
                <a:ext uri="{FF2B5EF4-FFF2-40B4-BE49-F238E27FC236}">
                  <a16:creationId xmlns:a16="http://schemas.microsoft.com/office/drawing/2014/main" id="{7CD5C0CB-FB0C-43AB-85B1-665CB82AC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7" name="Oval 23">
              <a:extLst>
                <a:ext uri="{FF2B5EF4-FFF2-40B4-BE49-F238E27FC236}">
                  <a16:creationId xmlns:a16="http://schemas.microsoft.com/office/drawing/2014/main" id="{D48026E4-EC01-45A1-AEE7-09EFE8502C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8" name="Oval 24">
              <a:extLst>
                <a:ext uri="{FF2B5EF4-FFF2-40B4-BE49-F238E27FC236}">
                  <a16:creationId xmlns:a16="http://schemas.microsoft.com/office/drawing/2014/main" id="{7CDE816D-8F34-4D69-81F8-38B084DCF7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59" name="Oval 25">
              <a:extLst>
                <a:ext uri="{FF2B5EF4-FFF2-40B4-BE49-F238E27FC236}">
                  <a16:creationId xmlns:a16="http://schemas.microsoft.com/office/drawing/2014/main" id="{F58079B0-4D90-4382-BE56-B31C9A2F12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0" name="Oval 26">
              <a:extLst>
                <a:ext uri="{FF2B5EF4-FFF2-40B4-BE49-F238E27FC236}">
                  <a16:creationId xmlns:a16="http://schemas.microsoft.com/office/drawing/2014/main" id="{60DB8273-DFEE-4E55-A133-40BCE430F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1" name="Oval 27">
              <a:extLst>
                <a:ext uri="{FF2B5EF4-FFF2-40B4-BE49-F238E27FC236}">
                  <a16:creationId xmlns:a16="http://schemas.microsoft.com/office/drawing/2014/main" id="{A87ADE62-1878-4406-A911-73BEBABA2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2" name="Oval 28">
              <a:extLst>
                <a:ext uri="{FF2B5EF4-FFF2-40B4-BE49-F238E27FC236}">
                  <a16:creationId xmlns:a16="http://schemas.microsoft.com/office/drawing/2014/main" id="{46117B6E-6154-4576-A2FD-45DC3318A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3" name="Oval 29">
              <a:extLst>
                <a:ext uri="{FF2B5EF4-FFF2-40B4-BE49-F238E27FC236}">
                  <a16:creationId xmlns:a16="http://schemas.microsoft.com/office/drawing/2014/main" id="{826E4C7C-C58D-4EED-82FE-86D9BF8C2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rgbClr val="D8D8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4" name="Oval 30">
              <a:extLst>
                <a:ext uri="{FF2B5EF4-FFF2-40B4-BE49-F238E27FC236}">
                  <a16:creationId xmlns:a16="http://schemas.microsoft.com/office/drawing/2014/main" id="{551BEF23-98FE-4C4B-8C4E-D740EE49B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5" name="Oval 31">
              <a:extLst>
                <a:ext uri="{FF2B5EF4-FFF2-40B4-BE49-F238E27FC236}">
                  <a16:creationId xmlns:a16="http://schemas.microsoft.com/office/drawing/2014/main" id="{E9682AB0-4090-43A1-B032-5E0CFBC60F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6" name="Oval 32">
              <a:extLst>
                <a:ext uri="{FF2B5EF4-FFF2-40B4-BE49-F238E27FC236}">
                  <a16:creationId xmlns:a16="http://schemas.microsoft.com/office/drawing/2014/main" id="{C20EE964-286C-44B4-ABE5-3F2057054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7" name="Oval 33">
              <a:extLst>
                <a:ext uri="{FF2B5EF4-FFF2-40B4-BE49-F238E27FC236}">
                  <a16:creationId xmlns:a16="http://schemas.microsoft.com/office/drawing/2014/main" id="{27809CD3-EBAA-47CF-A96D-FC9778C4C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rgbClr val="D8D8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8" name="Oval 34">
              <a:extLst>
                <a:ext uri="{FF2B5EF4-FFF2-40B4-BE49-F238E27FC236}">
                  <a16:creationId xmlns:a16="http://schemas.microsoft.com/office/drawing/2014/main" id="{74F9580D-B6D6-46DF-87D2-CC2967824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69" name="Oval 35">
              <a:extLst>
                <a:ext uri="{FF2B5EF4-FFF2-40B4-BE49-F238E27FC236}">
                  <a16:creationId xmlns:a16="http://schemas.microsoft.com/office/drawing/2014/main" id="{FD80C86B-8B64-4846-BF39-CC7CD2681A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70" name="Oval 36">
              <a:extLst>
                <a:ext uri="{FF2B5EF4-FFF2-40B4-BE49-F238E27FC236}">
                  <a16:creationId xmlns:a16="http://schemas.microsoft.com/office/drawing/2014/main" id="{2689767A-AD2D-4307-A0B9-79AD6D8EB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rgbClr val="D8D8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71" name="Oval 37">
              <a:extLst>
                <a:ext uri="{FF2B5EF4-FFF2-40B4-BE49-F238E27FC236}">
                  <a16:creationId xmlns:a16="http://schemas.microsoft.com/office/drawing/2014/main" id="{C7F67935-87CE-4D90-90D3-A6E298933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rgbClr val="D8D8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72" name="Oval 38">
              <a:extLst>
                <a:ext uri="{FF2B5EF4-FFF2-40B4-BE49-F238E27FC236}">
                  <a16:creationId xmlns:a16="http://schemas.microsoft.com/office/drawing/2014/main" id="{CCF3BBA6-A63F-4B0D-95DE-CEC91972F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rgbClr val="D8D8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73" name="Oval 39">
              <a:extLst>
                <a:ext uri="{FF2B5EF4-FFF2-40B4-BE49-F238E27FC236}">
                  <a16:creationId xmlns:a16="http://schemas.microsoft.com/office/drawing/2014/main" id="{A955C59F-1C65-4FA1-A214-55DE6D571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rgbClr val="D8D8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E4F3A911-C404-41DD-A126-C3F9750852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400" y="1204577"/>
            <a:ext cx="5486400" cy="548023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2400"/>
            </a:lvl1pPr>
          </a:lstStyle>
          <a:p>
            <a:pPr lvl="0"/>
            <a:r>
              <a:rPr lang="en-US" dirty="0"/>
              <a:t>Click to edit edition</a:t>
            </a:r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679C524E-9DC0-44C4-B192-DD990FE854C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78704" y="2590800"/>
            <a:ext cx="3769917" cy="685800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Chapter #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932024F-FFB1-4368-A9CC-BB06A656B7A6}"/>
              </a:ext>
            </a:extLst>
          </p:cNvPr>
          <p:cNvSpPr txBox="1"/>
          <p:nvPr userDrawn="1"/>
        </p:nvSpPr>
        <p:spPr>
          <a:xfrm>
            <a:off x="942037" y="6487302"/>
            <a:ext cx="7271375" cy="3657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 ©2021 McGraw-Hill Education. All rights reserved. No reproduction or distribution without the prior written consent of McGraw-Hill Education.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BDF06C-9A70-433D-81DC-B10A22FF884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634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AE89E-C0D4-4F15-A061-023348607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3FE4D3-7604-4404-96E1-832FA36FBB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457201"/>
            <a:ext cx="3960812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2EECDD-AE34-4D20-A7A7-9897E65916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E1009-7935-4862-9CB5-898F59A4A4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191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7EC2A-3105-4C6B-92D3-DB471A79E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6496CE-5D33-4EFE-9839-B188A5FA3D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3F6AFE-1503-44FE-828A-EC4CB6C143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379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54D107-4281-4018-ABE9-169A13B330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477000" y="365125"/>
            <a:ext cx="13716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F517DF-5E99-4215-8B20-5F53C7E2D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365125"/>
            <a:ext cx="5943600" cy="5811838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2ED902-238A-4AF4-AFC9-3A39424552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827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40F69-7EB7-492D-8109-39C3F449C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020" y="2743200"/>
            <a:ext cx="7573960" cy="1371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A13145-246D-4E39-9AFD-D7AB8173C6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760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0B749-E566-453A-9F37-3389C8EA2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7472" indent="-347472">
              <a:buSzPct val="100000"/>
              <a:defRPr/>
            </a:lvl1pPr>
            <a:lvl2pPr indent="-347472">
              <a:defRPr/>
            </a:lvl2pPr>
            <a:lvl3pPr indent="-347472">
              <a:defRPr/>
            </a:lvl3pPr>
            <a:lvl4pPr indent="-347472">
              <a:defRPr/>
            </a:lvl4pPr>
            <a:lvl5pPr indent="-347472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B9D96868-9ECE-4AB5-95D3-59C144816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131FBF-8062-4AA3-941B-B03742F256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223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0B749-E566-453A-9F37-3389C8EA2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79474"/>
            <a:ext cx="8229600" cy="2377440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B9D96868-9ECE-4AB5-95D3-59C144816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F97266D-2A6A-4218-B32D-5F065DC79D3C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7200" y="4089806"/>
            <a:ext cx="8229600" cy="2377440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21F53A-4B70-40CF-A3BC-00D61C264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989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703A9-1D54-4690-9926-8FA12847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FAC27-8AFD-4939-B17E-AECC761D2B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B90EF2-0867-4054-A300-F541DA0BFB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596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3FF25-FA2B-490A-AF75-F91981B48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414F32-9841-4930-B6D9-F98F1EE7BE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579474"/>
            <a:ext cx="4038600" cy="489315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BBB2B7-A7FD-406F-B662-A16548A06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579474"/>
            <a:ext cx="4038600" cy="48931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22BEF2-93AC-4FF7-88B6-C98902D066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443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7DD9FF-E72E-4BAD-BBEF-593A499845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565442"/>
            <a:ext cx="403859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91C74B-35A0-4002-B382-573580AEE3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6" y="1565442"/>
            <a:ext cx="403859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F4BE866-F1AE-46CE-A9D2-E3D9A926611E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57200" y="2389354"/>
            <a:ext cx="4038600" cy="40832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8F19202B-FA0C-453E-BD2C-9685623062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2389354"/>
            <a:ext cx="4038600" cy="40832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B6719E07-3C35-4E8B-8608-CA8D3FC09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3ED5EC-6389-4FAF-88E5-B4FE15140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55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40F69-7EB7-492D-8109-39C3F449C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3D1035-2CDB-44FA-8052-E8C2F21858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2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8F145F-CFB3-4898-851E-74BC832CE3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967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9155E-5CFC-49BE-A64C-BFB186799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AD9949-4549-45B6-9979-D8BC22723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457201"/>
            <a:ext cx="3960812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65E949-78D3-4C58-99CB-9CDFDA2C94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D614DD-C4F7-45CB-983D-1B523812F3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436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B4FD6A-1608-4C27-A44F-30FAF7170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437" y="53356"/>
            <a:ext cx="7573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DACA77-4884-45AE-A6B3-282C45FBA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579474"/>
            <a:ext cx="8229600" cy="4893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E80F9-5E97-44E0-BB2A-F4C97B8C0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00304" y="6472626"/>
            <a:ext cx="914400" cy="36576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Line 2">
            <a:extLst>
              <a:ext uri="{FF2B5EF4-FFF2-40B4-BE49-F238E27FC236}">
                <a16:creationId xmlns:a16="http://schemas.microsoft.com/office/drawing/2014/main" id="{BEBEB1A2-E838-44F6-901B-F883CC0C817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7962900" y="0"/>
            <a:ext cx="0" cy="1524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8" name="Group 8">
            <a:extLst>
              <a:ext uri="{FF2B5EF4-FFF2-40B4-BE49-F238E27FC236}">
                <a16:creationId xmlns:a16="http://schemas.microsoft.com/office/drawing/2014/main" id="{F53D8CB1-D416-4FA0-9C1E-638C5BCA825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9" name="Oval 9">
              <a:extLst>
                <a:ext uri="{FF2B5EF4-FFF2-40B4-BE49-F238E27FC236}">
                  <a16:creationId xmlns:a16="http://schemas.microsoft.com/office/drawing/2014/main" id="{EFA9D772-C41B-4A9F-B701-C217312EF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0" name="Oval 10">
              <a:extLst>
                <a:ext uri="{FF2B5EF4-FFF2-40B4-BE49-F238E27FC236}">
                  <a16:creationId xmlns:a16="http://schemas.microsoft.com/office/drawing/2014/main" id="{EC996FC8-4053-417A-A719-E895D0BF4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18BBED30-A132-4864-A8AD-2D2A3088C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2" name="Oval 12">
              <a:extLst>
                <a:ext uri="{FF2B5EF4-FFF2-40B4-BE49-F238E27FC236}">
                  <a16:creationId xmlns:a16="http://schemas.microsoft.com/office/drawing/2014/main" id="{76BF574F-54BE-4031-A719-44A8073C2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3" name="Oval 13">
              <a:extLst>
                <a:ext uri="{FF2B5EF4-FFF2-40B4-BE49-F238E27FC236}">
                  <a16:creationId xmlns:a16="http://schemas.microsoft.com/office/drawing/2014/main" id="{E9D35AEC-0BCD-4B9C-B009-7BE67D593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4" name="Oval 14">
              <a:extLst>
                <a:ext uri="{FF2B5EF4-FFF2-40B4-BE49-F238E27FC236}">
                  <a16:creationId xmlns:a16="http://schemas.microsoft.com/office/drawing/2014/main" id="{6A381FBB-EB52-4856-89A2-AEB238D6E8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5" name="Oval 15">
              <a:extLst>
                <a:ext uri="{FF2B5EF4-FFF2-40B4-BE49-F238E27FC236}">
                  <a16:creationId xmlns:a16="http://schemas.microsoft.com/office/drawing/2014/main" id="{D4C51E41-652D-467F-9638-80A03566D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6" name="Oval 16">
              <a:extLst>
                <a:ext uri="{FF2B5EF4-FFF2-40B4-BE49-F238E27FC236}">
                  <a16:creationId xmlns:a16="http://schemas.microsoft.com/office/drawing/2014/main" id="{4107003F-CD76-49A1-9E3C-C5628A38D6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7" name="Oval 17">
              <a:extLst>
                <a:ext uri="{FF2B5EF4-FFF2-40B4-BE49-F238E27FC236}">
                  <a16:creationId xmlns:a16="http://schemas.microsoft.com/office/drawing/2014/main" id="{88738B38-C675-4AFC-9306-F3BAD6843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8" name="Oval 18">
              <a:extLst>
                <a:ext uri="{FF2B5EF4-FFF2-40B4-BE49-F238E27FC236}">
                  <a16:creationId xmlns:a16="http://schemas.microsoft.com/office/drawing/2014/main" id="{F01BB8C9-9CA6-442F-A857-7B9CD5B1C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" name="Oval 19">
              <a:extLst>
                <a:ext uri="{FF2B5EF4-FFF2-40B4-BE49-F238E27FC236}">
                  <a16:creationId xmlns:a16="http://schemas.microsoft.com/office/drawing/2014/main" id="{F63DDB2E-7066-4DEB-9573-11150B1DB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0" name="Oval 20">
              <a:extLst>
                <a:ext uri="{FF2B5EF4-FFF2-40B4-BE49-F238E27FC236}">
                  <a16:creationId xmlns:a16="http://schemas.microsoft.com/office/drawing/2014/main" id="{CDC0EA3D-23E9-49BF-B519-2081218C4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1" name="Oval 21">
              <a:extLst>
                <a:ext uri="{FF2B5EF4-FFF2-40B4-BE49-F238E27FC236}">
                  <a16:creationId xmlns:a16="http://schemas.microsoft.com/office/drawing/2014/main" id="{7C21AAD9-8370-4417-AFA6-1D975F978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rgbClr val="3300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2" name="Oval 22">
              <a:extLst>
                <a:ext uri="{FF2B5EF4-FFF2-40B4-BE49-F238E27FC236}">
                  <a16:creationId xmlns:a16="http://schemas.microsoft.com/office/drawing/2014/main" id="{8F9A553C-94C8-4C5C-A0CC-74575F01E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3" name="Oval 23">
              <a:extLst>
                <a:ext uri="{FF2B5EF4-FFF2-40B4-BE49-F238E27FC236}">
                  <a16:creationId xmlns:a16="http://schemas.microsoft.com/office/drawing/2014/main" id="{8F13C493-56B0-49A5-806C-9D0D4E6A2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4" name="Oval 24">
              <a:extLst>
                <a:ext uri="{FF2B5EF4-FFF2-40B4-BE49-F238E27FC236}">
                  <a16:creationId xmlns:a16="http://schemas.microsoft.com/office/drawing/2014/main" id="{39BC9CB7-A02B-4607-9FFD-0AE6AA1D9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5" name="Oval 25">
              <a:extLst>
                <a:ext uri="{FF2B5EF4-FFF2-40B4-BE49-F238E27FC236}">
                  <a16:creationId xmlns:a16="http://schemas.microsoft.com/office/drawing/2014/main" id="{DFC71F83-6EE8-4A9F-96A7-CA713587A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6" name="Oval 26">
              <a:extLst>
                <a:ext uri="{FF2B5EF4-FFF2-40B4-BE49-F238E27FC236}">
                  <a16:creationId xmlns:a16="http://schemas.microsoft.com/office/drawing/2014/main" id="{A8E0A30C-8083-4733-BAEC-2288FB7CD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7" name="Oval 27">
              <a:extLst>
                <a:ext uri="{FF2B5EF4-FFF2-40B4-BE49-F238E27FC236}">
                  <a16:creationId xmlns:a16="http://schemas.microsoft.com/office/drawing/2014/main" id="{E442EFFE-F809-4E28-AEF5-764297474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8" name="Oval 28">
              <a:extLst>
                <a:ext uri="{FF2B5EF4-FFF2-40B4-BE49-F238E27FC236}">
                  <a16:creationId xmlns:a16="http://schemas.microsoft.com/office/drawing/2014/main" id="{1431E184-3C1D-4AF3-85F1-A3A53052F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9" name="Oval 29">
              <a:extLst>
                <a:ext uri="{FF2B5EF4-FFF2-40B4-BE49-F238E27FC236}">
                  <a16:creationId xmlns:a16="http://schemas.microsoft.com/office/drawing/2014/main" id="{9D9BFF41-D8FD-43D4-8090-2DF49A116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rgbClr val="D8D8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0" name="Oval 30">
              <a:extLst>
                <a:ext uri="{FF2B5EF4-FFF2-40B4-BE49-F238E27FC236}">
                  <a16:creationId xmlns:a16="http://schemas.microsoft.com/office/drawing/2014/main" id="{2AD45B1A-FDB8-4F33-8D58-07EF84274F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rgbClr val="6699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1" name="Oval 31">
              <a:extLst>
                <a:ext uri="{FF2B5EF4-FFF2-40B4-BE49-F238E27FC236}">
                  <a16:creationId xmlns:a16="http://schemas.microsoft.com/office/drawing/2014/main" id="{AAA60A71-2575-410D-A197-EC4A4FFCC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2" name="Oval 32">
              <a:extLst>
                <a:ext uri="{FF2B5EF4-FFF2-40B4-BE49-F238E27FC236}">
                  <a16:creationId xmlns:a16="http://schemas.microsoft.com/office/drawing/2014/main" id="{5FE3C381-953C-4245-AD23-18391AA29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3" name="Oval 33">
              <a:extLst>
                <a:ext uri="{FF2B5EF4-FFF2-40B4-BE49-F238E27FC236}">
                  <a16:creationId xmlns:a16="http://schemas.microsoft.com/office/drawing/2014/main" id="{10C9EE5F-A8BC-4C4D-8684-6FBDA4637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rgbClr val="D8D8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4" name="Oval 34">
              <a:extLst>
                <a:ext uri="{FF2B5EF4-FFF2-40B4-BE49-F238E27FC236}">
                  <a16:creationId xmlns:a16="http://schemas.microsoft.com/office/drawing/2014/main" id="{AA08AC97-5B82-4DE4-A798-C4F8DC7A0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5" name="Oval 35">
              <a:extLst>
                <a:ext uri="{FF2B5EF4-FFF2-40B4-BE49-F238E27FC236}">
                  <a16:creationId xmlns:a16="http://schemas.microsoft.com/office/drawing/2014/main" id="{A3A36C01-C744-4936-BF0B-F85A97671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rgbClr val="CCC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6" name="Oval 36">
              <a:extLst>
                <a:ext uri="{FF2B5EF4-FFF2-40B4-BE49-F238E27FC236}">
                  <a16:creationId xmlns:a16="http://schemas.microsoft.com/office/drawing/2014/main" id="{F4F1E8A7-C85F-426F-986D-2E8F56EDA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rgbClr val="D8D8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7" name="Oval 37">
              <a:extLst>
                <a:ext uri="{FF2B5EF4-FFF2-40B4-BE49-F238E27FC236}">
                  <a16:creationId xmlns:a16="http://schemas.microsoft.com/office/drawing/2014/main" id="{3024F792-0813-4DCA-8DBD-49DBFEDDC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rgbClr val="D8D8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8" name="Oval 38">
              <a:extLst>
                <a:ext uri="{FF2B5EF4-FFF2-40B4-BE49-F238E27FC236}">
                  <a16:creationId xmlns:a16="http://schemas.microsoft.com/office/drawing/2014/main" id="{D0A347C3-51A9-4BD9-A4CF-1B63872C1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rgbClr val="D8D8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9" name="Oval 39">
              <a:extLst>
                <a:ext uri="{FF2B5EF4-FFF2-40B4-BE49-F238E27FC236}">
                  <a16:creationId xmlns:a16="http://schemas.microsoft.com/office/drawing/2014/main" id="{896D91E0-CAF2-4B94-A698-30863D1179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rgbClr val="D8D8E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4A53814E-10D4-4989-98B5-3D651B8DCEF3}"/>
              </a:ext>
            </a:extLst>
          </p:cNvPr>
          <p:cNvSpPr txBox="1"/>
          <p:nvPr userDrawn="1"/>
        </p:nvSpPr>
        <p:spPr>
          <a:xfrm>
            <a:off x="942037" y="6487302"/>
            <a:ext cx="7271375" cy="3657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Copyright ©2021 McGraw-Hill Education. All rights reserved. No reproduction or distribution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3114400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330066"/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720"/>
        </a:spcBef>
        <a:buSzPct val="100000"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47472" algn="l" defTabSz="914400" rtl="0" eaLnBrk="1" latinLnBrk="0" hangingPunct="1">
        <a:lnSpc>
          <a:spcPct val="100000"/>
        </a:lnSpc>
        <a:spcBef>
          <a:spcPts val="720"/>
        </a:spcBef>
        <a:buFont typeface="Verdana" panose="020B060403050404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47472" algn="l" defTabSz="914400" rtl="0" eaLnBrk="1" latinLnBrk="0" hangingPunct="1">
        <a:lnSpc>
          <a:spcPct val="100000"/>
        </a:lnSpc>
        <a:spcBef>
          <a:spcPts val="72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47472" algn="l" defTabSz="914400" rtl="0" eaLnBrk="1" latinLnBrk="0" hangingPunct="1">
        <a:lnSpc>
          <a:spcPct val="100000"/>
        </a:lnSpc>
        <a:spcBef>
          <a:spcPts val="720"/>
        </a:spcBef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47472" algn="l" defTabSz="914400" rtl="0" eaLnBrk="1" latinLnBrk="0" hangingPunct="1">
        <a:lnSpc>
          <a:spcPct val="100000"/>
        </a:lnSpc>
        <a:spcBef>
          <a:spcPts val="72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Taxation of Individuals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Property Acquisition and Cost Recovery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395540-609D-49EC-9EF8-21D06CF7C3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2021 Edition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Chapter 10</a:t>
            </a:r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A97D0097-8679-4FEE-B817-9C3CAE9DC7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752600"/>
            <a:ext cx="3276965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61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TCJA made many changes to the way taxpayers will recover the cost of their assets for the next several years. 	</a:t>
            </a:r>
          </a:p>
          <a:p>
            <a:pPr lvl="1"/>
            <a:r>
              <a:rPr lang="en-US" altLang="en-US" dirty="0"/>
              <a:t>The changes primarily affect the special rules for depreciating personal property (§179 expensing and bonus depreciation). </a:t>
            </a:r>
          </a:p>
          <a:p>
            <a:pPr lvl="1"/>
            <a:r>
              <a:rPr lang="en-US" altLang="en-US" dirty="0"/>
              <a:t>The special rules (and changes) are covered after the basis depreciation rules.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(1 of 22)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17807A-D07F-426E-83A4-5C53F71622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572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Since 1986, businesses calculate their tax depreciation using the Modified Accelerated Cost Recovery System (MACRS, which is pronounced “makers” by tax accountants).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(2 of 22)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CA1AB-EA68-4807-871B-72B0362E5D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657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9250" indent="-349250"/>
            <a:r>
              <a:rPr lang="en-US" altLang="en-US" dirty="0"/>
              <a:t>To compute MACRS depreciation for an asset, the following need to be known:</a:t>
            </a:r>
          </a:p>
          <a:p>
            <a:pPr marL="800100" lvl="1" indent="-342900"/>
            <a:r>
              <a:rPr lang="en-US" altLang="en-US" dirty="0"/>
              <a:t>Asset’s initial basis </a:t>
            </a:r>
          </a:p>
          <a:p>
            <a:pPr marL="800100" lvl="1" indent="-342900"/>
            <a:r>
              <a:rPr lang="en-US" altLang="en-US" dirty="0"/>
              <a:t>Date it was placed in service</a:t>
            </a:r>
          </a:p>
          <a:p>
            <a:pPr marL="800100" lvl="1" indent="-342900"/>
            <a:r>
              <a:rPr lang="en-US" altLang="en-US" dirty="0"/>
              <a:t>Applicable depreciation method </a:t>
            </a:r>
          </a:p>
          <a:p>
            <a:pPr marL="800100" lvl="1" indent="-342900"/>
            <a:r>
              <a:rPr lang="en-US" altLang="en-US" dirty="0"/>
              <a:t>Asset’s recovery period (or depreciable “life”) </a:t>
            </a:r>
          </a:p>
          <a:p>
            <a:pPr marL="800100" lvl="1" indent="-342900"/>
            <a:r>
              <a:rPr lang="en-US" altLang="en-US" dirty="0"/>
              <a:t>Applicable depreciation convention (depreciation deductible in the year of acquisition and the year of disposition)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(3 of 22)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389CEA-0B14-4680-9D8C-6E225B41A7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845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9250" indent="-349250"/>
            <a:r>
              <a:rPr lang="en-US" altLang="en-US" dirty="0"/>
              <a:t>Personal Property Depreciation</a:t>
            </a:r>
          </a:p>
          <a:p>
            <a:pPr marL="800100" lvl="1"/>
            <a:r>
              <a:rPr lang="en-US" altLang="en-US" dirty="0"/>
              <a:t>Includes all tangible property such as computers, automobiles, furniture, machinery, and equipment, other than real property </a:t>
            </a:r>
          </a:p>
          <a:p>
            <a:pPr marL="800100" lvl="1"/>
            <a:r>
              <a:rPr lang="en-US" altLang="en-US" dirty="0"/>
              <a:t>Personal property (not real property) and personal-use property (used for personal purposes) are not the same.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(4 of 22)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FB7C7C-E197-4E11-B729-52E2759F7D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171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9250" indent="-349250"/>
            <a:r>
              <a:rPr lang="en-US" altLang="en-US" dirty="0"/>
              <a:t>Depreciation Method</a:t>
            </a:r>
          </a:p>
          <a:p>
            <a:pPr marL="800100" lvl="1" indent="-347663"/>
            <a:r>
              <a:rPr lang="en-US" altLang="en-US" dirty="0"/>
              <a:t>Three acceptable methods for depreciating personal property</a:t>
            </a:r>
          </a:p>
          <a:p>
            <a:pPr marL="1257300" lvl="2"/>
            <a:r>
              <a:rPr lang="en-US" altLang="en-US" dirty="0"/>
              <a:t>200 percent (double) declining balance </a:t>
            </a:r>
          </a:p>
          <a:p>
            <a:pPr marL="1257300" lvl="2"/>
            <a:r>
              <a:rPr lang="en-US" altLang="en-US" dirty="0"/>
              <a:t>150 percent declining balance</a:t>
            </a:r>
          </a:p>
          <a:p>
            <a:pPr marL="1257300" lvl="2"/>
            <a:r>
              <a:rPr lang="en-US" altLang="en-US" dirty="0"/>
              <a:t>Straight-line 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(5 of 22)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AC1BAC-43E2-40C8-B1F4-92A4E2E99A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343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9250" indent="-349250"/>
            <a:r>
              <a:rPr lang="en-US" altLang="en-US" dirty="0"/>
              <a:t>Depreciation Recovery Period</a:t>
            </a:r>
          </a:p>
          <a:p>
            <a:pPr marL="800100" lvl="1" indent="-347663"/>
            <a:r>
              <a:rPr lang="en-US" altLang="en-US" dirty="0"/>
              <a:t>For financial accounting purposes, an asset’s recovery period (depreciable life) is based on its taxpayer-determined estimated useful life.</a:t>
            </a:r>
          </a:p>
          <a:p>
            <a:pPr marL="800100" lvl="1" indent="-347663"/>
            <a:r>
              <a:rPr lang="en-US" altLang="en-US" dirty="0"/>
              <a:t>For tax purposes, an asset’s recovery period is predetermined by the IRS in Rev. Proc. 87-56, which helps taxpayers categorize each of their assets based upon the property’s description.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(6 of 22)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2848B1-B0E3-464A-B277-F25582D6E7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3636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Once the business has determined the appropriate categories for its assets, it can use the revenue procedure to identify the recovery period for all assets in a particular category.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(7 of 22)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77F715-5AF6-4C59-8301-1AF0B4F3F9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7946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337310"/>
            <a:ext cx="8229600" cy="51353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EXHIBIT 10-3 Excerpt Revenue Procedure 87-56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(8 of 22)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805860"/>
              </p:ext>
            </p:extLst>
          </p:nvPr>
        </p:nvGraphicFramePr>
        <p:xfrm>
          <a:off x="380998" y="1728441"/>
          <a:ext cx="8382003" cy="47784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6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8206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Description of Assets Included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Years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Years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Years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9148"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200" i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Specific depreciable assets used in all business activities, except as noted: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Class Life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General Recovery Period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b="1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Alternative Recovery Period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0090"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2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00.11 Office Furniture, Fixtures, and Equipment: Includes furniture and fixtures that are not a structural component of a building. Includes such assets as desks, files, safes, and communications equipment. Does not include communications equipment that is included in other classes.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3677"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00.12 Information Systems: Includes computers and their peripheral equipment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used in administering normal business transactions and the maintenance of business records.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2715672"/>
                  </a:ext>
                </a:extLst>
              </a:tr>
              <a:tr h="663677"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2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00.241 Light General Purpose Trucks: Includes trucks for use over the road (actual unloaded weight less than 13,000 pounds).</a:t>
                      </a:r>
                      <a:r>
                        <a:rPr lang="en-US" sz="1200" u="none" strike="noStrike" baseline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. 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3677"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2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34.0 Manufacture of Fabricated Metal Products Special Tools: Includes assets used in the production of metal cans, tinware. . 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600"/>
                        </a:spcBef>
                      </a:pPr>
                      <a:r>
                        <a:rPr lang="en-US" sz="1200" u="none" strike="noStrike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24182-0E15-42F6-87C3-19315239F7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7398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EXHIBIT 10-4 Recovery Period for Most Common Business Assets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(9 of 22)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182619"/>
              </p:ext>
            </p:extLst>
          </p:nvPr>
        </p:nvGraphicFramePr>
        <p:xfrm>
          <a:off x="457200" y="2514600"/>
          <a:ext cx="8229605" cy="25146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17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Asset Description (Summary of Rev. Proc. 87-56)</a:t>
                      </a:r>
                    </a:p>
                  </a:txBody>
                  <a:tcPr marL="82511" marR="82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Recovery Period</a:t>
                      </a:r>
                    </a:p>
                  </a:txBody>
                  <a:tcPr marL="82511" marR="82511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Cars, light general-purpose trucks, and computers and peripheral equipment</a:t>
                      </a:r>
                    </a:p>
                  </a:txBody>
                  <a:tcPr marL="82511" marR="82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 years</a:t>
                      </a:r>
                    </a:p>
                  </a:txBody>
                  <a:tcPr marL="82511" marR="82511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Office furniture, fixtures, and equipment</a:t>
                      </a:r>
                    </a:p>
                  </a:txBody>
                  <a:tcPr marL="82511" marR="8251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 years</a:t>
                      </a:r>
                    </a:p>
                  </a:txBody>
                  <a:tcPr marL="82511" marR="82511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32A6E0-A027-43B2-A728-CAD1D73AD3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726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Depreciation Conventions</a:t>
            </a:r>
          </a:p>
          <a:p>
            <a:pPr lvl="1"/>
            <a:r>
              <a:rPr lang="en-US" altLang="en-US" dirty="0"/>
              <a:t>Half-year convention</a:t>
            </a:r>
          </a:p>
          <a:p>
            <a:pPr lvl="2"/>
            <a:r>
              <a:rPr lang="en-US" altLang="en-US" dirty="0"/>
              <a:t>One-half of a full year’s depreciation is allowed in first and last year of an asset’s life.</a:t>
            </a:r>
          </a:p>
          <a:p>
            <a:pPr lvl="2"/>
            <a:r>
              <a:rPr lang="en-US" altLang="en-US" dirty="0"/>
              <a:t>IRS depreciation tables automatically account for the half-year convention in year of purchase and disposition.</a:t>
            </a:r>
          </a:p>
          <a:p>
            <a:pPr lvl="2"/>
            <a:r>
              <a:rPr lang="en-US" altLang="en-US" dirty="0"/>
              <a:t>If an asset is disposed of before it is fully depreciated, only one-half of the table’s applicable depreciation percentage is allowed in the year of disposition.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(10 of 22)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C1AF53-19CE-4627-9479-0545B20B50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232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4485" y="1600200"/>
            <a:ext cx="8229600" cy="489315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Describe the cost recovery methods for recovering the cost of personal property, real property, intangible assets, and natural resources.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Determine the applicable cost recovery (depreciation) life, method, and convention for tangible personal and real property and the deduction allowable under basic MACRS.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Learning Objectives (1 of 2)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A4628-EB7D-47BD-913C-4CEA565EEF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711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dirty="0"/>
              <a:t>Mid-Quarter Convention</a:t>
            </a:r>
          </a:p>
          <a:p>
            <a:pPr lvl="2"/>
            <a:r>
              <a:rPr lang="en-US" altLang="en-US" dirty="0"/>
              <a:t>Becomes largely irrelevant post-TCJA</a:t>
            </a:r>
          </a:p>
          <a:p>
            <a:pPr lvl="2"/>
            <a:r>
              <a:rPr lang="en-US" altLang="en-US" dirty="0"/>
              <a:t>Applicable when &gt; 40 percent of qualified property is placed in service in the last quarter of the business’s tax year</a:t>
            </a:r>
          </a:p>
          <a:p>
            <a:pPr lvl="2"/>
            <a:r>
              <a:rPr lang="en-US" altLang="en-US" dirty="0"/>
              <a:t>Separate tables include rates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(11 of 22)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712EF8-FC72-48C7-8A29-46E3E5EC27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2091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en-US" dirty="0"/>
              <a:t>Calculating depreciation for personal property </a:t>
            </a:r>
          </a:p>
          <a:p>
            <a:pPr lvl="1">
              <a:lnSpc>
                <a:spcPct val="120000"/>
              </a:lnSpc>
            </a:pPr>
            <a:r>
              <a:rPr lang="en-US" altLang="en-US" dirty="0"/>
              <a:t>Determine the appropriate convention (half-year or mid-quarter).</a:t>
            </a:r>
          </a:p>
          <a:p>
            <a:pPr lvl="1">
              <a:lnSpc>
                <a:spcPct val="120000"/>
              </a:lnSpc>
            </a:pPr>
            <a:r>
              <a:rPr lang="en-US" altLang="en-US" dirty="0"/>
              <a:t>Locate the applicable table provided in Rev. Proc. 87-57.</a:t>
            </a:r>
          </a:p>
          <a:p>
            <a:pPr lvl="1">
              <a:lnSpc>
                <a:spcPct val="120000"/>
              </a:lnSpc>
            </a:pPr>
            <a:r>
              <a:rPr lang="en-US" altLang="en-US" dirty="0"/>
              <a:t>Select the column that corresponds with the asset’s recovery period.</a:t>
            </a:r>
          </a:p>
          <a:p>
            <a:pPr lvl="1">
              <a:lnSpc>
                <a:spcPct val="120000"/>
              </a:lnSpc>
            </a:pPr>
            <a:r>
              <a:rPr lang="en-US" altLang="en-US" dirty="0"/>
              <a:t>Find the row identifying the year of the asset’s recovery period.</a:t>
            </a:r>
          </a:p>
          <a:p>
            <a:pPr>
              <a:lnSpc>
                <a:spcPct val="120000"/>
              </a:lnSpc>
            </a:pPr>
            <a:r>
              <a:rPr lang="en-US" altLang="en-US" dirty="0"/>
              <a:t>Applying the half-year convention</a:t>
            </a:r>
          </a:p>
          <a:p>
            <a:pPr>
              <a:lnSpc>
                <a:spcPct val="120000"/>
              </a:lnSpc>
            </a:pPr>
            <a:r>
              <a:rPr lang="en-US" altLang="en-US" dirty="0"/>
              <a:t>Half-year convention for year of disposition</a:t>
            </a:r>
          </a:p>
          <a:p>
            <a:pPr>
              <a:lnSpc>
                <a:spcPct val="120000"/>
              </a:lnSpc>
            </a:pPr>
            <a:r>
              <a:rPr lang="en-US" altLang="en-US" dirty="0"/>
              <a:t>Applying the mid-quarter convention</a:t>
            </a:r>
          </a:p>
          <a:p>
            <a:pPr>
              <a:lnSpc>
                <a:spcPct val="120000"/>
              </a:lnSpc>
            </a:pPr>
            <a:r>
              <a:rPr lang="en-US" altLang="en-US" dirty="0"/>
              <a:t>Mid-quarter convention for year of disposition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(12 of 22)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AE8284-AAB1-4BD1-97A9-6E26F776C8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8607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TABLE 1 MACRS Half-Year Convention</a:t>
            </a:r>
          </a:p>
          <a:p>
            <a:pPr marL="338328" lvl="1" indent="0" algn="ctr">
              <a:buNone/>
            </a:pPr>
            <a:r>
              <a:rPr lang="en-US" dirty="0"/>
              <a:t>Depreciation Rate for Recovery Period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(13 of 22)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330475"/>
              </p:ext>
            </p:extLst>
          </p:nvPr>
        </p:nvGraphicFramePr>
        <p:xfrm>
          <a:off x="333664" y="2667000"/>
          <a:ext cx="8505536" cy="340554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903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88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3-Year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5-Year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7-Year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10-Year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15-Year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20-Year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33.33%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20.00%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14.29%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10.00%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3.750%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44.45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32.00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24.49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18.00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9.50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7.219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14.81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19.20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17.49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14.40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8.55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6.677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7.41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11.52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12.49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11.52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7.70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6.177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11.52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8.93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9.22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6.93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5.713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8.92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7.37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5.285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8.93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4.888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4.522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4.462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US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4.461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F6246C-B9D3-4A7D-8AC7-FA8870B675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2552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(14 of 22)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497012"/>
              </p:ext>
            </p:extLst>
          </p:nvPr>
        </p:nvGraphicFramePr>
        <p:xfrm>
          <a:off x="333664" y="1786128"/>
          <a:ext cx="8505536" cy="370729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903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880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3-Year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5-Year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7-Year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10-Year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15-Year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20-Year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4.462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4.461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4.462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4.461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4.462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4.461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4.462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4.461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4.462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4.461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0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2.231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AD27F-916C-40B4-83FD-4436D2BFBA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9134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9315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TABLE 2a–d MACRS Mid-Quarter Convention</a:t>
            </a:r>
          </a:p>
          <a:p>
            <a:pPr marL="338328" lvl="1" indent="0" algn="ctr">
              <a:buNone/>
            </a:pPr>
            <a:r>
              <a:rPr lang="en-US" dirty="0"/>
              <a:t>Depreciation Rate for Recovery Period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(15 of 22)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60D293-3416-429F-8CDF-7E946246D6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2" name="Picture 1" descr="Screen Shot 2019-02-19 at 1.34.13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77" y="2590800"/>
            <a:ext cx="3046781" cy="1866900"/>
          </a:xfrm>
          <a:prstGeom prst="rect">
            <a:avLst/>
          </a:prstGeom>
        </p:spPr>
      </p:pic>
      <p:pic>
        <p:nvPicPr>
          <p:cNvPr id="3" name="Picture 2" descr="Screen Shot 2019-02-19 at 1.34.18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177" y="2590800"/>
            <a:ext cx="3029023" cy="1905000"/>
          </a:xfrm>
          <a:prstGeom prst="rect">
            <a:avLst/>
          </a:prstGeom>
        </p:spPr>
      </p:pic>
      <p:pic>
        <p:nvPicPr>
          <p:cNvPr id="6" name="Picture 5" descr="Screen Shot 2019-02-19 at 1.34.22 P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572000"/>
            <a:ext cx="3048000" cy="1854014"/>
          </a:xfrm>
          <a:prstGeom prst="rect">
            <a:avLst/>
          </a:prstGeom>
        </p:spPr>
      </p:pic>
      <p:pic>
        <p:nvPicPr>
          <p:cNvPr id="7" name="Picture 6" descr="Screen Shot 2019-02-19 at 1.34.26 PM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4648199"/>
            <a:ext cx="2895600" cy="180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00498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Screen Shot 2020-03-17 at 12.25.25 P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250" b="-39250"/>
          <a:stretch>
            <a:fillRect/>
          </a:stretch>
        </p:blipFill>
        <p:spPr/>
      </p:pic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(16 of 22)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A94318-E8D2-4CF7-AD38-B98547C92D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419030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95E4642-FB74-4052-82D4-37DD6F0AAE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400" dirty="0"/>
              <a:t>In 2020, Scrap-Happy purchased and placed in service the following assets: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Example (1 of 2)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idx="11"/>
          </p:nvPr>
        </p:nvSpPr>
        <p:spPr>
          <a:xfrm>
            <a:off x="457200" y="3733800"/>
            <a:ext cx="8229600" cy="2733446"/>
          </a:xfrm>
        </p:spPr>
        <p:txBody>
          <a:bodyPr>
            <a:normAutofit fontScale="85000" lnSpcReduction="20000"/>
          </a:bodyPr>
          <a:lstStyle/>
          <a:p>
            <a:r>
              <a:rPr lang="en-US" altLang="en-US" dirty="0"/>
              <a:t>What is the recovery period for each of the assets?</a:t>
            </a:r>
          </a:p>
          <a:p>
            <a:pPr lvl="1"/>
            <a:r>
              <a:rPr lang="en-US" altLang="en-US" dirty="0"/>
              <a:t>Computer = 5 years</a:t>
            </a:r>
          </a:p>
          <a:p>
            <a:pPr lvl="1"/>
            <a:r>
              <a:rPr lang="en-US" altLang="en-US" dirty="0"/>
              <a:t>Di-Cut Machine = 7 years</a:t>
            </a:r>
          </a:p>
          <a:p>
            <a:r>
              <a:rPr lang="en-US" altLang="en-US" dirty="0"/>
              <a:t>Which convention should Scrap-Happy use to determine depreciation for 2020?</a:t>
            </a:r>
          </a:p>
          <a:p>
            <a:pPr lvl="1"/>
            <a:r>
              <a:rPr lang="en-US" altLang="en-US" dirty="0"/>
              <a:t>Answer: Half-year</a:t>
            </a:r>
          </a:p>
          <a:p>
            <a:pPr lvl="2"/>
            <a:r>
              <a:rPr lang="en-US" altLang="en-US" dirty="0">
                <a:sym typeface="Wingdings" panose="05000000000000000000" pitchFamily="2" charset="2"/>
              </a:rPr>
              <a:t> $1,200 4th qtr. assets/$4,700 total assets = 25.53% &lt; 40%</a:t>
            </a:r>
            <a:endParaRPr lang="en-US" altLang="en-US" dirty="0"/>
          </a:p>
        </p:txBody>
      </p:sp>
      <p:graphicFrame>
        <p:nvGraphicFramePr>
          <p:cNvPr id="16" name="Group 4">
            <a:extLst>
              <a:ext uri="{FF2B5EF4-FFF2-40B4-BE49-F238E27FC236}">
                <a16:creationId xmlns:a16="http://schemas.microsoft.com/office/drawing/2014/main" id="{52097A5E-9470-4D0E-90FA-49A5C1EA26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7433765"/>
              </p:ext>
            </p:extLst>
          </p:nvPr>
        </p:nvGraphicFramePr>
        <p:xfrm>
          <a:off x="914401" y="2467783"/>
          <a:ext cx="7315197" cy="1097010"/>
        </p:xfrm>
        <a:graphic>
          <a:graphicData uri="http://schemas.openxmlformats.org/drawingml/2006/table">
            <a:tbl>
              <a:tblPr/>
              <a:tblGrid>
                <a:gridCol w="2178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95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172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65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Asset</a:t>
                      </a:r>
                    </a:p>
                  </a:txBody>
                  <a:tcPr marL="120648" marR="120648" marT="45675" marB="456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</a:t>
                      </a:r>
                    </a:p>
                  </a:txBody>
                  <a:tcPr marL="120648" marR="120648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 placed in service</a:t>
                      </a:r>
                    </a:p>
                  </a:txBody>
                  <a:tcPr marL="120648" marR="120648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65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Di-Cut Machine</a:t>
                      </a:r>
                    </a:p>
                  </a:txBody>
                  <a:tcPr marL="120648" marR="120648" marT="45675" marB="456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$3,500</a:t>
                      </a:r>
                    </a:p>
                  </a:txBody>
                  <a:tcPr marL="120648" marR="120648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 2 (1</a:t>
                      </a:r>
                      <a:r>
                        <a:rPr kumimoji="0" lang="en-U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Qtr.)</a:t>
                      </a:r>
                    </a:p>
                  </a:txBody>
                  <a:tcPr marL="120648" marR="120648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65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Computer</a:t>
                      </a:r>
                    </a:p>
                  </a:txBody>
                  <a:tcPr marL="120648" marR="120648" marT="45675" marB="456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$1,200</a:t>
                      </a:r>
                    </a:p>
                  </a:txBody>
                  <a:tcPr marL="120648" marR="120648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 25 (4</a:t>
                      </a:r>
                      <a:r>
                        <a:rPr kumimoji="0" lang="en-U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Qtr.)</a:t>
                      </a:r>
                    </a:p>
                  </a:txBody>
                  <a:tcPr marL="120648" marR="120648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83EB1BEE-F210-4145-8057-F1673FF50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0142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200" dirty="0"/>
              <a:t>Now assume all the same facts, except that the computer was purchased in February and the machine in October, as shown: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Example (2 of 2)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681305-5300-42EA-8779-0D7F3D666A13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7200" y="3866104"/>
            <a:ext cx="8229600" cy="251033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ts val="200"/>
              </a:spcBef>
            </a:pPr>
            <a:r>
              <a:rPr lang="en-US" altLang="en-US" sz="2200" dirty="0"/>
              <a:t>What convention should be used in computing depreciation for the year?</a:t>
            </a:r>
          </a:p>
          <a:p>
            <a:pPr lvl="1">
              <a:lnSpc>
                <a:spcPct val="80000"/>
              </a:lnSpc>
              <a:spcBef>
                <a:spcPts val="200"/>
              </a:spcBef>
            </a:pPr>
            <a:r>
              <a:rPr lang="en-US" altLang="en-US" sz="2000" dirty="0"/>
              <a:t>Answer: Mid-quarter</a:t>
            </a:r>
          </a:p>
          <a:p>
            <a:pPr lvl="2">
              <a:lnSpc>
                <a:spcPct val="80000"/>
              </a:lnSpc>
              <a:spcBef>
                <a:spcPts val="200"/>
              </a:spcBef>
            </a:pPr>
            <a:r>
              <a:rPr lang="en-US" altLang="en-US" sz="1800" dirty="0">
                <a:sym typeface="Wingdings" panose="05000000000000000000" pitchFamily="2" charset="2"/>
              </a:rPr>
              <a:t> $3,500 4th qtr. assets/$4,700 total assets = 74.46% &gt; 40%</a:t>
            </a:r>
            <a:endParaRPr lang="en-US" altLang="en-US" sz="1800" dirty="0"/>
          </a:p>
          <a:p>
            <a:pPr>
              <a:lnSpc>
                <a:spcPct val="80000"/>
              </a:lnSpc>
              <a:spcBef>
                <a:spcPts val="200"/>
              </a:spcBef>
            </a:pPr>
            <a:r>
              <a:rPr lang="en-US" altLang="en-US" sz="2200" dirty="0"/>
              <a:t>How much depreciation can they take for each of the assets in 2020?</a:t>
            </a:r>
          </a:p>
          <a:p>
            <a:pPr lvl="1">
              <a:lnSpc>
                <a:spcPct val="80000"/>
              </a:lnSpc>
              <a:spcBef>
                <a:spcPts val="200"/>
              </a:spcBef>
            </a:pPr>
            <a:r>
              <a:rPr lang="en-US" altLang="en-US" sz="2000" dirty="0"/>
              <a:t>Computer: $1,200 × 35%* = $420</a:t>
            </a:r>
          </a:p>
          <a:p>
            <a:pPr lvl="1">
              <a:lnSpc>
                <a:spcPct val="80000"/>
              </a:lnSpc>
              <a:spcBef>
                <a:spcPts val="200"/>
              </a:spcBef>
            </a:pPr>
            <a:r>
              <a:rPr lang="en-US" altLang="en-US" sz="2000" dirty="0"/>
              <a:t>Di-Cut Machine: 3,500 × 3.57%* = $125</a:t>
            </a:r>
          </a:p>
          <a:p>
            <a:pPr marL="338328" lvl="1" indent="0">
              <a:lnSpc>
                <a:spcPct val="80000"/>
              </a:lnSpc>
              <a:spcBef>
                <a:spcPts val="200"/>
              </a:spcBef>
              <a:buNone/>
            </a:pPr>
            <a:r>
              <a:rPr lang="en-US" altLang="en-US" sz="1400" dirty="0"/>
              <a:t>*See respective mid-quarter MACRS tables for rates </a:t>
            </a:r>
          </a:p>
        </p:txBody>
      </p:sp>
      <p:graphicFrame>
        <p:nvGraphicFramePr>
          <p:cNvPr id="10" name="Group 4">
            <a:extLst>
              <a:ext uri="{FF2B5EF4-FFF2-40B4-BE49-F238E27FC236}">
                <a16:creationId xmlns:a16="http://schemas.microsoft.com/office/drawing/2014/main" id="{BDE89E92-7302-4D74-8A65-73F0391629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2870039"/>
              </p:ext>
            </p:extLst>
          </p:nvPr>
        </p:nvGraphicFramePr>
        <p:xfrm>
          <a:off x="381000" y="2724608"/>
          <a:ext cx="8382000" cy="1097010"/>
        </p:xfrm>
        <a:graphic>
          <a:graphicData uri="http://schemas.openxmlformats.org/drawingml/2006/table">
            <a:tbl>
              <a:tblPr/>
              <a:tblGrid>
                <a:gridCol w="1862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2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9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77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65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Asset</a:t>
                      </a:r>
                    </a:p>
                  </a:txBody>
                  <a:tcPr marT="45675" marB="456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</a:t>
                      </a: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 placed in service</a:t>
                      </a: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Recovery Period</a:t>
                      </a: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65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Computer</a:t>
                      </a:r>
                    </a:p>
                  </a:txBody>
                  <a:tcPr marT="45675" marB="456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$1,200</a:t>
                      </a: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 2 (1</a:t>
                      </a:r>
                      <a:r>
                        <a:rPr kumimoji="0" lang="en-U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Qtr.)</a:t>
                      </a: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Years</a:t>
                      </a: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65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Di-Cut Machine</a:t>
                      </a:r>
                    </a:p>
                  </a:txBody>
                  <a:tcPr marT="45675" marB="4567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$3,500</a:t>
                      </a: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 25 (4</a:t>
                      </a:r>
                      <a:r>
                        <a:rPr kumimoji="0" lang="en-U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Qtr.)</a:t>
                      </a: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 Years</a:t>
                      </a:r>
                      <a:endParaRPr kumimoji="0" lang="en-US" sz="2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9F55A4F-96A4-4EC0-B52A-55DDB0A68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3229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400" dirty="0"/>
              <a:t>Real Property</a:t>
            </a:r>
          </a:p>
          <a:p>
            <a:pPr lvl="1"/>
            <a:r>
              <a:rPr lang="en-US" altLang="en-US" sz="2000" dirty="0"/>
              <a:t>Uses mid-month convention and depreciated using straight-line method</a:t>
            </a:r>
          </a:p>
          <a:p>
            <a:pPr marL="0" indent="0">
              <a:buNone/>
            </a:pPr>
            <a:r>
              <a:rPr lang="en-US" sz="2400" dirty="0"/>
              <a:t>EXHIBIT 10-7 Recovery Period for Real Property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(17 of 22)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343882"/>
              </p:ext>
            </p:extLst>
          </p:nvPr>
        </p:nvGraphicFramePr>
        <p:xfrm>
          <a:off x="495300" y="3236365"/>
          <a:ext cx="8153400" cy="205740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0289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44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75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Asset Description (Summary from Rev. Proc. 87-57)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Recovery Period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6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Residential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27.5 years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7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Nonresidential property placed in service on or after May 13, 1993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39 years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75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Nonresidential property placed in service before May 13, 1993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31.5 years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DBADB-14CF-40D5-B726-20508C8550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421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400" dirty="0"/>
              <a:t>On July 12, Scrap-Happy purchases and places in service a warehouse and the land it resides on for $170,000 ($120,000 is allocated to the building and $50,000 to the land). </a:t>
            </a:r>
          </a:p>
          <a:p>
            <a:r>
              <a:rPr lang="en-US" altLang="en-US" sz="2400" dirty="0"/>
              <a:t>What is the amount of depreciation on the property for the first year?</a:t>
            </a:r>
          </a:p>
          <a:p>
            <a:pPr lvl="1"/>
            <a:r>
              <a:rPr lang="en-US" altLang="en-US" sz="2000" dirty="0"/>
              <a:t>Answer: $120,000 × 1.177% = </a:t>
            </a:r>
            <a:r>
              <a:rPr lang="en-US" altLang="en-US" sz="2000" b="1" dirty="0"/>
              <a:t>$1,412</a:t>
            </a:r>
          </a:p>
          <a:p>
            <a:pPr lvl="2"/>
            <a:r>
              <a:rPr lang="en-US" altLang="en-US" sz="1800" dirty="0"/>
              <a:t>1.177 percent is the rate given in the nonresidential real property MACRS table under the column for the seventh month.</a:t>
            </a:r>
          </a:p>
          <a:p>
            <a:pPr lvl="1"/>
            <a:r>
              <a:rPr lang="en-US" altLang="en-US" sz="2000" dirty="0"/>
              <a:t>Land is not included in the calculation because it is not depreciable.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REAL PROPERTY: Depreciation Example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B58726-2D4E-4E04-AB6F-A3E540D835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059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/>
              <a:t>Calculate the deduction allowable under the additional special cost recovery rules (§179, bonus, and listed property).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/>
              <a:t>Calculate the deduction for amortization.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/>
              <a:t>Explain cost recovery of natural resources and the allowable depletion methods.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Learning Objectives (2 of 2)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495473-D276-43F5-BE1A-E6BFD28DB2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2574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Immediate Expensing</a:t>
            </a:r>
          </a:p>
          <a:p>
            <a:pPr lvl="1"/>
            <a:r>
              <a:rPr lang="en-US" altLang="en-US" dirty="0"/>
              <a:t>This incentive is commonly referred to as §179 expense or immediate expensing election.</a:t>
            </a:r>
          </a:p>
          <a:p>
            <a:pPr lvl="1"/>
            <a:r>
              <a:rPr lang="en-US" altLang="en-US" dirty="0"/>
              <a:t>Limits on immediate expensing</a:t>
            </a:r>
          </a:p>
          <a:p>
            <a:pPr lvl="2"/>
            <a:r>
              <a:rPr lang="en-US" altLang="en-US" dirty="0"/>
              <a:t>Property limitation</a:t>
            </a:r>
          </a:p>
          <a:p>
            <a:pPr lvl="2"/>
            <a:r>
              <a:rPr lang="en-US" altLang="en-US" dirty="0"/>
              <a:t>Taxable income limitation</a:t>
            </a:r>
          </a:p>
          <a:p>
            <a:pPr lvl="1"/>
            <a:r>
              <a:rPr lang="en-US" altLang="en-US" dirty="0"/>
              <a:t>Choosing the assets to immediately expense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(18 of 22)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DDD617-3461-4490-BD0E-64E2000A4D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9285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Bonus Depreciation</a:t>
            </a:r>
          </a:p>
          <a:p>
            <a:pPr lvl="1"/>
            <a:r>
              <a:rPr lang="en-US" altLang="en-US" dirty="0"/>
              <a:t>To stimulate the economy, policy makers occasionally implement bonus depreciation.</a:t>
            </a:r>
          </a:p>
          <a:p>
            <a:pPr lvl="1"/>
            <a:r>
              <a:rPr lang="en-US" dirty="0"/>
              <a:t>Percentage is 100 percent for assets placed in service between September 27, 2017, and December 31, 2022.</a:t>
            </a:r>
          </a:p>
          <a:p>
            <a:pPr lvl="1"/>
            <a:r>
              <a:rPr lang="en-US" dirty="0"/>
              <a:t>Bonus depreciation will be the primary way to depreciate qualified assets for most businesses.</a:t>
            </a:r>
          </a:p>
          <a:p>
            <a:pPr lvl="1"/>
            <a:r>
              <a:rPr lang="en-US" dirty="0"/>
              <a:t>Businesses may elect out of bonus depreciation.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Depreciation (19 of 22)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ADD7DD-4135-4CCB-9EF4-AC0B986C89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2059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Listed Property </a:t>
            </a:r>
          </a:p>
          <a:p>
            <a:pPr lvl="1"/>
            <a:r>
              <a:rPr lang="en-US" altLang="en-US" dirty="0"/>
              <a:t>Defined: Assets that tend to be used for both business and personal purposes.</a:t>
            </a:r>
          </a:p>
          <a:p>
            <a:pPr lvl="1"/>
            <a:r>
              <a:rPr lang="en-US" altLang="en-US" dirty="0"/>
              <a:t>Depreciation is limited to business use.</a:t>
            </a:r>
          </a:p>
          <a:p>
            <a:pPr lvl="2"/>
            <a:r>
              <a:rPr lang="en-US" altLang="en-US" dirty="0"/>
              <a:t>If business use is &gt; 50 percent, use normal depreciation methods.</a:t>
            </a:r>
          </a:p>
          <a:p>
            <a:pPr lvl="2"/>
            <a:r>
              <a:rPr lang="en-US" altLang="en-US" dirty="0"/>
              <a:t>If business use is ≤ 50 percent, use straight-line depreciation.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(20 of 22)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634441-0A3F-4EF1-9ACE-D9627E55E0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1031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altLang="en-US" dirty="0"/>
              <a:t>If business use drops to ≤ 50 percent, use the following steps to calculate depreciation:</a:t>
            </a:r>
          </a:p>
          <a:p>
            <a:pPr marL="1252728" lvl="2" indent="-457200">
              <a:buFont typeface="+mj-lt"/>
              <a:buAutoNum type="arabicPeriod"/>
            </a:pPr>
            <a:r>
              <a:rPr lang="en-US" altLang="en-US" dirty="0"/>
              <a:t>Compute depreciation for the year it drops to 50 percent or below using the straight-line method.</a:t>
            </a:r>
          </a:p>
          <a:p>
            <a:pPr marL="1252728" lvl="2" indent="-457200">
              <a:buFont typeface="+mj-lt"/>
              <a:buAutoNum type="arabicPeriod"/>
            </a:pPr>
            <a:r>
              <a:rPr lang="en-US" altLang="en-US" dirty="0"/>
              <a:t>Compute amount to be deducted if straight-line method is used over ADS recovery period for all prior years (limited to business-use percentage).</a:t>
            </a:r>
          </a:p>
          <a:p>
            <a:pPr marL="1252728" lvl="2" indent="-457200">
              <a:buFont typeface="+mj-lt"/>
              <a:buAutoNum type="arabicPeriod"/>
            </a:pPr>
            <a:r>
              <a:rPr lang="en-US" altLang="en-US" dirty="0"/>
              <a:t>Compute the amount of depreciation taxpayer actually deducted on the assets for all prior years. </a:t>
            </a:r>
          </a:p>
          <a:p>
            <a:pPr marL="1252728" lvl="2" indent="-457200">
              <a:buFont typeface="+mj-lt"/>
              <a:buAutoNum type="arabicPeriod"/>
            </a:pPr>
            <a:r>
              <a:rPr lang="en-US" altLang="en-US" dirty="0"/>
              <a:t>Subtract amount in Step 2 from amount in Step 3. Difference is prior-year accelerated depreciation in excess of straight-line depreciation. </a:t>
            </a:r>
          </a:p>
          <a:p>
            <a:pPr marL="1252728" lvl="2" indent="-457200">
              <a:buFont typeface="+mj-lt"/>
              <a:buAutoNum type="arabicPeriod"/>
            </a:pPr>
            <a:r>
              <a:rPr lang="en-US" altLang="en-US" dirty="0"/>
              <a:t>Subtract amount in Step 4 from Step 1. This is business’s allowable depreciation expense on the asset for that year.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(21 of 22)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628EFF-CDB6-4011-9232-51BE2A2864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1494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400" dirty="0"/>
              <a:t>Luxury Automobiles</a:t>
            </a:r>
          </a:p>
          <a:p>
            <a:pPr marL="0" indent="0">
              <a:buNone/>
            </a:pPr>
            <a:r>
              <a:rPr lang="en-US" altLang="en-US" sz="2400" dirty="0"/>
              <a:t>EXHIBIT 10-10 Automobile Depreciation Limits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Depreciation (22 of 22)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812907"/>
              </p:ext>
            </p:extLst>
          </p:nvPr>
        </p:nvGraphicFramePr>
        <p:xfrm>
          <a:off x="533400" y="2590800"/>
          <a:ext cx="8077200" cy="31018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5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5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5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54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54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158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Recovery Year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Year Placed in Service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400" b="1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400" b="1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400" b="1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158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400" b="1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5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10,100*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10,100*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10,000*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3,160*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5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16,100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16,100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16,000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5,100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5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9,700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9,700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9,600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3,050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75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 and after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5,760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5,760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5,760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1,875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Content Placeholder 10"/>
          <p:cNvSpPr txBox="1">
            <a:spLocks/>
          </p:cNvSpPr>
          <p:nvPr/>
        </p:nvSpPr>
        <p:spPr>
          <a:xfrm>
            <a:off x="457200" y="5865707"/>
            <a:ext cx="8229600" cy="4588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  <a:defRPr lang="en-US" sz="26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–"/>
              <a:defRPr lang="en-US" sz="24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  <a:defRPr lang="en-US" sz="22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–"/>
              <a:defRPr lang="en-US" sz="20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»"/>
              <a:defRPr lang="en-US" sz="180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sz="1800" dirty="0">
                <a:solidFill>
                  <a:prstClr val="black"/>
                </a:solidFill>
              </a:rPr>
              <a:t>*$8,000 additional depreciation is allowed when bonus is claimed.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C0EEF-F05D-495F-9B0A-8FD33E36E5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8432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en-US" sz="2400" dirty="0"/>
              <a:t>Businesses recover cost of intangible assets through amortization.</a:t>
            </a:r>
          </a:p>
          <a:p>
            <a:r>
              <a:rPr lang="en-US" altLang="en-US" sz="2400" dirty="0"/>
              <a:t>Intangible assets in the form of capitalized expenditures, such as capitalized research and experimentation (R&amp;E) costs or covenants, do not have physical characteristics.</a:t>
            </a:r>
          </a:p>
          <a:p>
            <a:r>
              <a:rPr lang="en-US" altLang="en-US" sz="2400" dirty="0"/>
              <a:t>An intangible asset can be placed in one of four general categories:</a:t>
            </a:r>
          </a:p>
          <a:p>
            <a:pPr lvl="1"/>
            <a:r>
              <a:rPr lang="en-US" altLang="en-US" sz="2000" dirty="0"/>
              <a:t>§197 intangibles</a:t>
            </a:r>
          </a:p>
          <a:p>
            <a:pPr lvl="1"/>
            <a:r>
              <a:rPr lang="en-US" altLang="en-US" sz="2000" dirty="0"/>
              <a:t>Start-up expenditures and organizational costs</a:t>
            </a:r>
          </a:p>
          <a:p>
            <a:pPr lvl="1"/>
            <a:r>
              <a:rPr lang="en-US" altLang="en-US" sz="2000" dirty="0"/>
              <a:t>Research and experimentation costs</a:t>
            </a:r>
          </a:p>
          <a:p>
            <a:pPr lvl="1"/>
            <a:r>
              <a:rPr lang="en-US" altLang="en-US" sz="2000" dirty="0"/>
              <a:t>Patents and copyrights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Amortization (1 of 7)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8B4BD5-5900-4CEA-A643-170DB5E14E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2214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§197 Intangibles</a:t>
            </a:r>
          </a:p>
          <a:p>
            <a:pPr lvl="1"/>
            <a:r>
              <a:rPr lang="en-US" altLang="en-US" dirty="0"/>
              <a:t>According to §197, these assets have a recovery period of 180 months (15 years), regardless of their actual life.</a:t>
            </a:r>
          </a:p>
          <a:p>
            <a:pPr lvl="1"/>
            <a:r>
              <a:rPr lang="en-US" altLang="en-US" dirty="0"/>
              <a:t>Full-month convention allows taxpayers to deduct an entire month’s worth of amortization for the month of purchase and all subsequent months in the year.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Amortization (2 of 7)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429688-82C5-42E3-8A07-A406871A3A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2817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Organizational Expenditures and Start-up Costs</a:t>
            </a:r>
          </a:p>
          <a:p>
            <a:pPr lvl="1"/>
            <a:r>
              <a:rPr lang="en-US" altLang="en-US" dirty="0"/>
              <a:t>Organizational expenditures include expenditures to form and organize a business in the form of a corporation or a partnership and are incurred prior to the starting of business.</a:t>
            </a:r>
          </a:p>
          <a:p>
            <a:pPr lvl="1"/>
            <a:r>
              <a:rPr lang="en-US" altLang="en-US" dirty="0"/>
              <a:t>Start-up costs are costs businesses incur to start up a business.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Amortization (3 of 7)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9F1DCB-8CE9-4C3F-94B5-A03E3D8757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247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Research and Experimentation Expenditures</a:t>
            </a:r>
          </a:p>
          <a:p>
            <a:pPr lvl="1"/>
            <a:r>
              <a:rPr lang="en-US" altLang="en-US" dirty="0"/>
              <a:t>To stay competitive, businesses often invest in activities that will generate innovative products or significantly improve their current products or processes.</a:t>
            </a:r>
          </a:p>
          <a:p>
            <a:pPr lvl="1"/>
            <a:r>
              <a:rPr lang="en-US" altLang="en-US" dirty="0"/>
              <a:t>Businesses may immediately expense these costs or they may elect to capitalize and amortize these costs using the straight-line method over a period of not less than 60 months, beginning in the month benefits are first derived from the research.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Amortization (4 of 7)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89F373-C7BD-4DFD-961D-50A2423716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2019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Patents and Copyrights</a:t>
            </a:r>
          </a:p>
          <a:p>
            <a:pPr lvl="1"/>
            <a:r>
              <a:rPr lang="en-US" altLang="en-US" dirty="0"/>
              <a:t>Manner of amortization depends on whether the business directly purchases the patent or copyright or whether it self-creates the intangibles.</a:t>
            </a:r>
          </a:p>
          <a:p>
            <a:pPr lvl="1"/>
            <a:r>
              <a:rPr lang="en-US" altLang="en-US" dirty="0"/>
              <a:t>Businesses directly purchasing patents or copyrights amortize the cost over the remaining life of the patents or copyrights.</a:t>
            </a:r>
          </a:p>
          <a:p>
            <a:pPr lvl="1"/>
            <a:r>
              <a:rPr lang="en-US" altLang="en-US" dirty="0"/>
              <a:t>Businesses receiving “self-created” patents or copyrights amortize the cost or basis of the self-created intangible assets over the shorter of the legal life or remaining useful life.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Amortization (5 of 7)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24AA72-1938-41B3-8CF9-D8321539B8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126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Businesses must capitalize the cost of assets with a useful life of more than one year on the balance sheet rather than expense the cost immediately.</a:t>
            </a:r>
          </a:p>
          <a:p>
            <a:r>
              <a:rPr lang="en-US" altLang="en-US" dirty="0"/>
              <a:t>Also known as depreciation, amortization, or depletion—depending upon the underlying nature of asset.</a:t>
            </a:r>
          </a:p>
          <a:p>
            <a:r>
              <a:rPr lang="en-US" altLang="en-US" dirty="0"/>
              <a:t>Businesses use these methods to recover cost of assets due to wear, tear, and obsolescence of assets.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Cost Recovery (1 of 4)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FB6C7F-7919-4F1F-9FF4-78AA8794CA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4834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EXHIBIT 10-14 Summary of Amortizable Assets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Amortization (6 of 7)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126454"/>
              </p:ext>
            </p:extLst>
          </p:nvPr>
        </p:nvGraphicFramePr>
        <p:xfrm>
          <a:off x="495299" y="2209800"/>
          <a:ext cx="8153401" cy="411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0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05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05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0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313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225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Asset 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Recovery Period (months)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Applicable Method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Applicable Convention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Financial Accounting Treatment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08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§197 purchased intangibles, including goodwill, trademarks, patents, and covenants not to compete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Straight-line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Full-month beginning with month of purchase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ASC 350 tests for annual impairment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14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Organizational expenditures and start-up costs that are required to be capitalized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Straight-line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Full-month in month business begins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AICPA SOP 98-5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53AFE-7E1D-44BB-9ADF-9668764245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3454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Amortization (7 of 7)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984140"/>
              </p:ext>
            </p:extLst>
          </p:nvPr>
        </p:nvGraphicFramePr>
        <p:xfrm>
          <a:off x="495299" y="1752600"/>
          <a:ext cx="8153401" cy="4190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0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05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05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0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313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530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Asset 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Recovery Period (months)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Applicable Method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Applicable Convention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Financial Accounting Treatment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967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Research and experimentation</a:t>
                      </a:r>
                      <a:r>
                        <a:rPr lang="en-US" sz="1200" baseline="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costs that are capitalized</a:t>
                      </a:r>
                      <a:endParaRPr lang="en-US" sz="1200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Determinable useful life, or (not less than) 60; ceases when patent is issued.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Straight-line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Full-month in first month that benefits from research are obtained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Expensed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41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Self-created patents and copyrights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Actual life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Straight-line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Full-month in month intangible is obtained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Expensed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3414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Purchased patents and copyrights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Remaining life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Straight-line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Full-month in month intangible is obtained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Expensed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26A2F9-9646-46E5-989C-7AA4549661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2169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/>
              <a:t>A method taxpayers use to recover their capital investment in natural resources</a:t>
            </a:r>
          </a:p>
          <a:p>
            <a:r>
              <a:rPr lang="en-US" altLang="en-US" dirty="0"/>
              <a:t>Businesses compute annual depletion expense under both the cost and percentage depletion methods and they deduct the larger of the two.</a:t>
            </a:r>
          </a:p>
          <a:p>
            <a:r>
              <a:rPr lang="en-US" altLang="en-US" dirty="0"/>
              <a:t>Taxpayers must estimate or determine the number of units or reserves that remain at the beginning of the year and allocate a pro rata share of that basis to each unit that is extracted during the year.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Depletion (1 of 3)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9F840E-D648-4686-B72F-594E02514E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6711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Once entire cost is recovered, businesses are not allowed to use cost depletion to determine depletion deduction.</a:t>
            </a:r>
          </a:p>
          <a:p>
            <a:r>
              <a:rPr lang="en-US" altLang="en-US" dirty="0"/>
              <a:t>The amount of percentage depletion for a natural resource business activity is determined by multiplying the gross income from the resource extraction activity by a fixed percentage based on the type of natural resource as indicated in Exhibit 10-16.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Depletion (2 of 3)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0C683A8-68D7-442D-B8F1-653A548EBB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7096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EXHIBIT 10-16 Applicable Percentage Depletion Rates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Depletion (3 of 3)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809951"/>
              </p:ext>
            </p:extLst>
          </p:nvPr>
        </p:nvGraphicFramePr>
        <p:xfrm>
          <a:off x="457200" y="2508719"/>
          <a:ext cx="8229600" cy="306260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03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Statutory Percentage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Natural Resources (partial list)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035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 percent [§613(b)(6)]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Gravel, pumice, and stone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035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14 percent [§613(b)(3)]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Asphalt rock, clay, and other metals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035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 percent [§613(b)(2)]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Gold, copper, oil shale, and silver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035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 percent [§613A(c)(1)]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Domestic oil and gas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035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22 percent [§613(b)(1)]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Platinum, sulfur, uranium, and titanium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B70947-7B7A-4CA4-9FD9-8EB4AABB54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682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of Presentation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BF64F5-3268-4744-83E7-90BD68E07B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431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Different methods to recover the costs of assets </a:t>
            </a:r>
          </a:p>
          <a:p>
            <a:pPr lvl="1"/>
            <a:r>
              <a:rPr lang="en-US" altLang="en-US" dirty="0"/>
              <a:t>Depreciation: Deducting the cost of tangible personal and real property (other than land) over a specific period of time </a:t>
            </a:r>
          </a:p>
          <a:p>
            <a:pPr lvl="1"/>
            <a:r>
              <a:rPr lang="en-US" altLang="en-US" dirty="0"/>
              <a:t>Amortization: Deducting the cost of intangible property over a specific period of time </a:t>
            </a:r>
          </a:p>
          <a:p>
            <a:pPr lvl="1"/>
            <a:r>
              <a:rPr lang="en-US" altLang="en-US" dirty="0"/>
              <a:t>Depletion: Deducting the cost of natural resources over time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Cost Recovery (2 of 4)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E1ECD9-591A-4412-9DE5-7749B1682C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144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Basis for Cost Recovery</a:t>
            </a:r>
          </a:p>
          <a:p>
            <a:pPr lvl="1"/>
            <a:r>
              <a:rPr lang="en-US" altLang="en-US" dirty="0"/>
              <a:t>Once the use of purchased assets is started, recouping the cost of assets also starts.</a:t>
            </a:r>
          </a:p>
          <a:p>
            <a:pPr lvl="1"/>
            <a:r>
              <a:rPr lang="en-US" altLang="en-US" dirty="0"/>
              <a:t>Initial basis reduces when cost is recovered through cost recovery deductions, which is called asset’s adjusted basis or tax basis.</a:t>
            </a:r>
          </a:p>
          <a:p>
            <a:pPr lvl="1"/>
            <a:r>
              <a:rPr lang="en-US" altLang="en-US" dirty="0"/>
              <a:t>Asset’s adjusted tax basis = asset’s initial basis minus accumulated depreciation (amortization or depletion).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Cost Recovery (3 of 4)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B23CC0-E1EE-4611-8CA2-C10D9803A1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890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EXHIBIT 10-1 Assets and Cost Recovery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Cost Recovery (4 of 4)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733763"/>
              </p:ext>
            </p:extLst>
          </p:nvPr>
        </p:nvGraphicFramePr>
        <p:xfrm>
          <a:off x="609600" y="2209801"/>
          <a:ext cx="7924800" cy="403859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213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09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91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Asset Type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Cost Recovery Method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61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Personal property </a:t>
                      </a: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 comprised of tangible assets such as automobiles, equipment, and machinery.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Depreciation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06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Real property </a:t>
                      </a: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comprises buildings and land (although land is nondepreciable).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Depreciation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06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Intangible assets </a:t>
                      </a: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are nonphysical assets such as goodwill and patents.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Amortization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221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Natural resources </a:t>
                      </a: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are commodities that are considered valuable in their natural form, such as oil, coal, timber, and gold.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Depletion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1CA7CB-EDF5-4884-9027-E0CE04A486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646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sz="2400" dirty="0"/>
              <a:t>Scrap-Happy Inc., a scrapbooking retail chain, purchased an old office building for $175,000 for use in expanding its current operations. An additional $15,000 was spent painting and remodeling the building in preparation for its opening. </a:t>
            </a:r>
          </a:p>
          <a:p>
            <a:r>
              <a:rPr lang="en-US" altLang="en-US" sz="2400" dirty="0"/>
              <a:t>Two years later, a Scrap-Happy employee discovered that several leaks in the roof were causing serious water damage to the store’s inventory; the company spent $50,000 to reroof the building.</a:t>
            </a:r>
          </a:p>
          <a:p>
            <a:r>
              <a:rPr lang="en-US" altLang="en-US" sz="2400" dirty="0"/>
              <a:t>Every six months, Scrap-Happy pays $500 to have the carpet professionally cleaned.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Basis Example (1 of 2)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76B01-B733-4E92-B246-725056786B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996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What is the initial basis of the building?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Basis Example (2 of 2)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1"/>
          </p:nvPr>
        </p:nvSpPr>
        <p:spPr>
          <a:xfrm>
            <a:off x="457200" y="3657600"/>
            <a:ext cx="8229600" cy="2809646"/>
          </a:xfrm>
        </p:spPr>
        <p:txBody>
          <a:bodyPr>
            <a:normAutofit fontScale="92500"/>
          </a:bodyPr>
          <a:lstStyle/>
          <a:p>
            <a:r>
              <a:rPr lang="en-US" altLang="en-US" dirty="0"/>
              <a:t>What effects do the other two transactions have on the initial basis?</a:t>
            </a:r>
          </a:p>
          <a:p>
            <a:pPr lvl="1"/>
            <a:r>
              <a:rPr lang="en-US" altLang="en-US" dirty="0"/>
              <a:t>$50,000 reroofing expense: </a:t>
            </a:r>
            <a:r>
              <a:rPr lang="en-US" altLang="en-US" b="1" dirty="0"/>
              <a:t>Added to basis </a:t>
            </a:r>
            <a:r>
              <a:rPr lang="en-US" altLang="en-US" dirty="0"/>
              <a:t>(Results in a restoration of a major component of the building) </a:t>
            </a:r>
          </a:p>
          <a:p>
            <a:pPr lvl="1"/>
            <a:r>
              <a:rPr lang="en-US" altLang="en-US" dirty="0"/>
              <a:t>$500 biannual carpet cleaning: </a:t>
            </a:r>
            <a:r>
              <a:rPr lang="en-US" altLang="en-US" b="1" dirty="0"/>
              <a:t>No effect on basis</a:t>
            </a:r>
            <a:r>
              <a:rPr lang="en-US" altLang="en-US" dirty="0"/>
              <a:t> (Deducted immediately </a:t>
            </a:r>
            <a:r>
              <a:rPr lang="en-US" altLang="en-US" dirty="0">
                <a:sym typeface="Wingdings" panose="05000000000000000000" pitchFamily="2" charset="2"/>
              </a:rPr>
              <a:t> </a:t>
            </a:r>
            <a:r>
              <a:rPr lang="en-US" altLang="en-US" dirty="0"/>
              <a:t>routine maintenance)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064631"/>
              </p:ext>
            </p:extLst>
          </p:nvPr>
        </p:nvGraphicFramePr>
        <p:xfrm>
          <a:off x="914400" y="2237151"/>
          <a:ext cx="4724400" cy="12659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4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98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1977">
                <a:tc>
                  <a:txBody>
                    <a:bodyPr/>
                    <a:lstStyle/>
                    <a:p>
                      <a:pPr algn="r"/>
                      <a:r>
                        <a:rPr lang="en-US" sz="18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$175,000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initial cost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977">
                <a:tc>
                  <a:txBody>
                    <a:bodyPr/>
                    <a:lstStyle/>
                    <a:p>
                      <a:pPr algn="r"/>
                      <a:r>
                        <a:rPr lang="en-US" sz="1800" u="sng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+15,000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painting and remodeling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977">
                <a:tc>
                  <a:txBody>
                    <a:bodyPr/>
                    <a:lstStyle/>
                    <a:p>
                      <a:pPr algn="r"/>
                      <a:r>
                        <a:rPr lang="en-US" sz="18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$190,000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original basis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450E89C-CAC4-494C-8B4A-D0982C8F3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10-</a:t>
            </a:r>
            <a:fld id="{847A6AB7-ED92-4CC2-895B-E46908831F7A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42911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1343</TotalTime>
  <Words>2944</Words>
  <Application>Microsoft Office PowerPoint</Application>
  <PresentationFormat>On-screen Show (4:3)</PresentationFormat>
  <Paragraphs>536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1" baseType="lpstr">
      <vt:lpstr>Arial</vt:lpstr>
      <vt:lpstr>Calibri</vt:lpstr>
      <vt:lpstr>Courier New</vt:lpstr>
      <vt:lpstr>Verdana</vt:lpstr>
      <vt:lpstr>Wingdings</vt:lpstr>
      <vt:lpstr>Custom Design</vt:lpstr>
      <vt:lpstr>Taxation of Individuals</vt:lpstr>
      <vt:lpstr>Learning Objectives (1 of 2)</vt:lpstr>
      <vt:lpstr>Learning Objectives (2 of 2)</vt:lpstr>
      <vt:lpstr>Cost Recovery (1 of 4)</vt:lpstr>
      <vt:lpstr>Cost Recovery (2 of 4)</vt:lpstr>
      <vt:lpstr>Cost Recovery (3 of 4)</vt:lpstr>
      <vt:lpstr>Cost Recovery (4 of 4)</vt:lpstr>
      <vt:lpstr>Basis Example (1 of 2)</vt:lpstr>
      <vt:lpstr>Basis Example (2 of 2)</vt:lpstr>
      <vt:lpstr>Depreciation (1 of 22) </vt:lpstr>
      <vt:lpstr>Depreciation (2 of 22) </vt:lpstr>
      <vt:lpstr>Depreciation (3 of 22)</vt:lpstr>
      <vt:lpstr>Depreciation (4 of 22)</vt:lpstr>
      <vt:lpstr>Depreciation (5 of 22)</vt:lpstr>
      <vt:lpstr>Depreciation (6 of 22)</vt:lpstr>
      <vt:lpstr>Depreciation (7 of 22)</vt:lpstr>
      <vt:lpstr>Depreciation (8 of 22)</vt:lpstr>
      <vt:lpstr>Depreciation (9 of 22)</vt:lpstr>
      <vt:lpstr>Depreciation (10 of 22)</vt:lpstr>
      <vt:lpstr>Depreciation (11 of 22)</vt:lpstr>
      <vt:lpstr>Depreciation (12 of 22)</vt:lpstr>
      <vt:lpstr>Depreciation (13 of 22)</vt:lpstr>
      <vt:lpstr>Depreciation (14 of 22)</vt:lpstr>
      <vt:lpstr>Depreciation (15 of 22)</vt:lpstr>
      <vt:lpstr>Depreciation (16 of 22)</vt:lpstr>
      <vt:lpstr>Depreciation Example (1 of 2)</vt:lpstr>
      <vt:lpstr>Depreciation Example (2 of 2)</vt:lpstr>
      <vt:lpstr>Depreciation (17 of 22)</vt:lpstr>
      <vt:lpstr>REAL PROPERTY: Depreciation Example</vt:lpstr>
      <vt:lpstr>Depreciation (18 of 22) </vt:lpstr>
      <vt:lpstr>Depreciation (19 of 22)</vt:lpstr>
      <vt:lpstr>Depreciation (20 of 22)</vt:lpstr>
      <vt:lpstr>Depreciation (21 of 22)</vt:lpstr>
      <vt:lpstr>Depreciation (22 of 22)</vt:lpstr>
      <vt:lpstr>Amortization (1 of 7)</vt:lpstr>
      <vt:lpstr>Amortization (2 of 7)</vt:lpstr>
      <vt:lpstr>Amortization (3 of 7)</vt:lpstr>
      <vt:lpstr>Amortization (4 of 7)</vt:lpstr>
      <vt:lpstr>Amortization (5 of 7)</vt:lpstr>
      <vt:lpstr>Amortization (6 of 7)</vt:lpstr>
      <vt:lpstr>Amortization (7 of 7)</vt:lpstr>
      <vt:lpstr>Depletion (1 of 3)</vt:lpstr>
      <vt:lpstr>Depletion (2 of 3)</vt:lpstr>
      <vt:lpstr>Depletion (3 of 3)</vt:lpstr>
      <vt:lpstr>End of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 Property Acquisition and Cost Recovery</dc:title>
  <dc:creator>Spilker</dc:creator>
  <cp:keywords>Taxation of Individuals and Business Entities</cp:keywords>
  <cp:lastModifiedBy>McGarr, Sam</cp:lastModifiedBy>
  <cp:revision>215</cp:revision>
  <dcterms:created xsi:type="dcterms:W3CDTF">2017-03-16T02:07:36Z</dcterms:created>
  <dcterms:modified xsi:type="dcterms:W3CDTF">2021-04-19T16:48:15Z</dcterms:modified>
  <cp:category>2018 Edition</cp:category>
</cp:coreProperties>
</file>