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9B21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5" d="100"/>
          <a:sy n="115" d="100"/>
        </p:scale>
        <p:origin x="432"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33E894-2250-4D07-9638-0DA843AD9EF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B08CB4B-9395-4906-8B01-131480088BF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F8F8F11-C6CC-4440-9C14-3B8C4129DB8C}"/>
              </a:ext>
            </a:extLst>
          </p:cNvPr>
          <p:cNvSpPr>
            <a:spLocks noGrp="1"/>
          </p:cNvSpPr>
          <p:nvPr>
            <p:ph type="dt" sz="half" idx="10"/>
          </p:nvPr>
        </p:nvSpPr>
        <p:spPr/>
        <p:txBody>
          <a:bodyPr/>
          <a:lstStyle/>
          <a:p>
            <a:fld id="{7C5E3E0D-A7C9-4CA0-A3BA-35F0C3865AAD}" type="datetimeFigureOut">
              <a:rPr lang="en-US" smtClean="0"/>
              <a:t>4/20/2021</a:t>
            </a:fld>
            <a:endParaRPr lang="en-US"/>
          </a:p>
        </p:txBody>
      </p:sp>
      <p:sp>
        <p:nvSpPr>
          <p:cNvPr id="5" name="Footer Placeholder 4">
            <a:extLst>
              <a:ext uri="{FF2B5EF4-FFF2-40B4-BE49-F238E27FC236}">
                <a16:creationId xmlns:a16="http://schemas.microsoft.com/office/drawing/2014/main" id="{425187B7-877D-41DF-B6CE-EA9AF97557A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D44171B-DECB-4DB5-8BFD-D773121F7EEA}"/>
              </a:ext>
            </a:extLst>
          </p:cNvPr>
          <p:cNvSpPr>
            <a:spLocks noGrp="1"/>
          </p:cNvSpPr>
          <p:nvPr>
            <p:ph type="sldNum" sz="quarter" idx="12"/>
          </p:nvPr>
        </p:nvSpPr>
        <p:spPr/>
        <p:txBody>
          <a:bodyPr/>
          <a:lstStyle/>
          <a:p>
            <a:fld id="{EF9FA078-9F8A-4A6D-923D-CD3F53ACC72C}" type="slidenum">
              <a:rPr lang="en-US" smtClean="0"/>
              <a:t>‹#›</a:t>
            </a:fld>
            <a:endParaRPr lang="en-US"/>
          </a:p>
        </p:txBody>
      </p:sp>
    </p:spTree>
    <p:extLst>
      <p:ext uri="{BB962C8B-B14F-4D97-AF65-F5344CB8AC3E}">
        <p14:creationId xmlns:p14="http://schemas.microsoft.com/office/powerpoint/2010/main" val="20938624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CEDDF3-02BA-48E0-8BF3-2260E0CD948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33B7C09-617A-4AC4-AA24-B625A52BE3A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EC93B5C-378F-4475-8B36-EBC4CF12B98B}"/>
              </a:ext>
            </a:extLst>
          </p:cNvPr>
          <p:cNvSpPr>
            <a:spLocks noGrp="1"/>
          </p:cNvSpPr>
          <p:nvPr>
            <p:ph type="dt" sz="half" idx="10"/>
          </p:nvPr>
        </p:nvSpPr>
        <p:spPr/>
        <p:txBody>
          <a:bodyPr/>
          <a:lstStyle/>
          <a:p>
            <a:fld id="{7C5E3E0D-A7C9-4CA0-A3BA-35F0C3865AAD}" type="datetimeFigureOut">
              <a:rPr lang="en-US" smtClean="0"/>
              <a:t>4/20/2021</a:t>
            </a:fld>
            <a:endParaRPr lang="en-US"/>
          </a:p>
        </p:txBody>
      </p:sp>
      <p:sp>
        <p:nvSpPr>
          <p:cNvPr id="5" name="Footer Placeholder 4">
            <a:extLst>
              <a:ext uri="{FF2B5EF4-FFF2-40B4-BE49-F238E27FC236}">
                <a16:creationId xmlns:a16="http://schemas.microsoft.com/office/drawing/2014/main" id="{7269B03B-5446-4C84-B036-3FD2346D039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659BB7E-FCC5-42FA-9013-17D3A43CDD74}"/>
              </a:ext>
            </a:extLst>
          </p:cNvPr>
          <p:cNvSpPr>
            <a:spLocks noGrp="1"/>
          </p:cNvSpPr>
          <p:nvPr>
            <p:ph type="sldNum" sz="quarter" idx="12"/>
          </p:nvPr>
        </p:nvSpPr>
        <p:spPr/>
        <p:txBody>
          <a:bodyPr/>
          <a:lstStyle/>
          <a:p>
            <a:fld id="{EF9FA078-9F8A-4A6D-923D-CD3F53ACC72C}" type="slidenum">
              <a:rPr lang="en-US" smtClean="0"/>
              <a:t>‹#›</a:t>
            </a:fld>
            <a:endParaRPr lang="en-US"/>
          </a:p>
        </p:txBody>
      </p:sp>
    </p:spTree>
    <p:extLst>
      <p:ext uri="{BB962C8B-B14F-4D97-AF65-F5344CB8AC3E}">
        <p14:creationId xmlns:p14="http://schemas.microsoft.com/office/powerpoint/2010/main" val="31513435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FC6B2A8-DD9D-4587-B525-69B3F06CECC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579A56E-6658-4A66-AEB3-55EB8F9FBF8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14D0BF9-0FA3-437B-A0BF-8D18F720D2FD}"/>
              </a:ext>
            </a:extLst>
          </p:cNvPr>
          <p:cNvSpPr>
            <a:spLocks noGrp="1"/>
          </p:cNvSpPr>
          <p:nvPr>
            <p:ph type="dt" sz="half" idx="10"/>
          </p:nvPr>
        </p:nvSpPr>
        <p:spPr/>
        <p:txBody>
          <a:bodyPr/>
          <a:lstStyle/>
          <a:p>
            <a:fld id="{7C5E3E0D-A7C9-4CA0-A3BA-35F0C3865AAD}" type="datetimeFigureOut">
              <a:rPr lang="en-US" smtClean="0"/>
              <a:t>4/20/2021</a:t>
            </a:fld>
            <a:endParaRPr lang="en-US"/>
          </a:p>
        </p:txBody>
      </p:sp>
      <p:sp>
        <p:nvSpPr>
          <p:cNvPr id="5" name="Footer Placeholder 4">
            <a:extLst>
              <a:ext uri="{FF2B5EF4-FFF2-40B4-BE49-F238E27FC236}">
                <a16:creationId xmlns:a16="http://schemas.microsoft.com/office/drawing/2014/main" id="{864BF775-6C62-4B89-8C46-EEEAADE1117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141894-AEDC-448B-9467-463791A2F545}"/>
              </a:ext>
            </a:extLst>
          </p:cNvPr>
          <p:cNvSpPr>
            <a:spLocks noGrp="1"/>
          </p:cNvSpPr>
          <p:nvPr>
            <p:ph type="sldNum" sz="quarter" idx="12"/>
          </p:nvPr>
        </p:nvSpPr>
        <p:spPr/>
        <p:txBody>
          <a:bodyPr/>
          <a:lstStyle/>
          <a:p>
            <a:fld id="{EF9FA078-9F8A-4A6D-923D-CD3F53ACC72C}" type="slidenum">
              <a:rPr lang="en-US" smtClean="0"/>
              <a:t>‹#›</a:t>
            </a:fld>
            <a:endParaRPr lang="en-US"/>
          </a:p>
        </p:txBody>
      </p:sp>
    </p:spTree>
    <p:extLst>
      <p:ext uri="{BB962C8B-B14F-4D97-AF65-F5344CB8AC3E}">
        <p14:creationId xmlns:p14="http://schemas.microsoft.com/office/powerpoint/2010/main" val="9841574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AE2379-AC44-4800-80F7-B6544B19045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0ADE9FD-CF35-4956-9168-E195EBB5172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2D04B73-79CB-4D04-86A2-F00F859C8AC3}"/>
              </a:ext>
            </a:extLst>
          </p:cNvPr>
          <p:cNvSpPr>
            <a:spLocks noGrp="1"/>
          </p:cNvSpPr>
          <p:nvPr>
            <p:ph type="dt" sz="half" idx="10"/>
          </p:nvPr>
        </p:nvSpPr>
        <p:spPr/>
        <p:txBody>
          <a:bodyPr/>
          <a:lstStyle/>
          <a:p>
            <a:fld id="{7C5E3E0D-A7C9-4CA0-A3BA-35F0C3865AAD}" type="datetimeFigureOut">
              <a:rPr lang="en-US" smtClean="0"/>
              <a:t>4/20/2021</a:t>
            </a:fld>
            <a:endParaRPr lang="en-US"/>
          </a:p>
        </p:txBody>
      </p:sp>
      <p:sp>
        <p:nvSpPr>
          <p:cNvPr id="5" name="Footer Placeholder 4">
            <a:extLst>
              <a:ext uri="{FF2B5EF4-FFF2-40B4-BE49-F238E27FC236}">
                <a16:creationId xmlns:a16="http://schemas.microsoft.com/office/drawing/2014/main" id="{26CAA8DE-D7A8-43B8-B817-CE9158DFBD9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B84E46-FD83-4D1E-A37B-BDA71825BA57}"/>
              </a:ext>
            </a:extLst>
          </p:cNvPr>
          <p:cNvSpPr>
            <a:spLocks noGrp="1"/>
          </p:cNvSpPr>
          <p:nvPr>
            <p:ph type="sldNum" sz="quarter" idx="12"/>
          </p:nvPr>
        </p:nvSpPr>
        <p:spPr/>
        <p:txBody>
          <a:bodyPr/>
          <a:lstStyle/>
          <a:p>
            <a:fld id="{EF9FA078-9F8A-4A6D-923D-CD3F53ACC72C}" type="slidenum">
              <a:rPr lang="en-US" smtClean="0"/>
              <a:t>‹#›</a:t>
            </a:fld>
            <a:endParaRPr lang="en-US"/>
          </a:p>
        </p:txBody>
      </p:sp>
    </p:spTree>
    <p:extLst>
      <p:ext uri="{BB962C8B-B14F-4D97-AF65-F5344CB8AC3E}">
        <p14:creationId xmlns:p14="http://schemas.microsoft.com/office/powerpoint/2010/main" val="35880490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82656-F11D-4158-96A1-401EB801F6C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FB20F26-FE03-4FD4-BE7D-A3965884EEC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32656D0-AD00-425B-B116-4248CECDF568}"/>
              </a:ext>
            </a:extLst>
          </p:cNvPr>
          <p:cNvSpPr>
            <a:spLocks noGrp="1"/>
          </p:cNvSpPr>
          <p:nvPr>
            <p:ph type="dt" sz="half" idx="10"/>
          </p:nvPr>
        </p:nvSpPr>
        <p:spPr/>
        <p:txBody>
          <a:bodyPr/>
          <a:lstStyle/>
          <a:p>
            <a:fld id="{7C5E3E0D-A7C9-4CA0-A3BA-35F0C3865AAD}" type="datetimeFigureOut">
              <a:rPr lang="en-US" smtClean="0"/>
              <a:t>4/20/2021</a:t>
            </a:fld>
            <a:endParaRPr lang="en-US"/>
          </a:p>
        </p:txBody>
      </p:sp>
      <p:sp>
        <p:nvSpPr>
          <p:cNvPr id="5" name="Footer Placeholder 4">
            <a:extLst>
              <a:ext uri="{FF2B5EF4-FFF2-40B4-BE49-F238E27FC236}">
                <a16:creationId xmlns:a16="http://schemas.microsoft.com/office/drawing/2014/main" id="{8B656063-5383-4238-94B5-9F562BF3F86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749D191-BF5D-4C6A-98D6-744E92DE1ED7}"/>
              </a:ext>
            </a:extLst>
          </p:cNvPr>
          <p:cNvSpPr>
            <a:spLocks noGrp="1"/>
          </p:cNvSpPr>
          <p:nvPr>
            <p:ph type="sldNum" sz="quarter" idx="12"/>
          </p:nvPr>
        </p:nvSpPr>
        <p:spPr/>
        <p:txBody>
          <a:bodyPr/>
          <a:lstStyle/>
          <a:p>
            <a:fld id="{EF9FA078-9F8A-4A6D-923D-CD3F53ACC72C}" type="slidenum">
              <a:rPr lang="en-US" smtClean="0"/>
              <a:t>‹#›</a:t>
            </a:fld>
            <a:endParaRPr lang="en-US"/>
          </a:p>
        </p:txBody>
      </p:sp>
    </p:spTree>
    <p:extLst>
      <p:ext uri="{BB962C8B-B14F-4D97-AF65-F5344CB8AC3E}">
        <p14:creationId xmlns:p14="http://schemas.microsoft.com/office/powerpoint/2010/main" val="1404287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DACCEB-1AB0-469C-B222-2C9BDD89EFB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A165ACD-7598-4FAF-B1C1-AF7313910C7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BCE5DDD-0B16-46F1-B1B5-084D23C876D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F0C1A5D-2659-46FE-9487-EA17308CDD2F}"/>
              </a:ext>
            </a:extLst>
          </p:cNvPr>
          <p:cNvSpPr>
            <a:spLocks noGrp="1"/>
          </p:cNvSpPr>
          <p:nvPr>
            <p:ph type="dt" sz="half" idx="10"/>
          </p:nvPr>
        </p:nvSpPr>
        <p:spPr/>
        <p:txBody>
          <a:bodyPr/>
          <a:lstStyle/>
          <a:p>
            <a:fld id="{7C5E3E0D-A7C9-4CA0-A3BA-35F0C3865AAD}" type="datetimeFigureOut">
              <a:rPr lang="en-US" smtClean="0"/>
              <a:t>4/20/2021</a:t>
            </a:fld>
            <a:endParaRPr lang="en-US"/>
          </a:p>
        </p:txBody>
      </p:sp>
      <p:sp>
        <p:nvSpPr>
          <p:cNvPr id="6" name="Footer Placeholder 5">
            <a:extLst>
              <a:ext uri="{FF2B5EF4-FFF2-40B4-BE49-F238E27FC236}">
                <a16:creationId xmlns:a16="http://schemas.microsoft.com/office/drawing/2014/main" id="{23D1C3EB-FDCD-4EE6-A225-C2597632060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411682D-5122-4443-B3F0-4F083796C0E9}"/>
              </a:ext>
            </a:extLst>
          </p:cNvPr>
          <p:cNvSpPr>
            <a:spLocks noGrp="1"/>
          </p:cNvSpPr>
          <p:nvPr>
            <p:ph type="sldNum" sz="quarter" idx="12"/>
          </p:nvPr>
        </p:nvSpPr>
        <p:spPr/>
        <p:txBody>
          <a:bodyPr/>
          <a:lstStyle/>
          <a:p>
            <a:fld id="{EF9FA078-9F8A-4A6D-923D-CD3F53ACC72C}" type="slidenum">
              <a:rPr lang="en-US" smtClean="0"/>
              <a:t>‹#›</a:t>
            </a:fld>
            <a:endParaRPr lang="en-US"/>
          </a:p>
        </p:txBody>
      </p:sp>
    </p:spTree>
    <p:extLst>
      <p:ext uri="{BB962C8B-B14F-4D97-AF65-F5344CB8AC3E}">
        <p14:creationId xmlns:p14="http://schemas.microsoft.com/office/powerpoint/2010/main" val="37496111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C4864C-3FFF-4A95-9E88-5CAB669760D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6B7A9A4-6714-478C-A175-66207D16BEF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32E4E08-243C-4EB7-A967-3F80295DC34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84170CF-2B88-4B9F-84DF-7E344957521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822DA94-D0C7-463C-B67E-8D94C894608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E14F8FE-6F63-4708-B57A-C9C0E784CB26}"/>
              </a:ext>
            </a:extLst>
          </p:cNvPr>
          <p:cNvSpPr>
            <a:spLocks noGrp="1"/>
          </p:cNvSpPr>
          <p:nvPr>
            <p:ph type="dt" sz="half" idx="10"/>
          </p:nvPr>
        </p:nvSpPr>
        <p:spPr/>
        <p:txBody>
          <a:bodyPr/>
          <a:lstStyle/>
          <a:p>
            <a:fld id="{7C5E3E0D-A7C9-4CA0-A3BA-35F0C3865AAD}" type="datetimeFigureOut">
              <a:rPr lang="en-US" smtClean="0"/>
              <a:t>4/20/2021</a:t>
            </a:fld>
            <a:endParaRPr lang="en-US"/>
          </a:p>
        </p:txBody>
      </p:sp>
      <p:sp>
        <p:nvSpPr>
          <p:cNvPr id="8" name="Footer Placeholder 7">
            <a:extLst>
              <a:ext uri="{FF2B5EF4-FFF2-40B4-BE49-F238E27FC236}">
                <a16:creationId xmlns:a16="http://schemas.microsoft.com/office/drawing/2014/main" id="{A93FF0CB-8290-4542-A1BE-3440A42DF67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6A7EB43-98E5-478B-96B1-3E403144FAB6}"/>
              </a:ext>
            </a:extLst>
          </p:cNvPr>
          <p:cNvSpPr>
            <a:spLocks noGrp="1"/>
          </p:cNvSpPr>
          <p:nvPr>
            <p:ph type="sldNum" sz="quarter" idx="12"/>
          </p:nvPr>
        </p:nvSpPr>
        <p:spPr/>
        <p:txBody>
          <a:bodyPr/>
          <a:lstStyle/>
          <a:p>
            <a:fld id="{EF9FA078-9F8A-4A6D-923D-CD3F53ACC72C}" type="slidenum">
              <a:rPr lang="en-US" smtClean="0"/>
              <a:t>‹#›</a:t>
            </a:fld>
            <a:endParaRPr lang="en-US"/>
          </a:p>
        </p:txBody>
      </p:sp>
    </p:spTree>
    <p:extLst>
      <p:ext uri="{BB962C8B-B14F-4D97-AF65-F5344CB8AC3E}">
        <p14:creationId xmlns:p14="http://schemas.microsoft.com/office/powerpoint/2010/main" val="31435695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F62DFF-44EC-4BF0-88E6-0FE8A1D56EA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19BC8A3-8114-4284-9D42-92CD884C0C66}"/>
              </a:ext>
            </a:extLst>
          </p:cNvPr>
          <p:cNvSpPr>
            <a:spLocks noGrp="1"/>
          </p:cNvSpPr>
          <p:nvPr>
            <p:ph type="dt" sz="half" idx="10"/>
          </p:nvPr>
        </p:nvSpPr>
        <p:spPr/>
        <p:txBody>
          <a:bodyPr/>
          <a:lstStyle/>
          <a:p>
            <a:fld id="{7C5E3E0D-A7C9-4CA0-A3BA-35F0C3865AAD}" type="datetimeFigureOut">
              <a:rPr lang="en-US" smtClean="0"/>
              <a:t>4/20/2021</a:t>
            </a:fld>
            <a:endParaRPr lang="en-US"/>
          </a:p>
        </p:txBody>
      </p:sp>
      <p:sp>
        <p:nvSpPr>
          <p:cNvPr id="4" name="Footer Placeholder 3">
            <a:extLst>
              <a:ext uri="{FF2B5EF4-FFF2-40B4-BE49-F238E27FC236}">
                <a16:creationId xmlns:a16="http://schemas.microsoft.com/office/drawing/2014/main" id="{E0D433BA-F86F-4878-9BD6-9E7FD69365B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231AF20-AFB9-42DE-962A-DCB4821910B2}"/>
              </a:ext>
            </a:extLst>
          </p:cNvPr>
          <p:cNvSpPr>
            <a:spLocks noGrp="1"/>
          </p:cNvSpPr>
          <p:nvPr>
            <p:ph type="sldNum" sz="quarter" idx="12"/>
          </p:nvPr>
        </p:nvSpPr>
        <p:spPr/>
        <p:txBody>
          <a:bodyPr/>
          <a:lstStyle/>
          <a:p>
            <a:fld id="{EF9FA078-9F8A-4A6D-923D-CD3F53ACC72C}" type="slidenum">
              <a:rPr lang="en-US" smtClean="0"/>
              <a:t>‹#›</a:t>
            </a:fld>
            <a:endParaRPr lang="en-US"/>
          </a:p>
        </p:txBody>
      </p:sp>
    </p:spTree>
    <p:extLst>
      <p:ext uri="{BB962C8B-B14F-4D97-AF65-F5344CB8AC3E}">
        <p14:creationId xmlns:p14="http://schemas.microsoft.com/office/powerpoint/2010/main" val="14829096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50A51ED-CF44-4F17-BF82-33244B76C0CB}"/>
              </a:ext>
            </a:extLst>
          </p:cNvPr>
          <p:cNvSpPr>
            <a:spLocks noGrp="1"/>
          </p:cNvSpPr>
          <p:nvPr>
            <p:ph type="dt" sz="half" idx="10"/>
          </p:nvPr>
        </p:nvSpPr>
        <p:spPr/>
        <p:txBody>
          <a:bodyPr/>
          <a:lstStyle/>
          <a:p>
            <a:fld id="{7C5E3E0D-A7C9-4CA0-A3BA-35F0C3865AAD}" type="datetimeFigureOut">
              <a:rPr lang="en-US" smtClean="0"/>
              <a:t>4/20/2021</a:t>
            </a:fld>
            <a:endParaRPr lang="en-US"/>
          </a:p>
        </p:txBody>
      </p:sp>
      <p:sp>
        <p:nvSpPr>
          <p:cNvPr id="3" name="Footer Placeholder 2">
            <a:extLst>
              <a:ext uri="{FF2B5EF4-FFF2-40B4-BE49-F238E27FC236}">
                <a16:creationId xmlns:a16="http://schemas.microsoft.com/office/drawing/2014/main" id="{939C2BC2-AA8A-4E16-B95D-D87578C42D0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11DAA8B-7528-4742-A3AB-CC9BA1BC8E6B}"/>
              </a:ext>
            </a:extLst>
          </p:cNvPr>
          <p:cNvSpPr>
            <a:spLocks noGrp="1"/>
          </p:cNvSpPr>
          <p:nvPr>
            <p:ph type="sldNum" sz="quarter" idx="12"/>
          </p:nvPr>
        </p:nvSpPr>
        <p:spPr/>
        <p:txBody>
          <a:bodyPr/>
          <a:lstStyle/>
          <a:p>
            <a:fld id="{EF9FA078-9F8A-4A6D-923D-CD3F53ACC72C}" type="slidenum">
              <a:rPr lang="en-US" smtClean="0"/>
              <a:t>‹#›</a:t>
            </a:fld>
            <a:endParaRPr lang="en-US"/>
          </a:p>
        </p:txBody>
      </p:sp>
    </p:spTree>
    <p:extLst>
      <p:ext uri="{BB962C8B-B14F-4D97-AF65-F5344CB8AC3E}">
        <p14:creationId xmlns:p14="http://schemas.microsoft.com/office/powerpoint/2010/main" val="35154821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395195-D4B1-435E-AE97-5F176B7D21D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E4C3D60-0271-4462-9319-969EAE2ADF5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DD5C839-D7D0-469D-AECD-243822D1FC3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B826D19-B5BE-4B6E-A674-EEE62A918D0E}"/>
              </a:ext>
            </a:extLst>
          </p:cNvPr>
          <p:cNvSpPr>
            <a:spLocks noGrp="1"/>
          </p:cNvSpPr>
          <p:nvPr>
            <p:ph type="dt" sz="half" idx="10"/>
          </p:nvPr>
        </p:nvSpPr>
        <p:spPr/>
        <p:txBody>
          <a:bodyPr/>
          <a:lstStyle/>
          <a:p>
            <a:fld id="{7C5E3E0D-A7C9-4CA0-A3BA-35F0C3865AAD}" type="datetimeFigureOut">
              <a:rPr lang="en-US" smtClean="0"/>
              <a:t>4/20/2021</a:t>
            </a:fld>
            <a:endParaRPr lang="en-US"/>
          </a:p>
        </p:txBody>
      </p:sp>
      <p:sp>
        <p:nvSpPr>
          <p:cNvPr id="6" name="Footer Placeholder 5">
            <a:extLst>
              <a:ext uri="{FF2B5EF4-FFF2-40B4-BE49-F238E27FC236}">
                <a16:creationId xmlns:a16="http://schemas.microsoft.com/office/drawing/2014/main" id="{5C69C443-67EF-41F4-A4D7-2D6DB6295B7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2D5F505-340E-4D24-A6C0-0DA203B59505}"/>
              </a:ext>
            </a:extLst>
          </p:cNvPr>
          <p:cNvSpPr>
            <a:spLocks noGrp="1"/>
          </p:cNvSpPr>
          <p:nvPr>
            <p:ph type="sldNum" sz="quarter" idx="12"/>
          </p:nvPr>
        </p:nvSpPr>
        <p:spPr/>
        <p:txBody>
          <a:bodyPr/>
          <a:lstStyle/>
          <a:p>
            <a:fld id="{EF9FA078-9F8A-4A6D-923D-CD3F53ACC72C}" type="slidenum">
              <a:rPr lang="en-US" smtClean="0"/>
              <a:t>‹#›</a:t>
            </a:fld>
            <a:endParaRPr lang="en-US"/>
          </a:p>
        </p:txBody>
      </p:sp>
    </p:spTree>
    <p:extLst>
      <p:ext uri="{BB962C8B-B14F-4D97-AF65-F5344CB8AC3E}">
        <p14:creationId xmlns:p14="http://schemas.microsoft.com/office/powerpoint/2010/main" val="34294977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E44B84-36E2-4A25-9E89-833DCF0C924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167EEE8-A458-4BBC-831E-4CA0BF89B93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C24A841-04DA-4C04-B97F-088131D1690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53AA74B-6884-477A-B668-F1E3F8C9D8B1}"/>
              </a:ext>
            </a:extLst>
          </p:cNvPr>
          <p:cNvSpPr>
            <a:spLocks noGrp="1"/>
          </p:cNvSpPr>
          <p:nvPr>
            <p:ph type="dt" sz="half" idx="10"/>
          </p:nvPr>
        </p:nvSpPr>
        <p:spPr/>
        <p:txBody>
          <a:bodyPr/>
          <a:lstStyle/>
          <a:p>
            <a:fld id="{7C5E3E0D-A7C9-4CA0-A3BA-35F0C3865AAD}" type="datetimeFigureOut">
              <a:rPr lang="en-US" smtClean="0"/>
              <a:t>4/20/2021</a:t>
            </a:fld>
            <a:endParaRPr lang="en-US"/>
          </a:p>
        </p:txBody>
      </p:sp>
      <p:sp>
        <p:nvSpPr>
          <p:cNvPr id="6" name="Footer Placeholder 5">
            <a:extLst>
              <a:ext uri="{FF2B5EF4-FFF2-40B4-BE49-F238E27FC236}">
                <a16:creationId xmlns:a16="http://schemas.microsoft.com/office/drawing/2014/main" id="{C69BAB8D-84B3-4C35-B791-D781BE98117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070D814-8A10-4E84-8052-22A5A1A644F9}"/>
              </a:ext>
            </a:extLst>
          </p:cNvPr>
          <p:cNvSpPr>
            <a:spLocks noGrp="1"/>
          </p:cNvSpPr>
          <p:nvPr>
            <p:ph type="sldNum" sz="quarter" idx="12"/>
          </p:nvPr>
        </p:nvSpPr>
        <p:spPr/>
        <p:txBody>
          <a:bodyPr/>
          <a:lstStyle/>
          <a:p>
            <a:fld id="{EF9FA078-9F8A-4A6D-923D-CD3F53ACC72C}" type="slidenum">
              <a:rPr lang="en-US" smtClean="0"/>
              <a:t>‹#›</a:t>
            </a:fld>
            <a:endParaRPr lang="en-US"/>
          </a:p>
        </p:txBody>
      </p:sp>
    </p:spTree>
    <p:extLst>
      <p:ext uri="{BB962C8B-B14F-4D97-AF65-F5344CB8AC3E}">
        <p14:creationId xmlns:p14="http://schemas.microsoft.com/office/powerpoint/2010/main" val="34504187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4CE6467-45BF-4C51-AE75-9779E6CD6A8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E976E69-F807-4872-8FD1-34EB4451192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7D74A1D-1448-4A8F-9BEF-E8B7EF33D32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5E3E0D-A7C9-4CA0-A3BA-35F0C3865AAD}" type="datetimeFigureOut">
              <a:rPr lang="en-US" smtClean="0"/>
              <a:t>4/20/2021</a:t>
            </a:fld>
            <a:endParaRPr lang="en-US"/>
          </a:p>
        </p:txBody>
      </p:sp>
      <p:sp>
        <p:nvSpPr>
          <p:cNvPr id="5" name="Footer Placeholder 4">
            <a:extLst>
              <a:ext uri="{FF2B5EF4-FFF2-40B4-BE49-F238E27FC236}">
                <a16:creationId xmlns:a16="http://schemas.microsoft.com/office/drawing/2014/main" id="{76885C8B-3CD1-4BEC-8F3F-4CDE41AC55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C8899C0-DDA1-4A0E-B945-B40C7574251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9FA078-9F8A-4A6D-923D-CD3F53ACC72C}" type="slidenum">
              <a:rPr lang="en-US" smtClean="0"/>
              <a:t>‹#›</a:t>
            </a:fld>
            <a:endParaRPr lang="en-US"/>
          </a:p>
        </p:txBody>
      </p:sp>
    </p:spTree>
    <p:extLst>
      <p:ext uri="{BB962C8B-B14F-4D97-AF65-F5344CB8AC3E}">
        <p14:creationId xmlns:p14="http://schemas.microsoft.com/office/powerpoint/2010/main" val="4321435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8.emf"/><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74CF20-DFBC-4AD9-818F-F3D0AE4F8C55}"/>
              </a:ext>
            </a:extLst>
          </p:cNvPr>
          <p:cNvSpPr>
            <a:spLocks noGrp="1"/>
          </p:cNvSpPr>
          <p:nvPr>
            <p:ph type="ctrTitle"/>
          </p:nvPr>
        </p:nvSpPr>
        <p:spPr/>
        <p:txBody>
          <a:bodyPr/>
          <a:lstStyle/>
          <a:p>
            <a:r>
              <a:rPr lang="en-US" dirty="0"/>
              <a:t>Linear Regression</a:t>
            </a:r>
            <a:endParaRPr lang="en-US" sz="3200" dirty="0"/>
          </a:p>
        </p:txBody>
      </p:sp>
      <p:sp>
        <p:nvSpPr>
          <p:cNvPr id="3" name="Subtitle 2">
            <a:extLst>
              <a:ext uri="{FF2B5EF4-FFF2-40B4-BE49-F238E27FC236}">
                <a16:creationId xmlns:a16="http://schemas.microsoft.com/office/drawing/2014/main" id="{ECB7E723-60AA-4F5F-B7AB-77D9C824D768}"/>
              </a:ext>
            </a:extLst>
          </p:cNvPr>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4417491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12B863-D6E2-46C4-B9A7-9F8A8D785FAF}"/>
              </a:ext>
            </a:extLst>
          </p:cNvPr>
          <p:cNvSpPr>
            <a:spLocks noGrp="1"/>
          </p:cNvSpPr>
          <p:nvPr>
            <p:ph type="title"/>
          </p:nvPr>
        </p:nvSpPr>
        <p:spPr/>
        <p:txBody>
          <a:bodyPr/>
          <a:lstStyle/>
          <a:p>
            <a:r>
              <a:rPr lang="en-US" dirty="0"/>
              <a:t>The least squares line</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A3446E5-1BD4-4F50-9781-C5188C5B635A}"/>
                  </a:ext>
                </a:extLst>
              </p:cNvPr>
              <p:cNvSpPr>
                <a:spLocks noGrp="1"/>
              </p:cNvSpPr>
              <p:nvPr>
                <p:ph idx="1"/>
              </p:nvPr>
            </p:nvSpPr>
            <p:spPr/>
            <p:txBody>
              <a:bodyPr/>
              <a:lstStyle/>
              <a:p>
                <a:r>
                  <a:rPr lang="en-US" dirty="0"/>
                  <a:t>Intercept Notation</a:t>
                </a:r>
              </a:p>
              <a:p>
                <a:pPr marL="457200" lvl="1" indent="0">
                  <a:buNone/>
                </a:pPr>
                <a:r>
                  <a:rPr lang="en-US" dirty="0"/>
                  <a:t>Parameter: </a:t>
                </a:r>
                <a14:m>
                  <m:oMath xmlns:m="http://schemas.openxmlformats.org/officeDocument/2006/math">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rPr>
                          <m:t>0</m:t>
                        </m:r>
                      </m:sub>
                    </m:sSub>
                  </m:oMath>
                </a14:m>
                <a:endParaRPr lang="en-US" dirty="0"/>
              </a:p>
              <a:p>
                <a:pPr marL="457200" lvl="1" indent="0">
                  <a:buNone/>
                </a:pPr>
                <a:r>
                  <a:rPr lang="en-US" dirty="0"/>
                  <a:t>Point estimate: b</a:t>
                </a:r>
                <a:r>
                  <a:rPr lang="en-US" baseline="-25000" dirty="0"/>
                  <a:t>0</a:t>
                </a:r>
              </a:p>
              <a:p>
                <a:endParaRPr lang="en-US" dirty="0"/>
              </a:p>
              <a:p>
                <a:r>
                  <a:rPr lang="en-US" dirty="0"/>
                  <a:t>Slope Notation</a:t>
                </a:r>
              </a:p>
              <a:p>
                <a:pPr marL="457200" lvl="1" indent="0">
                  <a:buNone/>
                </a:pPr>
                <a:r>
                  <a:rPr lang="en-US" dirty="0"/>
                  <a:t>Parameter: </a:t>
                </a:r>
                <a14:m>
                  <m:oMath xmlns:m="http://schemas.openxmlformats.org/officeDocument/2006/math">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rPr>
                          <m:t>1</m:t>
                        </m:r>
                      </m:sub>
                    </m:sSub>
                  </m:oMath>
                </a14:m>
                <a:endParaRPr lang="en-US" dirty="0"/>
              </a:p>
              <a:p>
                <a:pPr marL="457200" lvl="1" indent="0">
                  <a:buNone/>
                </a:pPr>
                <a:r>
                  <a:rPr lang="en-US" dirty="0"/>
                  <a:t>Point estimate: b</a:t>
                </a:r>
                <a:r>
                  <a:rPr lang="en-US" baseline="-25000" dirty="0"/>
                  <a:t>1</a:t>
                </a:r>
              </a:p>
            </p:txBody>
          </p:sp>
        </mc:Choice>
        <mc:Fallback xmlns="">
          <p:sp>
            <p:nvSpPr>
              <p:cNvPr id="3" name="Content Placeholder 2">
                <a:extLst>
                  <a:ext uri="{FF2B5EF4-FFF2-40B4-BE49-F238E27FC236}">
                    <a16:creationId xmlns:a16="http://schemas.microsoft.com/office/drawing/2014/main" id="{3A3446E5-1BD4-4F50-9781-C5188C5B635A}"/>
                  </a:ext>
                </a:extLst>
              </p:cNvPr>
              <p:cNvSpPr>
                <a:spLocks noGrp="1" noRot="1" noChangeAspect="1" noMove="1" noResize="1" noEditPoints="1" noAdjustHandles="1" noChangeArrowheads="1" noChangeShapeType="1" noTextEdit="1"/>
              </p:cNvSpPr>
              <p:nvPr>
                <p:ph idx="1"/>
              </p:nvPr>
            </p:nvSpPr>
            <p:spPr>
              <a:blipFill>
                <a:blip r:embed="rId2"/>
                <a:stretch>
                  <a:fillRect l="-1043" t="-238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3D5B9747-5CCD-4086-A8B6-1F9888BCB046}"/>
                  </a:ext>
                </a:extLst>
              </p:cNvPr>
              <p:cNvSpPr txBox="1"/>
              <p:nvPr/>
            </p:nvSpPr>
            <p:spPr>
              <a:xfrm>
                <a:off x="5638800" y="2971800"/>
                <a:ext cx="3138167" cy="61555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en-US" sz="4000" i="1" smtClean="0">
                              <a:latin typeface="Cambria Math" panose="02040503050406030204" pitchFamily="18" charset="0"/>
                            </a:rPr>
                          </m:ctrlPr>
                        </m:accPr>
                        <m:e>
                          <m:r>
                            <a:rPr lang="en-US" sz="4000" b="0" i="1" smtClean="0">
                              <a:latin typeface="Cambria Math" panose="02040503050406030204" pitchFamily="18" charset="0"/>
                            </a:rPr>
                            <m:t>𝑦</m:t>
                          </m:r>
                        </m:e>
                      </m:acc>
                      <m:r>
                        <a:rPr lang="en-US" sz="4000" b="0" i="1" smtClean="0">
                          <a:latin typeface="Cambria Math" panose="02040503050406030204" pitchFamily="18" charset="0"/>
                        </a:rPr>
                        <m:t>= </m:t>
                      </m:r>
                      <m:sSub>
                        <m:sSubPr>
                          <m:ctrlPr>
                            <a:rPr lang="en-US" sz="4000" b="0" i="1" smtClean="0">
                              <a:latin typeface="Cambria Math" panose="02040503050406030204" pitchFamily="18" charset="0"/>
                            </a:rPr>
                          </m:ctrlPr>
                        </m:sSubPr>
                        <m:e>
                          <m:r>
                            <a:rPr lang="en-US" sz="4000" b="0" i="1" smtClean="0">
                              <a:latin typeface="Cambria Math" panose="02040503050406030204" pitchFamily="18" charset="0"/>
                              <a:ea typeface="Cambria Math" panose="02040503050406030204" pitchFamily="18" charset="0"/>
                            </a:rPr>
                            <m:t>𝛽</m:t>
                          </m:r>
                        </m:e>
                        <m:sub>
                          <m:r>
                            <a:rPr lang="en-US" sz="4000" b="0" i="1" smtClean="0">
                              <a:latin typeface="Cambria Math" panose="02040503050406030204" pitchFamily="18" charset="0"/>
                            </a:rPr>
                            <m:t>0</m:t>
                          </m:r>
                        </m:sub>
                      </m:sSub>
                      <m:r>
                        <a:rPr lang="en-US" sz="4000" b="0" i="1" smtClean="0">
                          <a:latin typeface="Cambria Math" panose="02040503050406030204" pitchFamily="18" charset="0"/>
                        </a:rPr>
                        <m:t>+</m:t>
                      </m:r>
                      <m:sSub>
                        <m:sSubPr>
                          <m:ctrlPr>
                            <a:rPr lang="en-US" sz="4000" b="0" i="1" smtClean="0">
                              <a:latin typeface="Cambria Math" panose="02040503050406030204" pitchFamily="18" charset="0"/>
                            </a:rPr>
                          </m:ctrlPr>
                        </m:sSubPr>
                        <m:e>
                          <m:r>
                            <a:rPr lang="en-US" sz="4000" b="0" i="1" smtClean="0">
                              <a:latin typeface="Cambria Math" panose="02040503050406030204" pitchFamily="18" charset="0"/>
                              <a:ea typeface="Cambria Math" panose="02040503050406030204" pitchFamily="18" charset="0"/>
                            </a:rPr>
                            <m:t>𝛽</m:t>
                          </m:r>
                        </m:e>
                        <m:sub>
                          <m:r>
                            <a:rPr lang="en-US" sz="4000" b="0" i="1" smtClean="0">
                              <a:latin typeface="Cambria Math" panose="02040503050406030204" pitchFamily="18" charset="0"/>
                            </a:rPr>
                            <m:t>1</m:t>
                          </m:r>
                        </m:sub>
                      </m:sSub>
                      <m:r>
                        <a:rPr lang="en-US" sz="4000" b="0" i="1" smtClean="0">
                          <a:latin typeface="Cambria Math" panose="02040503050406030204" pitchFamily="18" charset="0"/>
                        </a:rPr>
                        <m:t>𝑥</m:t>
                      </m:r>
                    </m:oMath>
                  </m:oMathPara>
                </a14:m>
                <a:endParaRPr lang="en-US" sz="4000" dirty="0"/>
              </a:p>
            </p:txBody>
          </p:sp>
        </mc:Choice>
        <mc:Fallback xmlns="">
          <p:sp>
            <p:nvSpPr>
              <p:cNvPr id="5" name="TextBox 4">
                <a:extLst>
                  <a:ext uri="{FF2B5EF4-FFF2-40B4-BE49-F238E27FC236}">
                    <a16:creationId xmlns:a16="http://schemas.microsoft.com/office/drawing/2014/main" id="{3D5B9747-5CCD-4086-A8B6-1F9888BCB046}"/>
                  </a:ext>
                </a:extLst>
              </p:cNvPr>
              <p:cNvSpPr txBox="1">
                <a:spLocks noRot="1" noChangeAspect="1" noMove="1" noResize="1" noEditPoints="1" noAdjustHandles="1" noChangeArrowheads="1" noChangeShapeType="1" noTextEdit="1"/>
              </p:cNvSpPr>
              <p:nvPr/>
            </p:nvSpPr>
            <p:spPr>
              <a:xfrm>
                <a:off x="5638800" y="2971800"/>
                <a:ext cx="3138167" cy="615553"/>
              </a:xfrm>
              <a:prstGeom prst="rect">
                <a:avLst/>
              </a:prstGeom>
              <a:blipFill>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0854406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553A990-A5FF-476E-B4AA-1788E7325E20}"/>
              </a:ext>
            </a:extLst>
          </p:cNvPr>
          <p:cNvSpPr>
            <a:spLocks noGrp="1"/>
          </p:cNvSpPr>
          <p:nvPr>
            <p:ph type="title"/>
          </p:nvPr>
        </p:nvSpPr>
        <p:spPr/>
        <p:txBody>
          <a:bodyPr/>
          <a:lstStyle/>
          <a:p>
            <a:r>
              <a:rPr lang="en-US" dirty="0"/>
              <a:t>Interpretation of Slope &amp; Intercept </a:t>
            </a:r>
          </a:p>
        </p:txBody>
      </p:sp>
      <p:sp>
        <p:nvSpPr>
          <p:cNvPr id="5" name="Content Placeholder 4">
            <a:extLst>
              <a:ext uri="{FF2B5EF4-FFF2-40B4-BE49-F238E27FC236}">
                <a16:creationId xmlns:a16="http://schemas.microsoft.com/office/drawing/2014/main" id="{F34852DF-FD01-4BF8-AD63-9E3F8EBFF252}"/>
              </a:ext>
            </a:extLst>
          </p:cNvPr>
          <p:cNvSpPr>
            <a:spLocks noGrp="1"/>
          </p:cNvSpPr>
          <p:nvPr>
            <p:ph sz="half" idx="1"/>
          </p:nvPr>
        </p:nvSpPr>
        <p:spPr/>
        <p:txBody>
          <a:bodyPr/>
          <a:lstStyle/>
          <a:p>
            <a:pPr marL="0" indent="0">
              <a:buNone/>
            </a:pPr>
            <a:r>
              <a:rPr lang="en-US" b="1" dirty="0"/>
              <a:t>Slope</a:t>
            </a:r>
            <a:r>
              <a:rPr lang="en-US" dirty="0"/>
              <a:t> – for each unit in x, y is expected to increase or decrease on average by the slope</a:t>
            </a:r>
          </a:p>
          <a:p>
            <a:pPr marL="0" indent="0">
              <a:buNone/>
            </a:pPr>
            <a:endParaRPr lang="en-US" dirty="0"/>
          </a:p>
          <a:p>
            <a:pPr marL="0" indent="0">
              <a:buNone/>
            </a:pPr>
            <a:endParaRPr lang="en-US" b="1" dirty="0"/>
          </a:p>
          <a:p>
            <a:pPr marL="0" indent="0">
              <a:buNone/>
            </a:pPr>
            <a:r>
              <a:rPr lang="en-US" b="1" dirty="0"/>
              <a:t>Intercept</a:t>
            </a:r>
            <a:r>
              <a:rPr lang="en-US" dirty="0"/>
              <a:t> – when x=0, y is expected to equal the intercept. </a:t>
            </a:r>
          </a:p>
        </p:txBody>
      </p:sp>
      <p:pic>
        <p:nvPicPr>
          <p:cNvPr id="8" name="Content Placeholder 7">
            <a:extLst>
              <a:ext uri="{FF2B5EF4-FFF2-40B4-BE49-F238E27FC236}">
                <a16:creationId xmlns:a16="http://schemas.microsoft.com/office/drawing/2014/main" id="{0EDE0DA0-A89B-49BD-99DC-D3D2D8FEBC97}"/>
              </a:ext>
            </a:extLst>
          </p:cNvPr>
          <p:cNvPicPr>
            <a:picLocks noGrp="1" noChangeAspect="1"/>
          </p:cNvPicPr>
          <p:nvPr>
            <p:ph sz="half" idx="2"/>
          </p:nvPr>
        </p:nvPicPr>
        <p:blipFill>
          <a:blip r:embed="rId2"/>
          <a:stretch>
            <a:fillRect/>
          </a:stretch>
        </p:blipFill>
        <p:spPr>
          <a:xfrm>
            <a:off x="6172202" y="2181297"/>
            <a:ext cx="5395522" cy="3639993"/>
          </a:xfrm>
        </p:spPr>
      </p:pic>
    </p:spTree>
    <p:extLst>
      <p:ext uri="{BB962C8B-B14F-4D97-AF65-F5344CB8AC3E}">
        <p14:creationId xmlns:p14="http://schemas.microsoft.com/office/powerpoint/2010/main" val="14349629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2739AC-5B49-4F66-8C4A-1FB63D191C2C}"/>
              </a:ext>
            </a:extLst>
          </p:cNvPr>
          <p:cNvSpPr>
            <a:spLocks noGrp="1"/>
          </p:cNvSpPr>
          <p:nvPr>
            <p:ph type="title"/>
          </p:nvPr>
        </p:nvSpPr>
        <p:spPr/>
        <p:txBody>
          <a:bodyPr/>
          <a:lstStyle/>
          <a:p>
            <a:r>
              <a:rPr lang="en-US" dirty="0"/>
              <a:t>Slope</a:t>
            </a:r>
          </a:p>
        </p:txBody>
      </p:sp>
      <p:sp>
        <p:nvSpPr>
          <p:cNvPr id="5" name="Content Placeholder 4">
            <a:extLst>
              <a:ext uri="{FF2B5EF4-FFF2-40B4-BE49-F238E27FC236}">
                <a16:creationId xmlns:a16="http://schemas.microsoft.com/office/drawing/2014/main" id="{24AF6DCD-3CB6-4653-AE41-4C9C547652A1}"/>
              </a:ext>
            </a:extLst>
          </p:cNvPr>
          <p:cNvSpPr>
            <a:spLocks noGrp="1"/>
          </p:cNvSpPr>
          <p:nvPr>
            <p:ph idx="1"/>
          </p:nvPr>
        </p:nvSpPr>
        <p:spPr/>
        <p:txBody>
          <a:bodyPr/>
          <a:lstStyle/>
          <a:p>
            <a:pPr marL="0" indent="0">
              <a:buNone/>
            </a:pPr>
            <a:r>
              <a:rPr lang="en-US" dirty="0"/>
              <a:t>The slope of the regression can be calculated as</a:t>
            </a:r>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r>
              <a:rPr lang="en-US" b="1" dirty="0"/>
              <a:t>Interpretation</a:t>
            </a:r>
          </a:p>
          <a:p>
            <a:pPr marL="0" indent="0">
              <a:buNone/>
            </a:pPr>
            <a:r>
              <a:rPr lang="en-US" dirty="0"/>
              <a:t>For each additional percentage point in HS graduation rate, we would expect the percentage living in poverty to be lower, on average, by 0.62 percentage points</a:t>
            </a:r>
          </a:p>
        </p:txBody>
      </p:sp>
      <p:pic>
        <p:nvPicPr>
          <p:cNvPr id="7" name="Picture 6">
            <a:extLst>
              <a:ext uri="{FF2B5EF4-FFF2-40B4-BE49-F238E27FC236}">
                <a16:creationId xmlns:a16="http://schemas.microsoft.com/office/drawing/2014/main" id="{C21BBB77-CBEA-4FBB-970D-05F673AAC74C}"/>
              </a:ext>
            </a:extLst>
          </p:cNvPr>
          <p:cNvPicPr>
            <a:picLocks noChangeAspect="1"/>
          </p:cNvPicPr>
          <p:nvPr/>
        </p:nvPicPr>
        <p:blipFill>
          <a:blip r:embed="rId2"/>
          <a:stretch>
            <a:fillRect/>
          </a:stretch>
        </p:blipFill>
        <p:spPr>
          <a:xfrm>
            <a:off x="734926" y="2286000"/>
            <a:ext cx="5361074" cy="2000250"/>
          </a:xfrm>
          <a:prstGeom prst="rect">
            <a:avLst/>
          </a:prstGeom>
        </p:spPr>
      </p:pic>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91EE0B51-53A9-40D2-8E69-7B0B8875DD40}"/>
                  </a:ext>
                </a:extLst>
              </p:cNvPr>
              <p:cNvSpPr txBox="1"/>
              <p:nvPr/>
            </p:nvSpPr>
            <p:spPr>
              <a:xfrm>
                <a:off x="7136606" y="2534973"/>
                <a:ext cx="2121694" cy="894027"/>
              </a:xfrm>
              <a:prstGeom prst="rect">
                <a:avLst/>
              </a:prstGeom>
              <a:ln w="38100">
                <a:solidFill>
                  <a:srgbClr val="C00000"/>
                </a:solidFill>
              </a:ln>
            </p:spPr>
            <p:style>
              <a:lnRef idx="2">
                <a:schemeClr val="dk1"/>
              </a:lnRef>
              <a:fillRef idx="1">
                <a:schemeClr val="lt1"/>
              </a:fillRef>
              <a:effectRef idx="0">
                <a:schemeClr val="dk1"/>
              </a:effectRef>
              <a:fontRef idx="minor">
                <a:schemeClr val="dk1"/>
              </a:fontRef>
            </p:style>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800" i="1" smtClean="0">
                              <a:latin typeface="Cambria Math" panose="02040503050406030204" pitchFamily="18" charset="0"/>
                            </a:rPr>
                          </m:ctrlPr>
                        </m:sSubPr>
                        <m:e>
                          <m:r>
                            <a:rPr lang="en-US" sz="2800" b="0" i="1" smtClean="0">
                              <a:latin typeface="Cambria Math" panose="02040503050406030204" pitchFamily="18" charset="0"/>
                            </a:rPr>
                            <m:t>𝑏</m:t>
                          </m:r>
                        </m:e>
                        <m:sub>
                          <m:r>
                            <a:rPr lang="en-US" sz="2800" b="0" i="1" smtClean="0">
                              <a:latin typeface="Cambria Math" panose="02040503050406030204" pitchFamily="18" charset="0"/>
                            </a:rPr>
                            <m:t>1</m:t>
                          </m:r>
                        </m:sub>
                      </m:sSub>
                      <m:r>
                        <a:rPr lang="en-US" sz="2800" b="0" i="1" smtClean="0">
                          <a:latin typeface="Cambria Math" panose="02040503050406030204" pitchFamily="18" charset="0"/>
                        </a:rPr>
                        <m:t>= </m:t>
                      </m:r>
                      <m:f>
                        <m:fPr>
                          <m:ctrlPr>
                            <a:rPr lang="en-US" sz="2800" b="0" i="1" smtClean="0">
                              <a:latin typeface="Cambria Math" panose="02040503050406030204" pitchFamily="18" charset="0"/>
                            </a:rPr>
                          </m:ctrlPr>
                        </m:fPr>
                        <m:num>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𝑆</m:t>
                              </m:r>
                            </m:e>
                            <m:sub>
                              <m:r>
                                <a:rPr lang="en-US" sz="2800" b="0" i="1" smtClean="0">
                                  <a:latin typeface="Cambria Math" panose="02040503050406030204" pitchFamily="18" charset="0"/>
                                </a:rPr>
                                <m:t>𝑦</m:t>
                              </m:r>
                            </m:sub>
                          </m:sSub>
                        </m:num>
                        <m:den>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𝑆</m:t>
                              </m:r>
                            </m:e>
                            <m:sub>
                              <m:r>
                                <a:rPr lang="en-US" sz="2800" b="0" i="1" smtClean="0">
                                  <a:latin typeface="Cambria Math" panose="02040503050406030204" pitchFamily="18" charset="0"/>
                                </a:rPr>
                                <m:t>𝑥</m:t>
                              </m:r>
                            </m:sub>
                          </m:sSub>
                        </m:den>
                      </m:f>
                      <m:r>
                        <a:rPr lang="en-US" sz="2800" b="0" i="1" smtClean="0">
                          <a:latin typeface="Cambria Math" panose="02040503050406030204" pitchFamily="18" charset="0"/>
                        </a:rPr>
                        <m:t>𝑅</m:t>
                      </m:r>
                    </m:oMath>
                  </m:oMathPara>
                </a14:m>
                <a:endParaRPr lang="en-US" sz="2800" dirty="0"/>
              </a:p>
            </p:txBody>
          </p:sp>
        </mc:Choice>
        <mc:Fallback xmlns="">
          <p:sp>
            <p:nvSpPr>
              <p:cNvPr id="8" name="TextBox 7">
                <a:extLst>
                  <a:ext uri="{FF2B5EF4-FFF2-40B4-BE49-F238E27FC236}">
                    <a16:creationId xmlns:a16="http://schemas.microsoft.com/office/drawing/2014/main" id="{91EE0B51-53A9-40D2-8E69-7B0B8875DD40}"/>
                  </a:ext>
                </a:extLst>
              </p:cNvPr>
              <p:cNvSpPr txBox="1">
                <a:spLocks noRot="1" noChangeAspect="1" noMove="1" noResize="1" noEditPoints="1" noAdjustHandles="1" noChangeArrowheads="1" noChangeShapeType="1" noTextEdit="1"/>
              </p:cNvSpPr>
              <p:nvPr/>
            </p:nvSpPr>
            <p:spPr>
              <a:xfrm>
                <a:off x="7136606" y="2534973"/>
                <a:ext cx="2121694" cy="894027"/>
              </a:xfrm>
              <a:prstGeom prst="rect">
                <a:avLst/>
              </a:prstGeom>
              <a:blipFill>
                <a:blip r:embed="rId3"/>
                <a:stretch>
                  <a:fillRect/>
                </a:stretch>
              </a:blipFill>
              <a:ln w="38100">
                <a:solidFill>
                  <a:srgbClr val="C00000"/>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C2D19C1A-CE7E-43E1-802B-DCB1F21FA6B5}"/>
                  </a:ext>
                </a:extLst>
              </p:cNvPr>
              <p:cNvSpPr txBox="1"/>
              <p:nvPr/>
            </p:nvSpPr>
            <p:spPr>
              <a:xfrm>
                <a:off x="6344317" y="3939328"/>
                <a:ext cx="3706271" cy="69384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400" i="1" smtClean="0">
                              <a:latin typeface="Cambria Math" panose="02040503050406030204" pitchFamily="18" charset="0"/>
                            </a:rPr>
                          </m:ctrlPr>
                        </m:sSubPr>
                        <m:e>
                          <m:r>
                            <a:rPr lang="en-US" sz="2400" b="0" i="1" smtClean="0">
                              <a:latin typeface="Cambria Math" panose="02040503050406030204" pitchFamily="18" charset="0"/>
                            </a:rPr>
                            <m:t>𝑏</m:t>
                          </m:r>
                        </m:e>
                        <m:sub>
                          <m:r>
                            <a:rPr lang="en-US" sz="2400" b="0" i="1" smtClean="0">
                              <a:latin typeface="Cambria Math" panose="02040503050406030204" pitchFamily="18" charset="0"/>
                            </a:rPr>
                            <m:t>1</m:t>
                          </m:r>
                        </m:sub>
                      </m:sSub>
                      <m:r>
                        <a:rPr lang="en-US" sz="2400" b="0" i="1" smtClean="0">
                          <a:latin typeface="Cambria Math" panose="02040503050406030204" pitchFamily="18" charset="0"/>
                        </a:rPr>
                        <m:t>= </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3.1</m:t>
                          </m:r>
                        </m:num>
                        <m:den>
                          <m:r>
                            <a:rPr lang="en-US" sz="2400" b="0" i="1" smtClean="0">
                              <a:latin typeface="Cambria Math" panose="02040503050406030204" pitchFamily="18" charset="0"/>
                            </a:rPr>
                            <m:t>3.73</m:t>
                          </m:r>
                        </m:den>
                      </m:f>
                      <m:r>
                        <a:rPr lang="en-US" sz="2400" b="0" i="1" smtClean="0">
                          <a:latin typeface="Cambria Math" panose="02040503050406030204" pitchFamily="18" charset="0"/>
                        </a:rPr>
                        <m:t>∗−0.75=−0.62</m:t>
                      </m:r>
                    </m:oMath>
                  </m:oMathPara>
                </a14:m>
                <a:endParaRPr lang="en-US" sz="2400" dirty="0"/>
              </a:p>
            </p:txBody>
          </p:sp>
        </mc:Choice>
        <mc:Fallback xmlns="">
          <p:sp>
            <p:nvSpPr>
              <p:cNvPr id="10" name="TextBox 9">
                <a:extLst>
                  <a:ext uri="{FF2B5EF4-FFF2-40B4-BE49-F238E27FC236}">
                    <a16:creationId xmlns:a16="http://schemas.microsoft.com/office/drawing/2014/main" id="{C2D19C1A-CE7E-43E1-802B-DCB1F21FA6B5}"/>
                  </a:ext>
                </a:extLst>
              </p:cNvPr>
              <p:cNvSpPr txBox="1">
                <a:spLocks noRot="1" noChangeAspect="1" noMove="1" noResize="1" noEditPoints="1" noAdjustHandles="1" noChangeArrowheads="1" noChangeShapeType="1" noTextEdit="1"/>
              </p:cNvSpPr>
              <p:nvPr/>
            </p:nvSpPr>
            <p:spPr>
              <a:xfrm>
                <a:off x="6344317" y="3939328"/>
                <a:ext cx="3706271" cy="693844"/>
              </a:xfrm>
              <a:prstGeom prst="rect">
                <a:avLst/>
              </a:prstGeom>
              <a:blipFill>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232367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EC1B14-6491-45F8-A360-65E5EB347113}"/>
              </a:ext>
            </a:extLst>
          </p:cNvPr>
          <p:cNvSpPr>
            <a:spLocks noGrp="1"/>
          </p:cNvSpPr>
          <p:nvPr>
            <p:ph type="title"/>
          </p:nvPr>
        </p:nvSpPr>
        <p:spPr/>
        <p:txBody>
          <a:bodyPr/>
          <a:lstStyle/>
          <a:p>
            <a:r>
              <a:rPr lang="en-US" dirty="0"/>
              <a:t>Intercept</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D523E84F-F3D6-449B-8B17-731D6B17C3CF}"/>
                  </a:ext>
                </a:extLst>
              </p:cNvPr>
              <p:cNvSpPr>
                <a:spLocks noGrp="1"/>
              </p:cNvSpPr>
              <p:nvPr>
                <p:ph idx="1"/>
              </p:nvPr>
            </p:nvSpPr>
            <p:spPr>
              <a:xfrm>
                <a:off x="838200" y="1738313"/>
                <a:ext cx="10515600" cy="4351338"/>
              </a:xfrm>
            </p:spPr>
            <p:txBody>
              <a:bodyPr/>
              <a:lstStyle/>
              <a:p>
                <a:pPr marL="0" indent="0">
                  <a:buNone/>
                </a:pPr>
                <a:r>
                  <a:rPr lang="en-US" dirty="0"/>
                  <a:t>The intercept is where the regression line intersects the y-axis. The calculation of the intercept uses the fact that a regression line always passes through (</a:t>
                </a:r>
                <a14:m>
                  <m:oMath xmlns:m="http://schemas.openxmlformats.org/officeDocument/2006/math">
                    <m:acc>
                      <m:accPr>
                        <m:chr m:val="̅"/>
                        <m:ctrlPr>
                          <a:rPr lang="en-US" i="1" smtClean="0">
                            <a:latin typeface="Cambria Math" panose="02040503050406030204" pitchFamily="18" charset="0"/>
                          </a:rPr>
                        </m:ctrlPr>
                      </m:accPr>
                      <m:e>
                        <m:r>
                          <a:rPr lang="en-US" b="0" i="1" smtClean="0">
                            <a:latin typeface="Cambria Math" panose="02040503050406030204" pitchFamily="18" charset="0"/>
                          </a:rPr>
                          <m:t>𝑥</m:t>
                        </m:r>
                      </m:e>
                    </m:acc>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𝑦</m:t>
                        </m:r>
                      </m:e>
                    </m:acc>
                  </m:oMath>
                </a14:m>
                <a:r>
                  <a:rPr lang="en-US" dirty="0"/>
                  <a:t>).</a:t>
                </a:r>
              </a:p>
            </p:txBody>
          </p:sp>
        </mc:Choice>
        <mc:Fallback xmlns="">
          <p:sp>
            <p:nvSpPr>
              <p:cNvPr id="3" name="Content Placeholder 2">
                <a:extLst>
                  <a:ext uri="{FF2B5EF4-FFF2-40B4-BE49-F238E27FC236}">
                    <a16:creationId xmlns:a16="http://schemas.microsoft.com/office/drawing/2014/main" id="{D523E84F-F3D6-449B-8B17-731D6B17C3CF}"/>
                  </a:ext>
                </a:extLst>
              </p:cNvPr>
              <p:cNvSpPr>
                <a:spLocks noGrp="1" noRot="1" noChangeAspect="1" noMove="1" noResize="1" noEditPoints="1" noAdjustHandles="1" noChangeArrowheads="1" noChangeShapeType="1" noTextEdit="1"/>
              </p:cNvSpPr>
              <p:nvPr>
                <p:ph idx="1"/>
              </p:nvPr>
            </p:nvSpPr>
            <p:spPr>
              <a:xfrm>
                <a:off x="838200" y="1738313"/>
                <a:ext cx="10515600" cy="4351338"/>
              </a:xfrm>
              <a:blipFill>
                <a:blip r:embed="rId2"/>
                <a:stretch>
                  <a:fillRect l="-1217" t="-2381"/>
                </a:stretch>
              </a:blipFill>
            </p:spPr>
            <p:txBody>
              <a:bodyPr/>
              <a:lstStyle/>
              <a:p>
                <a:r>
                  <a:rPr lang="en-US">
                    <a:noFill/>
                  </a:rPr>
                  <a:t> </a:t>
                </a:r>
              </a:p>
            </p:txBody>
          </p:sp>
        </mc:Fallback>
      </mc:AlternateContent>
      <p:pic>
        <p:nvPicPr>
          <p:cNvPr id="5" name="Picture 4">
            <a:extLst>
              <a:ext uri="{FF2B5EF4-FFF2-40B4-BE49-F238E27FC236}">
                <a16:creationId xmlns:a16="http://schemas.microsoft.com/office/drawing/2014/main" id="{3872CB5D-E900-4D70-93B7-F5B08161AD06}"/>
              </a:ext>
            </a:extLst>
          </p:cNvPr>
          <p:cNvPicPr>
            <a:picLocks noChangeAspect="1"/>
          </p:cNvPicPr>
          <p:nvPr/>
        </p:nvPicPr>
        <p:blipFill>
          <a:blip r:embed="rId3"/>
          <a:stretch>
            <a:fillRect/>
          </a:stretch>
        </p:blipFill>
        <p:spPr>
          <a:xfrm>
            <a:off x="5595931" y="3429000"/>
            <a:ext cx="6113469" cy="2280973"/>
          </a:xfrm>
          <a:prstGeom prst="rect">
            <a:avLst/>
          </a:prstGeom>
        </p:spPr>
      </p:pic>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C5299214-A0BA-4073-B28E-98B5AED0445F}"/>
                  </a:ext>
                </a:extLst>
              </p:cNvPr>
              <p:cNvSpPr txBox="1"/>
              <p:nvPr/>
            </p:nvSpPr>
            <p:spPr>
              <a:xfrm>
                <a:off x="1574500" y="3259723"/>
                <a:ext cx="2390463" cy="492443"/>
              </a:xfrm>
              <a:prstGeom prst="rect">
                <a:avLst/>
              </a:prstGeom>
              <a:noFill/>
              <a:ln w="38100">
                <a:solidFill>
                  <a:srgbClr val="C00000"/>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3200" i="1" smtClean="0">
                              <a:latin typeface="Cambria Math" panose="02040503050406030204" pitchFamily="18" charset="0"/>
                            </a:rPr>
                          </m:ctrlPr>
                        </m:sSubPr>
                        <m:e>
                          <m:r>
                            <a:rPr lang="en-US" sz="3200" b="0" i="1" smtClean="0">
                              <a:latin typeface="Cambria Math" panose="02040503050406030204" pitchFamily="18" charset="0"/>
                            </a:rPr>
                            <m:t>𝑏</m:t>
                          </m:r>
                        </m:e>
                        <m:sub>
                          <m:r>
                            <a:rPr lang="en-US" sz="3200" b="0" i="1" smtClean="0">
                              <a:latin typeface="Cambria Math" panose="02040503050406030204" pitchFamily="18" charset="0"/>
                            </a:rPr>
                            <m:t>0</m:t>
                          </m:r>
                        </m:sub>
                      </m:sSub>
                      <m:r>
                        <a:rPr lang="en-US" sz="3200" b="0" i="1" smtClean="0">
                          <a:latin typeface="Cambria Math" panose="02040503050406030204" pitchFamily="18" charset="0"/>
                        </a:rPr>
                        <m:t>=</m:t>
                      </m:r>
                      <m:acc>
                        <m:accPr>
                          <m:chr m:val="̅"/>
                          <m:ctrlPr>
                            <a:rPr lang="en-US" sz="3200" b="0" i="1" smtClean="0">
                              <a:latin typeface="Cambria Math" panose="02040503050406030204" pitchFamily="18" charset="0"/>
                            </a:rPr>
                          </m:ctrlPr>
                        </m:accPr>
                        <m:e>
                          <m:r>
                            <a:rPr lang="en-US" sz="3200" b="0" i="1" smtClean="0">
                              <a:latin typeface="Cambria Math" panose="02040503050406030204" pitchFamily="18" charset="0"/>
                            </a:rPr>
                            <m:t>𝑦</m:t>
                          </m:r>
                        </m:e>
                      </m:acc>
                      <m:r>
                        <a:rPr lang="en-US" sz="3200" b="0" i="1" smtClean="0">
                          <a:latin typeface="Cambria Math" panose="02040503050406030204" pitchFamily="18" charset="0"/>
                        </a:rPr>
                        <m:t>−</m:t>
                      </m:r>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𝑏</m:t>
                          </m:r>
                        </m:e>
                        <m:sub>
                          <m:r>
                            <a:rPr lang="en-US" sz="3200" b="0" i="1" smtClean="0">
                              <a:latin typeface="Cambria Math" panose="02040503050406030204" pitchFamily="18" charset="0"/>
                            </a:rPr>
                            <m:t>1</m:t>
                          </m:r>
                        </m:sub>
                      </m:sSub>
                      <m:acc>
                        <m:accPr>
                          <m:chr m:val="̅"/>
                          <m:ctrlPr>
                            <a:rPr lang="en-US" sz="3200" b="0" i="1" smtClean="0">
                              <a:latin typeface="Cambria Math" panose="02040503050406030204" pitchFamily="18" charset="0"/>
                            </a:rPr>
                          </m:ctrlPr>
                        </m:accPr>
                        <m:e>
                          <m:r>
                            <a:rPr lang="en-US" sz="3200" b="0" i="1" smtClean="0">
                              <a:latin typeface="Cambria Math" panose="02040503050406030204" pitchFamily="18" charset="0"/>
                            </a:rPr>
                            <m:t>𝑥</m:t>
                          </m:r>
                        </m:e>
                      </m:acc>
                    </m:oMath>
                  </m:oMathPara>
                </a14:m>
                <a:endParaRPr lang="en-US" sz="3200" dirty="0"/>
              </a:p>
            </p:txBody>
          </p:sp>
        </mc:Choice>
        <mc:Fallback xmlns="">
          <p:sp>
            <p:nvSpPr>
              <p:cNvPr id="6" name="TextBox 5">
                <a:extLst>
                  <a:ext uri="{FF2B5EF4-FFF2-40B4-BE49-F238E27FC236}">
                    <a16:creationId xmlns:a16="http://schemas.microsoft.com/office/drawing/2014/main" id="{C5299214-A0BA-4073-B28E-98B5AED0445F}"/>
                  </a:ext>
                </a:extLst>
              </p:cNvPr>
              <p:cNvSpPr txBox="1">
                <a:spLocks noRot="1" noChangeAspect="1" noMove="1" noResize="1" noEditPoints="1" noAdjustHandles="1" noChangeArrowheads="1" noChangeShapeType="1" noTextEdit="1"/>
              </p:cNvSpPr>
              <p:nvPr/>
            </p:nvSpPr>
            <p:spPr>
              <a:xfrm>
                <a:off x="1574500" y="3259723"/>
                <a:ext cx="2390463" cy="492443"/>
              </a:xfrm>
              <a:prstGeom prst="rect">
                <a:avLst/>
              </a:prstGeom>
              <a:blipFill>
                <a:blip r:embed="rId4"/>
                <a:stretch>
                  <a:fillRect/>
                </a:stretch>
              </a:blipFill>
              <a:ln w="38100">
                <a:solidFill>
                  <a:srgbClr val="C00000"/>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BBFE91E5-D7EC-4AFF-BAD0-AFE8E7480700}"/>
                  </a:ext>
                </a:extLst>
              </p:cNvPr>
              <p:cNvSpPr txBox="1"/>
              <p:nvPr/>
            </p:nvSpPr>
            <p:spPr>
              <a:xfrm>
                <a:off x="635794" y="5285440"/>
                <a:ext cx="4604537" cy="851836"/>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800" i="1" smtClean="0">
                              <a:latin typeface="Cambria Math" panose="02040503050406030204" pitchFamily="18" charset="0"/>
                            </a:rPr>
                          </m:ctrlPr>
                        </m:sSubPr>
                        <m:e>
                          <m:r>
                            <a:rPr lang="en-US" sz="2800" b="0" i="1" smtClean="0">
                              <a:latin typeface="Cambria Math" panose="02040503050406030204" pitchFamily="18" charset="0"/>
                            </a:rPr>
                            <m:t>𝑏</m:t>
                          </m:r>
                        </m:e>
                        <m:sub>
                          <m:r>
                            <a:rPr lang="en-US" sz="2800" b="0" i="1" smtClean="0">
                              <a:latin typeface="Cambria Math" panose="02040503050406030204" pitchFamily="18" charset="0"/>
                            </a:rPr>
                            <m:t>0</m:t>
                          </m:r>
                        </m:sub>
                      </m:sSub>
                      <m:r>
                        <a:rPr lang="en-US" sz="2800" b="0" i="1" smtClean="0">
                          <a:latin typeface="Cambria Math" panose="02040503050406030204" pitchFamily="18" charset="0"/>
                        </a:rPr>
                        <m:t>=11.35 −</m:t>
                      </m:r>
                      <m:d>
                        <m:dPr>
                          <m:ctrlPr>
                            <a:rPr lang="en-US" sz="2800" b="0" i="1" smtClean="0">
                              <a:latin typeface="Cambria Math" panose="02040503050406030204" pitchFamily="18" charset="0"/>
                            </a:rPr>
                          </m:ctrlPr>
                        </m:dPr>
                        <m:e>
                          <m:r>
                            <a:rPr lang="en-US" sz="2800" b="0" i="1" smtClean="0">
                              <a:latin typeface="Cambria Math" panose="02040503050406030204" pitchFamily="18" charset="0"/>
                            </a:rPr>
                            <m:t>−0.62∗86.01</m:t>
                          </m:r>
                        </m:e>
                      </m:d>
                      <m:r>
                        <a:rPr lang="en-US" sz="2800" b="0" i="1" smtClean="0">
                          <a:latin typeface="Cambria Math" panose="02040503050406030204" pitchFamily="18" charset="0"/>
                        </a:rPr>
                        <m:t>=64.68</m:t>
                      </m:r>
                    </m:oMath>
                  </m:oMathPara>
                </a14:m>
                <a:endParaRPr lang="en-US" sz="2800" dirty="0"/>
              </a:p>
            </p:txBody>
          </p:sp>
        </mc:Choice>
        <mc:Fallback xmlns="">
          <p:sp>
            <p:nvSpPr>
              <p:cNvPr id="7" name="TextBox 6">
                <a:extLst>
                  <a:ext uri="{FF2B5EF4-FFF2-40B4-BE49-F238E27FC236}">
                    <a16:creationId xmlns:a16="http://schemas.microsoft.com/office/drawing/2014/main" id="{BBFE91E5-D7EC-4AFF-BAD0-AFE8E7480700}"/>
                  </a:ext>
                </a:extLst>
              </p:cNvPr>
              <p:cNvSpPr txBox="1">
                <a:spLocks noRot="1" noChangeAspect="1" noMove="1" noResize="1" noEditPoints="1" noAdjustHandles="1" noChangeArrowheads="1" noChangeShapeType="1" noTextEdit="1"/>
              </p:cNvSpPr>
              <p:nvPr/>
            </p:nvSpPr>
            <p:spPr>
              <a:xfrm>
                <a:off x="635794" y="5285440"/>
                <a:ext cx="4604537" cy="851836"/>
              </a:xfrm>
              <a:prstGeom prst="rect">
                <a:avLst/>
              </a:prstGeom>
              <a:blipFill>
                <a:blip r:embed="rId5"/>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59507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8DF9C4-842A-444A-9F1B-4BA1C1F802F6}"/>
              </a:ext>
            </a:extLst>
          </p:cNvPr>
          <p:cNvSpPr>
            <a:spLocks noGrp="1"/>
          </p:cNvSpPr>
          <p:nvPr>
            <p:ph type="title"/>
          </p:nvPr>
        </p:nvSpPr>
        <p:spPr/>
        <p:txBody>
          <a:bodyPr/>
          <a:lstStyle/>
          <a:p>
            <a:r>
              <a:rPr lang="en-US" dirty="0"/>
              <a:t>Which is correct?</a:t>
            </a:r>
          </a:p>
        </p:txBody>
      </p:sp>
      <p:sp>
        <p:nvSpPr>
          <p:cNvPr id="3" name="Content Placeholder 2">
            <a:extLst>
              <a:ext uri="{FF2B5EF4-FFF2-40B4-BE49-F238E27FC236}">
                <a16:creationId xmlns:a16="http://schemas.microsoft.com/office/drawing/2014/main" id="{B2826A24-E8AD-4275-AF78-60B6D5C73DAB}"/>
              </a:ext>
            </a:extLst>
          </p:cNvPr>
          <p:cNvSpPr>
            <a:spLocks noGrp="1"/>
          </p:cNvSpPr>
          <p:nvPr>
            <p:ph idx="1"/>
          </p:nvPr>
        </p:nvSpPr>
        <p:spPr/>
        <p:txBody>
          <a:bodyPr/>
          <a:lstStyle/>
          <a:p>
            <a:pPr marL="514350" indent="-514350">
              <a:buFont typeface="+mj-lt"/>
              <a:buAutoNum type="alphaUcPeriod"/>
            </a:pPr>
            <a:r>
              <a:rPr lang="en-US" dirty="0"/>
              <a:t>For each % point increase in HS grad rate, % living in poverty is expected to increase on average by 64.68%. </a:t>
            </a:r>
          </a:p>
          <a:p>
            <a:pPr marL="514350" indent="-514350">
              <a:buFont typeface="+mj-lt"/>
              <a:buAutoNum type="alphaUcPeriod"/>
            </a:pPr>
            <a:r>
              <a:rPr lang="en-US" dirty="0"/>
              <a:t>For each % point decrease in HS grad rate, % living in poverty is expected to increase on average by 64.68%. </a:t>
            </a:r>
          </a:p>
          <a:p>
            <a:pPr marL="514350" indent="-514350">
              <a:buFont typeface="+mj-lt"/>
              <a:buAutoNum type="alphaUcPeriod"/>
            </a:pPr>
            <a:r>
              <a:rPr lang="en-US" dirty="0"/>
              <a:t>Having no HS graduates leads to 64.68% of residents living above the poverty line. </a:t>
            </a:r>
          </a:p>
          <a:p>
            <a:pPr marL="514350" indent="-514350">
              <a:buFont typeface="+mj-lt"/>
              <a:buAutoNum type="alphaUcPeriod"/>
            </a:pPr>
            <a:r>
              <a:rPr lang="en-US" dirty="0"/>
              <a:t>States with no HS graduates are expected to have 64.68% of residents living below the poverty line. </a:t>
            </a:r>
          </a:p>
        </p:txBody>
      </p:sp>
    </p:spTree>
    <p:extLst>
      <p:ext uri="{BB962C8B-B14F-4D97-AF65-F5344CB8AC3E}">
        <p14:creationId xmlns:p14="http://schemas.microsoft.com/office/powerpoint/2010/main" val="30132324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8DF9C4-842A-444A-9F1B-4BA1C1F802F6}"/>
              </a:ext>
            </a:extLst>
          </p:cNvPr>
          <p:cNvSpPr>
            <a:spLocks noGrp="1"/>
          </p:cNvSpPr>
          <p:nvPr>
            <p:ph type="title"/>
          </p:nvPr>
        </p:nvSpPr>
        <p:spPr/>
        <p:txBody>
          <a:bodyPr/>
          <a:lstStyle/>
          <a:p>
            <a:r>
              <a:rPr lang="en-US" dirty="0"/>
              <a:t>Which is correct?</a:t>
            </a:r>
          </a:p>
        </p:txBody>
      </p:sp>
      <p:sp>
        <p:nvSpPr>
          <p:cNvPr id="3" name="Content Placeholder 2">
            <a:extLst>
              <a:ext uri="{FF2B5EF4-FFF2-40B4-BE49-F238E27FC236}">
                <a16:creationId xmlns:a16="http://schemas.microsoft.com/office/drawing/2014/main" id="{B2826A24-E8AD-4275-AF78-60B6D5C73DAB}"/>
              </a:ext>
            </a:extLst>
          </p:cNvPr>
          <p:cNvSpPr>
            <a:spLocks noGrp="1"/>
          </p:cNvSpPr>
          <p:nvPr>
            <p:ph idx="1"/>
          </p:nvPr>
        </p:nvSpPr>
        <p:spPr/>
        <p:txBody>
          <a:bodyPr/>
          <a:lstStyle/>
          <a:p>
            <a:pPr marL="514350" indent="-514350">
              <a:buFont typeface="+mj-lt"/>
              <a:buAutoNum type="alphaUcPeriod"/>
            </a:pPr>
            <a:r>
              <a:rPr lang="en-US" dirty="0"/>
              <a:t>For each % point increase in HS grad rate, % living in poverty is expected to increase on average by 64.68%. </a:t>
            </a:r>
          </a:p>
          <a:p>
            <a:pPr marL="514350" indent="-514350">
              <a:buFont typeface="+mj-lt"/>
              <a:buAutoNum type="alphaUcPeriod"/>
            </a:pPr>
            <a:r>
              <a:rPr lang="en-US" dirty="0"/>
              <a:t>For each % point decrease in HS grad rate, % living in poverty is expected to increase on average by 64.68%. </a:t>
            </a:r>
          </a:p>
          <a:p>
            <a:pPr marL="514350" indent="-514350">
              <a:buFont typeface="+mj-lt"/>
              <a:buAutoNum type="alphaUcPeriod"/>
            </a:pPr>
            <a:r>
              <a:rPr lang="en-US" dirty="0"/>
              <a:t>Having no HS graduates leads to 64.68% of residents living above the poverty line. </a:t>
            </a:r>
          </a:p>
          <a:p>
            <a:pPr marL="514350" indent="-514350">
              <a:buFont typeface="+mj-lt"/>
              <a:buAutoNum type="alphaUcPeriod"/>
            </a:pPr>
            <a:r>
              <a:rPr lang="en-US" b="1" dirty="0"/>
              <a:t>States with no HS graduates are expected to have 64.68% of residents living below the poverty line. </a:t>
            </a:r>
          </a:p>
        </p:txBody>
      </p:sp>
    </p:spTree>
    <p:extLst>
      <p:ext uri="{BB962C8B-B14F-4D97-AF65-F5344CB8AC3E}">
        <p14:creationId xmlns:p14="http://schemas.microsoft.com/office/powerpoint/2010/main" val="357364370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BA0D42-E42B-4CC5-8699-B77F9B27BA54}"/>
              </a:ext>
            </a:extLst>
          </p:cNvPr>
          <p:cNvSpPr>
            <a:spLocks noGrp="1"/>
          </p:cNvSpPr>
          <p:nvPr>
            <p:ph type="title"/>
          </p:nvPr>
        </p:nvSpPr>
        <p:spPr/>
        <p:txBody>
          <a:bodyPr/>
          <a:lstStyle/>
          <a:p>
            <a:r>
              <a:rPr lang="en-US" dirty="0"/>
              <a:t>Regression line</a:t>
            </a:r>
          </a:p>
        </p:txBody>
      </p:sp>
      <p:pic>
        <p:nvPicPr>
          <p:cNvPr id="5" name="Content Placeholder 4">
            <a:extLst>
              <a:ext uri="{FF2B5EF4-FFF2-40B4-BE49-F238E27FC236}">
                <a16:creationId xmlns:a16="http://schemas.microsoft.com/office/drawing/2014/main" id="{886655FD-9343-4772-A1A7-225C5A3A94D5}"/>
              </a:ext>
            </a:extLst>
          </p:cNvPr>
          <p:cNvPicPr>
            <a:picLocks noGrp="1" noChangeAspect="1"/>
          </p:cNvPicPr>
          <p:nvPr>
            <p:ph idx="1"/>
          </p:nvPr>
        </p:nvPicPr>
        <p:blipFill>
          <a:blip r:embed="rId2"/>
          <a:stretch>
            <a:fillRect/>
          </a:stretch>
        </p:blipFill>
        <p:spPr>
          <a:xfrm>
            <a:off x="4929189" y="1203128"/>
            <a:ext cx="6100761" cy="5409214"/>
          </a:xfrm>
        </p:spPr>
      </p:pic>
    </p:spTree>
    <p:extLst>
      <p:ext uri="{BB962C8B-B14F-4D97-AF65-F5344CB8AC3E}">
        <p14:creationId xmlns:p14="http://schemas.microsoft.com/office/powerpoint/2010/main" val="86252647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159146-A60D-4CC8-9F67-D32147F55A9B}"/>
              </a:ext>
            </a:extLst>
          </p:cNvPr>
          <p:cNvSpPr>
            <a:spLocks noGrp="1"/>
          </p:cNvSpPr>
          <p:nvPr>
            <p:ph type="title"/>
          </p:nvPr>
        </p:nvSpPr>
        <p:spPr/>
        <p:txBody>
          <a:bodyPr/>
          <a:lstStyle/>
          <a:p>
            <a:r>
              <a:rPr lang="en-US" dirty="0"/>
              <a:t>Regression line with intercept</a:t>
            </a:r>
          </a:p>
        </p:txBody>
      </p:sp>
      <p:sp>
        <p:nvSpPr>
          <p:cNvPr id="3" name="Content Placeholder 2">
            <a:extLst>
              <a:ext uri="{FF2B5EF4-FFF2-40B4-BE49-F238E27FC236}">
                <a16:creationId xmlns:a16="http://schemas.microsoft.com/office/drawing/2014/main" id="{ADC264A0-2A79-4B98-A9C9-58BAF64A75D5}"/>
              </a:ext>
            </a:extLst>
          </p:cNvPr>
          <p:cNvSpPr>
            <a:spLocks noGrp="1"/>
          </p:cNvSpPr>
          <p:nvPr>
            <p:ph idx="1"/>
          </p:nvPr>
        </p:nvSpPr>
        <p:spPr/>
        <p:txBody>
          <a:bodyPr/>
          <a:lstStyle/>
          <a:p>
            <a:pPr marL="0" indent="0">
              <a:buNone/>
            </a:pPr>
            <a:r>
              <a:rPr lang="en-US" dirty="0"/>
              <a:t>Since there are no states in the dataset with no HS graduates, the intercept is of no interest and is not reliable since the predicted value of the intercept is so far from the bulk of the data. </a:t>
            </a:r>
          </a:p>
        </p:txBody>
      </p:sp>
      <p:pic>
        <p:nvPicPr>
          <p:cNvPr id="5" name="Picture 4">
            <a:extLst>
              <a:ext uri="{FF2B5EF4-FFF2-40B4-BE49-F238E27FC236}">
                <a16:creationId xmlns:a16="http://schemas.microsoft.com/office/drawing/2014/main" id="{48EC218A-EC87-4E97-AF1F-621AA1F0D042}"/>
              </a:ext>
            </a:extLst>
          </p:cNvPr>
          <p:cNvPicPr>
            <a:picLocks noChangeAspect="1"/>
          </p:cNvPicPr>
          <p:nvPr/>
        </p:nvPicPr>
        <p:blipFill>
          <a:blip r:embed="rId2"/>
          <a:stretch>
            <a:fillRect/>
          </a:stretch>
        </p:blipFill>
        <p:spPr>
          <a:xfrm>
            <a:off x="2302779" y="3263732"/>
            <a:ext cx="7586441" cy="3229143"/>
          </a:xfrm>
          <a:prstGeom prst="rect">
            <a:avLst/>
          </a:prstGeom>
        </p:spPr>
      </p:pic>
    </p:spTree>
    <p:extLst>
      <p:ext uri="{BB962C8B-B14F-4D97-AF65-F5344CB8AC3E}">
        <p14:creationId xmlns:p14="http://schemas.microsoft.com/office/powerpoint/2010/main" val="398973551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F2F7BA-FDA8-4E4C-A3E4-58AE9EE22668}"/>
              </a:ext>
            </a:extLst>
          </p:cNvPr>
          <p:cNvSpPr>
            <a:spLocks noGrp="1"/>
          </p:cNvSpPr>
          <p:nvPr>
            <p:ph type="title"/>
          </p:nvPr>
        </p:nvSpPr>
        <p:spPr/>
        <p:txBody>
          <a:bodyPr/>
          <a:lstStyle/>
          <a:p>
            <a:r>
              <a:rPr lang="en-US" dirty="0"/>
              <a:t>Testing the slope</a:t>
            </a:r>
          </a:p>
        </p:txBody>
      </p:sp>
      <p:sp>
        <p:nvSpPr>
          <p:cNvPr id="4" name="Content Placeholder 3">
            <a:extLst>
              <a:ext uri="{FF2B5EF4-FFF2-40B4-BE49-F238E27FC236}">
                <a16:creationId xmlns:a16="http://schemas.microsoft.com/office/drawing/2014/main" id="{B57A05E6-3088-4E33-8DE5-5F26CD967689}"/>
              </a:ext>
            </a:extLst>
          </p:cNvPr>
          <p:cNvSpPr>
            <a:spLocks noGrp="1"/>
          </p:cNvSpPr>
          <p:nvPr>
            <p:ph sz="half" idx="1"/>
          </p:nvPr>
        </p:nvSpPr>
        <p:spPr/>
        <p:txBody>
          <a:bodyPr/>
          <a:lstStyle/>
          <a:p>
            <a:pPr marL="0" indent="0">
              <a:buNone/>
            </a:pPr>
            <a:r>
              <a:rPr lang="en-US" dirty="0"/>
              <a:t>Example: </a:t>
            </a:r>
          </a:p>
          <a:p>
            <a:pPr marL="0" indent="0">
              <a:buNone/>
            </a:pPr>
            <a:endParaRPr lang="en-US" dirty="0"/>
          </a:p>
          <a:p>
            <a:pPr marL="0" indent="0">
              <a:buNone/>
            </a:pPr>
            <a:r>
              <a:rPr lang="en-US" dirty="0"/>
              <a:t>In 1966 Cyril Burt collected data for IQ scores of a sample of 27 identical twins, one raised by foster parents, the other by the biological parents. </a:t>
            </a:r>
          </a:p>
        </p:txBody>
      </p:sp>
      <p:pic>
        <p:nvPicPr>
          <p:cNvPr id="7" name="Content Placeholder 6">
            <a:extLst>
              <a:ext uri="{FF2B5EF4-FFF2-40B4-BE49-F238E27FC236}">
                <a16:creationId xmlns:a16="http://schemas.microsoft.com/office/drawing/2014/main" id="{E1F7BB7B-2077-4833-A777-4AD6CF0D28F6}"/>
              </a:ext>
            </a:extLst>
          </p:cNvPr>
          <p:cNvPicPr>
            <a:picLocks noGrp="1" noChangeAspect="1"/>
          </p:cNvPicPr>
          <p:nvPr>
            <p:ph sz="half" idx="2"/>
          </p:nvPr>
        </p:nvPicPr>
        <p:blipFill>
          <a:blip r:embed="rId2"/>
          <a:stretch>
            <a:fillRect/>
          </a:stretch>
        </p:blipFill>
        <p:spPr>
          <a:xfrm>
            <a:off x="6386829" y="1825625"/>
            <a:ext cx="5397059" cy="3603625"/>
          </a:xfrm>
        </p:spPr>
      </p:pic>
    </p:spTree>
    <p:extLst>
      <p:ext uri="{BB962C8B-B14F-4D97-AF65-F5344CB8AC3E}">
        <p14:creationId xmlns:p14="http://schemas.microsoft.com/office/powerpoint/2010/main" val="302940663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EEB71E-2E95-4092-A946-291AD8813147}"/>
              </a:ext>
            </a:extLst>
          </p:cNvPr>
          <p:cNvSpPr>
            <a:spLocks noGrp="1"/>
          </p:cNvSpPr>
          <p:nvPr>
            <p:ph type="title"/>
          </p:nvPr>
        </p:nvSpPr>
        <p:spPr/>
        <p:txBody>
          <a:bodyPr/>
          <a:lstStyle/>
          <a:p>
            <a:r>
              <a:rPr lang="en-US" dirty="0"/>
              <a:t>Testing the slope</a:t>
            </a:r>
          </a:p>
        </p:txBody>
      </p:sp>
      <p:sp>
        <p:nvSpPr>
          <p:cNvPr id="5" name="Content Placeholder 4">
            <a:extLst>
              <a:ext uri="{FF2B5EF4-FFF2-40B4-BE49-F238E27FC236}">
                <a16:creationId xmlns:a16="http://schemas.microsoft.com/office/drawing/2014/main" id="{B99E65D5-0690-4B37-882C-16A2683DBBE9}"/>
              </a:ext>
            </a:extLst>
          </p:cNvPr>
          <p:cNvSpPr>
            <a:spLocks noGrp="1"/>
          </p:cNvSpPr>
          <p:nvPr>
            <p:ph idx="1"/>
          </p:nvPr>
        </p:nvSpPr>
        <p:spPr/>
        <p:txBody>
          <a:bodyPr/>
          <a:lstStyle/>
          <a:p>
            <a:pPr marL="0" indent="0">
              <a:buNone/>
            </a:pPr>
            <a:r>
              <a:rPr lang="en-US" dirty="0"/>
              <a:t>Assuming that these 27 twins comprise a representative sample of all twins separated at birth, we would like to test if these data provide convincing evidence that the IQ of the biological twin is a significant predictor of IQ of the foster twin. What are the appropriate hypotheses? </a:t>
            </a:r>
          </a:p>
          <a:p>
            <a:pPr marL="514350" indent="-514350">
              <a:buFont typeface="+mj-lt"/>
              <a:buAutoNum type="arabicPeriod"/>
            </a:pPr>
            <a:r>
              <a:rPr lang="en-US" dirty="0"/>
              <a:t>H</a:t>
            </a:r>
            <a:r>
              <a:rPr lang="en-US" baseline="-25000" dirty="0"/>
              <a:t>0</a:t>
            </a:r>
            <a:r>
              <a:rPr lang="en-US" dirty="0"/>
              <a:t>:b</a:t>
            </a:r>
            <a:r>
              <a:rPr lang="en-US" baseline="-25000" dirty="0"/>
              <a:t>0</a:t>
            </a:r>
            <a:r>
              <a:rPr lang="en-US" dirty="0"/>
              <a:t> = 0; H</a:t>
            </a:r>
            <a:r>
              <a:rPr lang="en-US" baseline="-25000" dirty="0"/>
              <a:t>A</a:t>
            </a:r>
            <a:r>
              <a:rPr lang="en-US" dirty="0"/>
              <a:t>: b</a:t>
            </a:r>
            <a:r>
              <a:rPr lang="en-US" baseline="-25000" dirty="0"/>
              <a:t>0</a:t>
            </a:r>
            <a:r>
              <a:rPr lang="en-US" dirty="0"/>
              <a:t> ≠ 0</a:t>
            </a:r>
          </a:p>
          <a:p>
            <a:pPr marL="514350" indent="-514350">
              <a:buFont typeface="+mj-lt"/>
              <a:buAutoNum type="arabicPeriod"/>
            </a:pPr>
            <a:r>
              <a:rPr lang="en-US" dirty="0"/>
              <a:t>H</a:t>
            </a:r>
            <a:r>
              <a:rPr lang="en-US" baseline="-25000" dirty="0"/>
              <a:t>0</a:t>
            </a:r>
            <a:r>
              <a:rPr lang="en-US" dirty="0"/>
              <a:t>: </a:t>
            </a:r>
            <a:r>
              <a:rPr lang="el-GR" dirty="0"/>
              <a:t>β</a:t>
            </a:r>
            <a:r>
              <a:rPr lang="en-US" baseline="-25000" dirty="0"/>
              <a:t>0</a:t>
            </a:r>
            <a:r>
              <a:rPr lang="en-US" dirty="0"/>
              <a:t> = 0; H</a:t>
            </a:r>
            <a:r>
              <a:rPr lang="en-US" baseline="-25000" dirty="0"/>
              <a:t>A</a:t>
            </a:r>
            <a:r>
              <a:rPr lang="en-US" dirty="0"/>
              <a:t>: </a:t>
            </a:r>
            <a:r>
              <a:rPr lang="el-GR" dirty="0"/>
              <a:t>β</a:t>
            </a:r>
            <a:r>
              <a:rPr lang="en-US" baseline="-25000" dirty="0"/>
              <a:t>0</a:t>
            </a:r>
            <a:r>
              <a:rPr lang="en-US" dirty="0"/>
              <a:t> ≠ 0</a:t>
            </a:r>
          </a:p>
          <a:p>
            <a:pPr marL="514350" indent="-514350">
              <a:buFont typeface="+mj-lt"/>
              <a:buAutoNum type="arabicPeriod"/>
            </a:pPr>
            <a:r>
              <a:rPr lang="en-US" dirty="0"/>
              <a:t>H</a:t>
            </a:r>
            <a:r>
              <a:rPr lang="en-US" baseline="-25000" dirty="0"/>
              <a:t>0</a:t>
            </a:r>
            <a:r>
              <a:rPr lang="en-US" dirty="0"/>
              <a:t>: b</a:t>
            </a:r>
            <a:r>
              <a:rPr lang="en-US" baseline="-25000" dirty="0"/>
              <a:t>1</a:t>
            </a:r>
            <a:r>
              <a:rPr lang="en-US" dirty="0"/>
              <a:t> = 0; H</a:t>
            </a:r>
            <a:r>
              <a:rPr lang="en-US" baseline="-25000" dirty="0"/>
              <a:t>A</a:t>
            </a:r>
            <a:r>
              <a:rPr lang="en-US" dirty="0"/>
              <a:t>: b</a:t>
            </a:r>
            <a:r>
              <a:rPr lang="en-US" baseline="-25000" dirty="0"/>
              <a:t>1</a:t>
            </a:r>
            <a:r>
              <a:rPr lang="en-US" dirty="0"/>
              <a:t> ≠ 0</a:t>
            </a:r>
          </a:p>
          <a:p>
            <a:pPr marL="514350" indent="-514350">
              <a:buFont typeface="+mj-lt"/>
              <a:buAutoNum type="arabicPeriod"/>
            </a:pPr>
            <a:r>
              <a:rPr lang="en-US" dirty="0"/>
              <a:t>H</a:t>
            </a:r>
            <a:r>
              <a:rPr lang="en-US" baseline="-25000" dirty="0"/>
              <a:t>0</a:t>
            </a:r>
            <a:r>
              <a:rPr lang="en-US" dirty="0"/>
              <a:t>: </a:t>
            </a:r>
            <a:r>
              <a:rPr lang="el-GR" dirty="0"/>
              <a:t>β</a:t>
            </a:r>
            <a:r>
              <a:rPr lang="en-US" baseline="-25000" dirty="0"/>
              <a:t>1</a:t>
            </a:r>
            <a:r>
              <a:rPr lang="en-US" dirty="0"/>
              <a:t> = 0; H</a:t>
            </a:r>
            <a:r>
              <a:rPr lang="en-US" baseline="-25000" dirty="0"/>
              <a:t>A</a:t>
            </a:r>
            <a:r>
              <a:rPr lang="en-US" dirty="0"/>
              <a:t>: </a:t>
            </a:r>
            <a:r>
              <a:rPr lang="el-GR" dirty="0"/>
              <a:t>β</a:t>
            </a:r>
            <a:r>
              <a:rPr lang="en-US" baseline="-25000" dirty="0"/>
              <a:t>1</a:t>
            </a:r>
            <a:r>
              <a:rPr lang="en-US" dirty="0"/>
              <a:t> ≠ 0</a:t>
            </a:r>
          </a:p>
          <a:p>
            <a:pPr marL="514350" indent="-514350">
              <a:buFont typeface="+mj-lt"/>
              <a:buAutoNum type="arabicPeriod"/>
            </a:pPr>
            <a:endParaRPr lang="en-US" dirty="0"/>
          </a:p>
        </p:txBody>
      </p:sp>
    </p:spTree>
    <p:extLst>
      <p:ext uri="{BB962C8B-B14F-4D97-AF65-F5344CB8AC3E}">
        <p14:creationId xmlns:p14="http://schemas.microsoft.com/office/powerpoint/2010/main" val="42199878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2F7A85-0659-426E-8190-2EAEC1EC85B9}"/>
              </a:ext>
            </a:extLst>
          </p:cNvPr>
          <p:cNvSpPr>
            <a:spLocks noGrp="1"/>
          </p:cNvSpPr>
          <p:nvPr>
            <p:ph type="title"/>
          </p:nvPr>
        </p:nvSpPr>
        <p:spPr/>
        <p:txBody>
          <a:bodyPr/>
          <a:lstStyle/>
          <a:p>
            <a:r>
              <a:rPr lang="en-US" dirty="0"/>
              <a:t>This week </a:t>
            </a:r>
            <a:r>
              <a:rPr lang="en-US" dirty="0" smtClean="0"/>
              <a:t> </a:t>
            </a:r>
            <a:endParaRPr lang="en-US" dirty="0"/>
          </a:p>
        </p:txBody>
      </p:sp>
      <p:sp>
        <p:nvSpPr>
          <p:cNvPr id="3" name="Content Placeholder 2">
            <a:extLst>
              <a:ext uri="{FF2B5EF4-FFF2-40B4-BE49-F238E27FC236}">
                <a16:creationId xmlns:a16="http://schemas.microsoft.com/office/drawing/2014/main" id="{D2EAD0D5-93CE-4F45-AAC3-598CE312E5FF}"/>
              </a:ext>
            </a:extLst>
          </p:cNvPr>
          <p:cNvSpPr>
            <a:spLocks noGrp="1"/>
          </p:cNvSpPr>
          <p:nvPr>
            <p:ph idx="1"/>
          </p:nvPr>
        </p:nvSpPr>
        <p:spPr/>
        <p:txBody>
          <a:bodyPr/>
          <a:lstStyle/>
          <a:p>
            <a:pPr marL="0" indent="0">
              <a:buNone/>
            </a:pPr>
            <a:r>
              <a:rPr lang="en-US" dirty="0"/>
              <a:t>Discuss how to quantify the relationship between two numerical variables, as well as model continuous dependent variable using a continuous or categorical independent variable </a:t>
            </a:r>
          </a:p>
          <a:p>
            <a:pPr marL="0" indent="0">
              <a:buNone/>
            </a:pPr>
            <a:endParaRPr lang="en-US" dirty="0"/>
          </a:p>
          <a:p>
            <a:pPr marL="0" indent="0">
              <a:buNone/>
            </a:pPr>
            <a:r>
              <a:rPr lang="en-US" i="1" dirty="0"/>
              <a:t>MCT, </a:t>
            </a:r>
            <a:r>
              <a:rPr lang="en-US" i="1" dirty="0" err="1" smtClean="0"/>
              <a:t>StDv</a:t>
            </a:r>
            <a:endParaRPr lang="en-US" i="1" dirty="0"/>
          </a:p>
          <a:p>
            <a:pPr marL="0" indent="0">
              <a:buNone/>
            </a:pPr>
            <a:r>
              <a:rPr lang="en-US" i="1" dirty="0"/>
              <a:t>Hypothesis testing</a:t>
            </a:r>
          </a:p>
          <a:p>
            <a:pPr marL="0" indent="0">
              <a:buNone/>
            </a:pPr>
            <a:r>
              <a:rPr lang="en-US" i="1" dirty="0" smtClean="0"/>
              <a:t>t &amp; p-value</a:t>
            </a:r>
            <a:endParaRPr lang="en-US" i="1" dirty="0"/>
          </a:p>
        </p:txBody>
      </p:sp>
      <p:sp>
        <p:nvSpPr>
          <p:cNvPr id="4" name="TextBox 3"/>
          <p:cNvSpPr txBox="1"/>
          <p:nvPr/>
        </p:nvSpPr>
        <p:spPr>
          <a:xfrm>
            <a:off x="4912822" y="5591500"/>
            <a:ext cx="6032421" cy="369332"/>
          </a:xfrm>
          <a:prstGeom prst="rect">
            <a:avLst/>
          </a:prstGeom>
          <a:noFill/>
          <a:ln w="38100">
            <a:solidFill>
              <a:srgbClr val="C00000"/>
            </a:solidFill>
          </a:ln>
        </p:spPr>
        <p:txBody>
          <a:bodyPr wrap="none" rtlCol="0">
            <a:spAutoFit/>
          </a:bodyPr>
          <a:lstStyle/>
          <a:p>
            <a:r>
              <a:rPr lang="en-US" dirty="0" smtClean="0"/>
              <a:t>Note for notations: y=DV (response) &amp; x=IV (explanatory)</a:t>
            </a:r>
            <a:endParaRPr lang="en-US" dirty="0"/>
          </a:p>
        </p:txBody>
      </p:sp>
    </p:spTree>
    <p:extLst>
      <p:ext uri="{BB962C8B-B14F-4D97-AF65-F5344CB8AC3E}">
        <p14:creationId xmlns:p14="http://schemas.microsoft.com/office/powerpoint/2010/main" val="2112610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EEB71E-2E95-4092-A946-291AD8813147}"/>
              </a:ext>
            </a:extLst>
          </p:cNvPr>
          <p:cNvSpPr>
            <a:spLocks noGrp="1"/>
          </p:cNvSpPr>
          <p:nvPr>
            <p:ph type="title"/>
          </p:nvPr>
        </p:nvSpPr>
        <p:spPr/>
        <p:txBody>
          <a:bodyPr/>
          <a:lstStyle/>
          <a:p>
            <a:r>
              <a:rPr lang="en-US" dirty="0"/>
              <a:t>Testing the slope</a:t>
            </a:r>
          </a:p>
        </p:txBody>
      </p:sp>
      <p:sp>
        <p:nvSpPr>
          <p:cNvPr id="5" name="Content Placeholder 4">
            <a:extLst>
              <a:ext uri="{FF2B5EF4-FFF2-40B4-BE49-F238E27FC236}">
                <a16:creationId xmlns:a16="http://schemas.microsoft.com/office/drawing/2014/main" id="{B99E65D5-0690-4B37-882C-16A2683DBBE9}"/>
              </a:ext>
            </a:extLst>
          </p:cNvPr>
          <p:cNvSpPr>
            <a:spLocks noGrp="1"/>
          </p:cNvSpPr>
          <p:nvPr>
            <p:ph idx="1"/>
          </p:nvPr>
        </p:nvSpPr>
        <p:spPr/>
        <p:txBody>
          <a:bodyPr/>
          <a:lstStyle/>
          <a:p>
            <a:pPr marL="0" indent="0">
              <a:buNone/>
            </a:pPr>
            <a:r>
              <a:rPr lang="en-US" dirty="0"/>
              <a:t>Assuming that these 27 twins comprise a representative sample of all twins separated at birth, we would like to test if these data provide convincing evidence that the IQ of the biological twin is a significant predictor of IQ of the foster twin. What are the appropriate hypotheses? </a:t>
            </a:r>
          </a:p>
          <a:p>
            <a:pPr marL="514350" indent="-514350">
              <a:buFont typeface="+mj-lt"/>
              <a:buAutoNum type="arabicPeriod"/>
            </a:pPr>
            <a:r>
              <a:rPr lang="en-US" dirty="0"/>
              <a:t>H</a:t>
            </a:r>
            <a:r>
              <a:rPr lang="en-US" baseline="-25000" dirty="0"/>
              <a:t>0</a:t>
            </a:r>
            <a:r>
              <a:rPr lang="en-US" dirty="0"/>
              <a:t>:b</a:t>
            </a:r>
            <a:r>
              <a:rPr lang="en-US" baseline="-25000" dirty="0"/>
              <a:t>0</a:t>
            </a:r>
            <a:r>
              <a:rPr lang="en-US" dirty="0"/>
              <a:t> = 0; H</a:t>
            </a:r>
            <a:r>
              <a:rPr lang="en-US" baseline="-25000" dirty="0"/>
              <a:t>A</a:t>
            </a:r>
            <a:r>
              <a:rPr lang="en-US" dirty="0"/>
              <a:t>: b</a:t>
            </a:r>
            <a:r>
              <a:rPr lang="en-US" baseline="-25000" dirty="0"/>
              <a:t>0</a:t>
            </a:r>
            <a:r>
              <a:rPr lang="en-US" dirty="0"/>
              <a:t> ≠ 0</a:t>
            </a:r>
          </a:p>
          <a:p>
            <a:pPr marL="514350" indent="-514350">
              <a:buFont typeface="+mj-lt"/>
              <a:buAutoNum type="arabicPeriod"/>
            </a:pPr>
            <a:r>
              <a:rPr lang="en-US" dirty="0"/>
              <a:t>H</a:t>
            </a:r>
            <a:r>
              <a:rPr lang="en-US" baseline="-25000" dirty="0"/>
              <a:t>0</a:t>
            </a:r>
            <a:r>
              <a:rPr lang="en-US" dirty="0"/>
              <a:t>: </a:t>
            </a:r>
            <a:r>
              <a:rPr lang="el-GR" dirty="0"/>
              <a:t>β</a:t>
            </a:r>
            <a:r>
              <a:rPr lang="en-US" baseline="-25000" dirty="0"/>
              <a:t>0</a:t>
            </a:r>
            <a:r>
              <a:rPr lang="en-US" dirty="0"/>
              <a:t> = 0; H</a:t>
            </a:r>
            <a:r>
              <a:rPr lang="en-US" baseline="-25000" dirty="0"/>
              <a:t>A</a:t>
            </a:r>
            <a:r>
              <a:rPr lang="en-US" dirty="0"/>
              <a:t>: </a:t>
            </a:r>
            <a:r>
              <a:rPr lang="el-GR" dirty="0"/>
              <a:t>β</a:t>
            </a:r>
            <a:r>
              <a:rPr lang="en-US" baseline="-25000" dirty="0"/>
              <a:t>0</a:t>
            </a:r>
            <a:r>
              <a:rPr lang="en-US" dirty="0"/>
              <a:t> ≠ 0</a:t>
            </a:r>
          </a:p>
          <a:p>
            <a:pPr marL="514350" indent="-514350">
              <a:buFont typeface="+mj-lt"/>
              <a:buAutoNum type="arabicPeriod"/>
            </a:pPr>
            <a:r>
              <a:rPr lang="en-US" dirty="0"/>
              <a:t>H</a:t>
            </a:r>
            <a:r>
              <a:rPr lang="en-US" baseline="-25000" dirty="0"/>
              <a:t>0</a:t>
            </a:r>
            <a:r>
              <a:rPr lang="en-US" dirty="0"/>
              <a:t>: b</a:t>
            </a:r>
            <a:r>
              <a:rPr lang="en-US" baseline="-25000" dirty="0"/>
              <a:t>1</a:t>
            </a:r>
            <a:r>
              <a:rPr lang="en-US" dirty="0"/>
              <a:t> = 0; H</a:t>
            </a:r>
            <a:r>
              <a:rPr lang="en-US" baseline="-25000" dirty="0"/>
              <a:t>A</a:t>
            </a:r>
            <a:r>
              <a:rPr lang="en-US" dirty="0"/>
              <a:t>: b</a:t>
            </a:r>
            <a:r>
              <a:rPr lang="en-US" baseline="-25000" dirty="0"/>
              <a:t>1</a:t>
            </a:r>
            <a:r>
              <a:rPr lang="en-US" dirty="0"/>
              <a:t> ≠ 0</a:t>
            </a:r>
          </a:p>
          <a:p>
            <a:pPr marL="514350" indent="-514350">
              <a:buFont typeface="+mj-lt"/>
              <a:buAutoNum type="arabicPeriod"/>
            </a:pPr>
            <a:r>
              <a:rPr lang="en-US" b="1" dirty="0"/>
              <a:t>H</a:t>
            </a:r>
            <a:r>
              <a:rPr lang="en-US" b="1" baseline="-25000" dirty="0"/>
              <a:t>0</a:t>
            </a:r>
            <a:r>
              <a:rPr lang="en-US" b="1" dirty="0"/>
              <a:t>: </a:t>
            </a:r>
            <a:r>
              <a:rPr lang="el-GR" b="1" dirty="0"/>
              <a:t>β</a:t>
            </a:r>
            <a:r>
              <a:rPr lang="en-US" b="1" baseline="-25000" dirty="0"/>
              <a:t>1</a:t>
            </a:r>
            <a:r>
              <a:rPr lang="en-US" b="1" dirty="0"/>
              <a:t> = 0; H</a:t>
            </a:r>
            <a:r>
              <a:rPr lang="en-US" b="1" baseline="-25000" dirty="0"/>
              <a:t>A</a:t>
            </a:r>
            <a:r>
              <a:rPr lang="en-US" b="1" dirty="0"/>
              <a:t>: </a:t>
            </a:r>
            <a:r>
              <a:rPr lang="el-GR" b="1" dirty="0"/>
              <a:t>β</a:t>
            </a:r>
            <a:r>
              <a:rPr lang="en-US" b="1" baseline="-25000" dirty="0"/>
              <a:t>1</a:t>
            </a:r>
            <a:r>
              <a:rPr lang="en-US" b="1" dirty="0"/>
              <a:t> ≠ 0</a:t>
            </a:r>
          </a:p>
          <a:p>
            <a:pPr marL="514350" indent="-514350">
              <a:buFont typeface="+mj-lt"/>
              <a:buAutoNum type="arabicPeriod"/>
            </a:pPr>
            <a:endParaRPr lang="en-US" dirty="0"/>
          </a:p>
        </p:txBody>
      </p:sp>
    </p:spTree>
    <p:extLst>
      <p:ext uri="{BB962C8B-B14F-4D97-AF65-F5344CB8AC3E}">
        <p14:creationId xmlns:p14="http://schemas.microsoft.com/office/powerpoint/2010/main" val="40725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0D2A04-23D6-42E5-84DE-07F75B1D5642}"/>
              </a:ext>
            </a:extLst>
          </p:cNvPr>
          <p:cNvSpPr>
            <a:spLocks noGrp="1"/>
          </p:cNvSpPr>
          <p:nvPr>
            <p:ph type="title"/>
          </p:nvPr>
        </p:nvSpPr>
        <p:spPr/>
        <p:txBody>
          <a:bodyPr/>
          <a:lstStyle/>
          <a:p>
            <a:r>
              <a:rPr lang="en-US" dirty="0"/>
              <a:t>Testing the slope</a:t>
            </a:r>
          </a:p>
        </p:txBody>
      </p:sp>
      <p:sp>
        <p:nvSpPr>
          <p:cNvPr id="3" name="Content Placeholder 2">
            <a:extLst>
              <a:ext uri="{FF2B5EF4-FFF2-40B4-BE49-F238E27FC236}">
                <a16:creationId xmlns:a16="http://schemas.microsoft.com/office/drawing/2014/main" id="{10D40690-0964-4B94-A7A3-7CD447AD699C}"/>
              </a:ext>
            </a:extLst>
          </p:cNvPr>
          <p:cNvSpPr>
            <a:spLocks noGrp="1"/>
          </p:cNvSpPr>
          <p:nvPr>
            <p:ph idx="1"/>
          </p:nvPr>
        </p:nvSpPr>
        <p:spPr/>
        <p:txBody>
          <a:bodyPr>
            <a:normAutofit fontScale="85000" lnSpcReduction="10000"/>
          </a:bodyPr>
          <a:lstStyle/>
          <a:p>
            <a:pPr marL="0" indent="0">
              <a:buNone/>
            </a:pPr>
            <a:endParaRPr lang="en-US" dirty="0"/>
          </a:p>
          <a:p>
            <a:pPr marL="0" indent="0">
              <a:buNone/>
            </a:pPr>
            <a:endParaRPr lang="en-US" dirty="0"/>
          </a:p>
          <a:p>
            <a:pPr marL="0" indent="0">
              <a:buNone/>
            </a:pPr>
            <a:r>
              <a:rPr lang="en-US" b="1" dirty="0"/>
              <a:t>t-statistic = (point estimate – null value)/SE</a:t>
            </a:r>
          </a:p>
          <a:p>
            <a:pPr marL="0" indent="0">
              <a:buNone/>
            </a:pPr>
            <a:endParaRPr lang="en-US" dirty="0"/>
          </a:p>
          <a:p>
            <a:pPr marL="0" indent="0">
              <a:buNone/>
            </a:pPr>
            <a:r>
              <a:rPr lang="en-US" dirty="0"/>
              <a:t>Point estimate = b1 is the observed </a:t>
            </a:r>
            <a:r>
              <a:rPr lang="en-US" dirty="0" smtClean="0"/>
              <a:t>slope</a:t>
            </a:r>
          </a:p>
          <a:p>
            <a:pPr marL="0" indent="0">
              <a:buNone/>
            </a:pPr>
            <a:endParaRPr lang="en-US" dirty="0"/>
          </a:p>
          <a:p>
            <a:pPr marL="0" indent="0">
              <a:buNone/>
            </a:pPr>
            <a:r>
              <a:rPr lang="en-US" dirty="0"/>
              <a:t>SE is the standard error associated with the slope</a:t>
            </a:r>
          </a:p>
          <a:p>
            <a:pPr marL="0" indent="0">
              <a:buNone/>
            </a:pPr>
            <a:endParaRPr lang="en-US" dirty="0" smtClean="0"/>
          </a:p>
          <a:p>
            <a:pPr marL="0" indent="0">
              <a:buNone/>
            </a:pPr>
            <a:r>
              <a:rPr lang="en-US" dirty="0" smtClean="0"/>
              <a:t>Degrees </a:t>
            </a:r>
            <a:r>
              <a:rPr lang="en-US" dirty="0"/>
              <a:t>of freedom associated with the slope is df= n-2, where n is the sample size. We lose 1 degree of freedom for each parameter we estimate, and in simple linear regression we estimate 2 parameters, </a:t>
            </a:r>
            <a:r>
              <a:rPr lang="el-GR" dirty="0"/>
              <a:t>β</a:t>
            </a:r>
            <a:r>
              <a:rPr lang="en-US" dirty="0"/>
              <a:t>0 and </a:t>
            </a:r>
            <a:r>
              <a:rPr lang="el-GR" dirty="0"/>
              <a:t>β</a:t>
            </a:r>
            <a:r>
              <a:rPr lang="en-US" dirty="0"/>
              <a:t>1</a:t>
            </a:r>
          </a:p>
        </p:txBody>
      </p:sp>
      <p:pic>
        <p:nvPicPr>
          <p:cNvPr id="5" name="Picture 4">
            <a:extLst>
              <a:ext uri="{FF2B5EF4-FFF2-40B4-BE49-F238E27FC236}">
                <a16:creationId xmlns:a16="http://schemas.microsoft.com/office/drawing/2014/main" id="{01F486A3-F54D-4ED8-AC3F-7F79B5A4CA8C}"/>
              </a:ext>
            </a:extLst>
          </p:cNvPr>
          <p:cNvPicPr>
            <a:picLocks noChangeAspect="1"/>
          </p:cNvPicPr>
          <p:nvPr/>
        </p:nvPicPr>
        <p:blipFill>
          <a:blip r:embed="rId2"/>
          <a:stretch>
            <a:fillRect/>
          </a:stretch>
        </p:blipFill>
        <p:spPr>
          <a:xfrm>
            <a:off x="838200" y="1446028"/>
            <a:ext cx="6478982" cy="1109281"/>
          </a:xfrm>
          <a:prstGeom prst="rect">
            <a:avLst/>
          </a:prstGeom>
        </p:spPr>
      </p:pic>
    </p:spTree>
    <p:extLst>
      <p:ext uri="{BB962C8B-B14F-4D97-AF65-F5344CB8AC3E}">
        <p14:creationId xmlns:p14="http://schemas.microsoft.com/office/powerpoint/2010/main" val="327230884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DCF40A-76FE-4535-911B-57C250EF25E8}"/>
              </a:ext>
            </a:extLst>
          </p:cNvPr>
          <p:cNvSpPr>
            <a:spLocks noGrp="1"/>
          </p:cNvSpPr>
          <p:nvPr>
            <p:ph type="title"/>
          </p:nvPr>
        </p:nvSpPr>
        <p:spPr/>
        <p:txBody>
          <a:bodyPr/>
          <a:lstStyle/>
          <a:p>
            <a:r>
              <a:rPr lang="en-US" dirty="0"/>
              <a:t>Testing the slope</a:t>
            </a:r>
          </a:p>
        </p:txBody>
      </p:sp>
      <mc:AlternateContent xmlns:mc="http://schemas.openxmlformats.org/markup-compatibility/2006">
        <mc:Choice xmlns:a14="http://schemas.microsoft.com/office/drawing/2010/main" Requires="a14">
          <p:sp>
            <p:nvSpPr>
              <p:cNvPr id="7" name="Content Placeholder 6">
                <a:extLst>
                  <a:ext uri="{FF2B5EF4-FFF2-40B4-BE49-F238E27FC236}">
                    <a16:creationId xmlns:a16="http://schemas.microsoft.com/office/drawing/2014/main" id="{94FA5A3F-077C-45DC-8289-08C693928F62}"/>
                  </a:ext>
                </a:extLst>
              </p:cNvPr>
              <p:cNvSpPr>
                <a:spLocks noGrp="1"/>
              </p:cNvSpPr>
              <p:nvPr>
                <p:ph idx="1"/>
              </p:nvPr>
            </p:nvSpPr>
            <p:spPr/>
            <p:txBody>
              <a:bodyPr/>
              <a:lstStyle/>
              <a:p>
                <a:pPr marL="0" indent="0">
                  <a:buNone/>
                </a:pPr>
                <a:endParaRPr lang="en-US" b="0" i="1" dirty="0" smtClean="0">
                  <a:latin typeface="Cambria Math" panose="02040503050406030204" pitchFamily="18" charset="0"/>
                </a:endParaRPr>
              </a:p>
              <a:p>
                <a:pPr marL="0" indent="0">
                  <a:buNone/>
                </a:pPr>
                <a:endParaRPr lang="en-US" i="1" dirty="0">
                  <a:latin typeface="Cambria Math" panose="02040503050406030204" pitchFamily="18" charset="0"/>
                </a:endParaRPr>
              </a:p>
              <a:p>
                <a:pPr marL="0" indent="0">
                  <a:buNone/>
                </a:pPr>
                <a:endParaRPr lang="en-US" b="0" i="1" dirty="0">
                  <a:latin typeface="Cambria Math" panose="02040503050406030204" pitchFamily="18" charset="0"/>
                </a:endParaRPr>
              </a:p>
              <a:p>
                <a:pPr marL="0" indent="0">
                  <a:buNone/>
                </a:pPr>
                <a14:m>
                  <m:oMathPara xmlns:m="http://schemas.openxmlformats.org/officeDocument/2006/math">
                    <m:oMathParaPr>
                      <m:jc m:val="left"/>
                    </m:oMathParaPr>
                    <m:oMath xmlns:m="http://schemas.openxmlformats.org/officeDocument/2006/math">
                      <m:r>
                        <a:rPr lang="en-US" b="0" i="1" smtClean="0">
                          <a:latin typeface="Cambria Math" panose="02040503050406030204" pitchFamily="18" charset="0"/>
                        </a:rPr>
                        <m:t>𝑑𝑓</m:t>
                      </m:r>
                      <m:r>
                        <a:rPr lang="en-US" b="0" i="1" smtClean="0">
                          <a:latin typeface="Cambria Math" panose="02040503050406030204" pitchFamily="18" charset="0"/>
                        </a:rPr>
                        <m:t>=27−2=25</m:t>
                      </m:r>
                    </m:oMath>
                  </m:oMathPara>
                </a14:m>
                <a:endParaRPr lang="en-US" b="0" dirty="0"/>
              </a:p>
              <a:p>
                <a:pPr marL="0" indent="0">
                  <a:buNone/>
                </a:pPr>
                <a:endParaRPr lang="en-US" b="0" i="1" dirty="0">
                  <a:latin typeface="Cambria Math" panose="02040503050406030204" pitchFamily="18" charset="0"/>
                </a:endParaRPr>
              </a:p>
              <a:p>
                <a:pPr marL="0" indent="0">
                  <a:buNone/>
                </a:pPr>
                <a14:m>
                  <m:oMathPara xmlns:m="http://schemas.openxmlformats.org/officeDocument/2006/math">
                    <m:oMathParaPr>
                      <m:jc m:val="left"/>
                    </m:oMathParaPr>
                    <m:oMath xmlns:m="http://schemas.openxmlformats.org/officeDocument/2006/math">
                      <m:r>
                        <a:rPr lang="en-US" b="0" i="1" smtClean="0">
                          <a:latin typeface="Cambria Math" panose="02040503050406030204" pitchFamily="18" charset="0"/>
                        </a:rPr>
                        <m:t>𝑡</m:t>
                      </m:r>
                      <m:r>
                        <a:rPr lang="en-US" b="0" i="1" smtClean="0">
                          <a:latin typeface="Cambria Math" panose="02040503050406030204" pitchFamily="18" charset="0"/>
                        </a:rPr>
                        <m:t>= </m:t>
                      </m:r>
                      <m:f>
                        <m:fPr>
                          <m:ctrlPr>
                            <a:rPr lang="en-US" b="0" i="1" smtClean="0">
                              <a:latin typeface="Cambria Math" panose="02040503050406030204" pitchFamily="18" charset="0"/>
                            </a:rPr>
                          </m:ctrlPr>
                        </m:fPr>
                        <m:num>
                          <m:r>
                            <a:rPr lang="en-US" b="0" i="1" smtClean="0">
                              <a:solidFill>
                                <a:srgbClr val="FF0000"/>
                              </a:solidFill>
                              <a:latin typeface="Cambria Math" panose="02040503050406030204" pitchFamily="18" charset="0"/>
                            </a:rPr>
                            <m:t>0.9014</m:t>
                          </m:r>
                          <m:r>
                            <a:rPr lang="en-US" b="0" i="1" smtClean="0">
                              <a:latin typeface="Cambria Math" panose="02040503050406030204" pitchFamily="18" charset="0"/>
                            </a:rPr>
                            <m:t> −0</m:t>
                          </m:r>
                        </m:num>
                        <m:den>
                          <m:r>
                            <a:rPr lang="en-US" b="0" i="1" smtClean="0">
                              <a:solidFill>
                                <a:srgbClr val="00B050"/>
                              </a:solidFill>
                              <a:latin typeface="Cambria Math" panose="02040503050406030204" pitchFamily="18" charset="0"/>
                            </a:rPr>
                            <m:t>0.0963</m:t>
                          </m:r>
                        </m:den>
                      </m:f>
                      <m:r>
                        <a:rPr lang="en-US" b="0" i="1" smtClean="0">
                          <a:latin typeface="Cambria Math" panose="02040503050406030204" pitchFamily="18" charset="0"/>
                        </a:rPr>
                        <m:t>=</m:t>
                      </m:r>
                      <m:r>
                        <a:rPr lang="en-US" b="0" i="1" smtClean="0">
                          <a:solidFill>
                            <a:schemeClr val="accent2"/>
                          </a:solidFill>
                          <a:latin typeface="Cambria Math" panose="02040503050406030204" pitchFamily="18" charset="0"/>
                        </a:rPr>
                        <m:t>9.36</m:t>
                      </m:r>
                    </m:oMath>
                  </m:oMathPara>
                </a14:m>
                <a:endParaRPr lang="en-US" dirty="0"/>
              </a:p>
              <a:p>
                <a:pPr marL="0" indent="0">
                  <a:buNone/>
                </a:pPr>
                <a:endParaRPr lang="en-US" b="0" i="1" dirty="0">
                  <a:latin typeface="Cambria Math" panose="02040503050406030204" pitchFamily="18" charset="0"/>
                </a:endParaRPr>
              </a:p>
              <a:p>
                <a:pPr marL="0" indent="0">
                  <a:buNone/>
                </a:pPr>
                <a14:m>
                  <m:oMathPara xmlns:m="http://schemas.openxmlformats.org/officeDocument/2006/math">
                    <m:oMathParaPr>
                      <m:jc m:val="left"/>
                    </m:oMathParaPr>
                    <m:oMath xmlns:m="http://schemas.openxmlformats.org/officeDocument/2006/math">
                      <m:r>
                        <a:rPr lang="en-US" b="0" i="1" smtClean="0">
                          <a:latin typeface="Cambria Math" panose="02040503050406030204" pitchFamily="18" charset="0"/>
                        </a:rPr>
                        <m:t>𝑝</m:t>
                      </m:r>
                      <m:r>
                        <a:rPr lang="en-US" b="0" i="1" smtClean="0">
                          <a:latin typeface="Cambria Math" panose="02040503050406030204" pitchFamily="18" charset="0"/>
                        </a:rPr>
                        <m:t>−</m:t>
                      </m:r>
                      <m:r>
                        <a:rPr lang="en-US" b="0" i="1" smtClean="0">
                          <a:latin typeface="Cambria Math" panose="02040503050406030204" pitchFamily="18" charset="0"/>
                        </a:rPr>
                        <m:t>𝑣𝑎𝑙𝑢𝑒</m:t>
                      </m:r>
                      <m:r>
                        <a:rPr lang="en-US" b="0" i="1" smtClean="0">
                          <a:latin typeface="Cambria Math" panose="02040503050406030204" pitchFamily="18" charset="0"/>
                        </a:rPr>
                        <m:t>=</m:t>
                      </m:r>
                      <m:r>
                        <a:rPr lang="en-US" b="0" i="1" smtClean="0">
                          <a:latin typeface="Cambria Math" panose="02040503050406030204" pitchFamily="18" charset="0"/>
                        </a:rPr>
                        <m:t>𝑃</m:t>
                      </m:r>
                      <m:d>
                        <m:dPr>
                          <m:ctrlPr>
                            <a:rPr lang="en-US" b="0" i="1" smtClean="0">
                              <a:latin typeface="Cambria Math" panose="02040503050406030204" pitchFamily="18" charset="0"/>
                            </a:rPr>
                          </m:ctrlPr>
                        </m:dPr>
                        <m:e>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𝑡</m:t>
                              </m:r>
                            </m:e>
                          </m:d>
                          <m:r>
                            <a:rPr lang="en-US" b="0" i="1" smtClean="0">
                              <a:latin typeface="Cambria Math" panose="02040503050406030204" pitchFamily="18" charset="0"/>
                            </a:rPr>
                            <m:t>&gt;</m:t>
                          </m:r>
                          <m:r>
                            <a:rPr lang="en-US" b="0" i="1" smtClean="0">
                              <a:solidFill>
                                <a:schemeClr val="accent2"/>
                              </a:solidFill>
                              <a:latin typeface="Cambria Math" panose="02040503050406030204" pitchFamily="18" charset="0"/>
                            </a:rPr>
                            <m:t>9.36</m:t>
                          </m:r>
                        </m:e>
                      </m:d>
                      <m:r>
                        <a:rPr lang="en-US" b="0" i="1" smtClean="0">
                          <a:latin typeface="Cambria Math" panose="02040503050406030204" pitchFamily="18" charset="0"/>
                        </a:rPr>
                        <m:t>&lt;</m:t>
                      </m:r>
                      <m:r>
                        <a:rPr lang="en-US" b="0" i="1" smtClean="0">
                          <a:solidFill>
                            <a:srgbClr val="0070C0"/>
                          </a:solidFill>
                          <a:latin typeface="Cambria Math" panose="02040503050406030204" pitchFamily="18" charset="0"/>
                        </a:rPr>
                        <m:t>0.001</m:t>
                      </m:r>
                    </m:oMath>
                  </m:oMathPara>
                </a14:m>
                <a:endParaRPr lang="en-US" dirty="0">
                  <a:solidFill>
                    <a:srgbClr val="0070C0"/>
                  </a:solidFill>
                </a:endParaRPr>
              </a:p>
            </p:txBody>
          </p:sp>
        </mc:Choice>
        <mc:Fallback>
          <p:sp>
            <p:nvSpPr>
              <p:cNvPr id="7" name="Content Placeholder 6">
                <a:extLst>
                  <a:ext uri="{FF2B5EF4-FFF2-40B4-BE49-F238E27FC236}">
                    <a16:creationId xmlns:a16="http://schemas.microsoft.com/office/drawing/2014/main" id="{94FA5A3F-077C-45DC-8289-08C693928F62}"/>
                  </a:ext>
                </a:extLst>
              </p:cNvPr>
              <p:cNvSpPr>
                <a:spLocks noGrp="1" noRot="1" noChangeAspect="1" noMove="1" noResize="1" noEditPoints="1" noAdjustHandles="1" noChangeArrowheads="1" noChangeShapeType="1" noTextEdit="1"/>
              </p:cNvSpPr>
              <p:nvPr>
                <p:ph idx="1"/>
              </p:nvPr>
            </p:nvSpPr>
            <p:spPr>
              <a:blipFill>
                <a:blip r:embed="rId2"/>
                <a:stretch>
                  <a:fillRect/>
                </a:stretch>
              </a:blipFill>
            </p:spPr>
            <p:txBody>
              <a:bodyPr/>
              <a:lstStyle/>
              <a:p>
                <a:r>
                  <a:rPr lang="en-US">
                    <a:noFill/>
                  </a:rPr>
                  <a:t> </a:t>
                </a:r>
              </a:p>
            </p:txBody>
          </p:sp>
        </mc:Fallback>
      </mc:AlternateContent>
      <p:pic>
        <p:nvPicPr>
          <p:cNvPr id="9" name="Picture 8">
            <a:extLst>
              <a:ext uri="{FF2B5EF4-FFF2-40B4-BE49-F238E27FC236}">
                <a16:creationId xmlns:a16="http://schemas.microsoft.com/office/drawing/2014/main" id="{C2A7D4AB-846F-4F11-BEA7-BED3B4E81DDC}"/>
              </a:ext>
            </a:extLst>
          </p:cNvPr>
          <p:cNvPicPr>
            <a:picLocks noChangeAspect="1"/>
          </p:cNvPicPr>
          <p:nvPr/>
        </p:nvPicPr>
        <p:blipFill>
          <a:blip r:embed="rId3"/>
          <a:stretch>
            <a:fillRect/>
          </a:stretch>
        </p:blipFill>
        <p:spPr>
          <a:xfrm>
            <a:off x="537735" y="1601972"/>
            <a:ext cx="6383469" cy="1099977"/>
          </a:xfrm>
          <a:prstGeom prst="rect">
            <a:avLst/>
          </a:prstGeom>
        </p:spPr>
      </p:pic>
    </p:spTree>
    <p:extLst>
      <p:ext uri="{BB962C8B-B14F-4D97-AF65-F5344CB8AC3E}">
        <p14:creationId xmlns:p14="http://schemas.microsoft.com/office/powerpoint/2010/main" val="270340501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9B358F-598C-474F-91E2-5CF6FACF3E1E}"/>
              </a:ext>
            </a:extLst>
          </p:cNvPr>
          <p:cNvSpPr>
            <a:spLocks noGrp="1"/>
          </p:cNvSpPr>
          <p:nvPr>
            <p:ph type="title"/>
          </p:nvPr>
        </p:nvSpPr>
        <p:spPr/>
        <p:txBody>
          <a:bodyPr/>
          <a:lstStyle/>
          <a:p>
            <a:r>
              <a:rPr lang="en-US" dirty="0"/>
              <a:t>Conditions for the least squares line</a:t>
            </a:r>
          </a:p>
        </p:txBody>
      </p:sp>
      <p:sp>
        <p:nvSpPr>
          <p:cNvPr id="3" name="Content Placeholder 2">
            <a:extLst>
              <a:ext uri="{FF2B5EF4-FFF2-40B4-BE49-F238E27FC236}">
                <a16:creationId xmlns:a16="http://schemas.microsoft.com/office/drawing/2014/main" id="{AD2E5242-762B-4730-B87F-017D3C06F54F}"/>
              </a:ext>
            </a:extLst>
          </p:cNvPr>
          <p:cNvSpPr>
            <a:spLocks noGrp="1"/>
          </p:cNvSpPr>
          <p:nvPr>
            <p:ph idx="1"/>
          </p:nvPr>
        </p:nvSpPr>
        <p:spPr/>
        <p:txBody>
          <a:bodyPr/>
          <a:lstStyle/>
          <a:p>
            <a:pPr marL="514350" indent="-514350">
              <a:buFont typeface="+mj-lt"/>
              <a:buAutoNum type="arabicPeriod"/>
            </a:pPr>
            <a:r>
              <a:rPr lang="en-US" dirty="0"/>
              <a:t>Linearity</a:t>
            </a:r>
          </a:p>
          <a:p>
            <a:pPr marL="514350" indent="-514350">
              <a:buFont typeface="+mj-lt"/>
              <a:buAutoNum type="arabicPeriod"/>
            </a:pPr>
            <a:r>
              <a:rPr lang="en-US" dirty="0"/>
              <a:t>Nearly normal residuals</a:t>
            </a:r>
          </a:p>
          <a:p>
            <a:pPr marL="514350" indent="-514350">
              <a:buFont typeface="+mj-lt"/>
              <a:buAutoNum type="arabicPeriod"/>
            </a:pPr>
            <a:r>
              <a:rPr lang="en-US" dirty="0"/>
              <a:t>Constant variability </a:t>
            </a:r>
          </a:p>
        </p:txBody>
      </p:sp>
    </p:spTree>
    <p:extLst>
      <p:ext uri="{BB962C8B-B14F-4D97-AF65-F5344CB8AC3E}">
        <p14:creationId xmlns:p14="http://schemas.microsoft.com/office/powerpoint/2010/main" val="215304771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4C4839-D1D5-4ED2-A70B-27E59E20DFEB}"/>
              </a:ext>
            </a:extLst>
          </p:cNvPr>
          <p:cNvSpPr>
            <a:spLocks noGrp="1"/>
          </p:cNvSpPr>
          <p:nvPr>
            <p:ph type="title"/>
          </p:nvPr>
        </p:nvSpPr>
        <p:spPr/>
        <p:txBody>
          <a:bodyPr/>
          <a:lstStyle/>
          <a:p>
            <a:r>
              <a:rPr lang="en-US" dirty="0"/>
              <a:t>Condition 1: Linearity</a:t>
            </a:r>
          </a:p>
        </p:txBody>
      </p:sp>
      <p:sp>
        <p:nvSpPr>
          <p:cNvPr id="3" name="Content Placeholder 2">
            <a:extLst>
              <a:ext uri="{FF2B5EF4-FFF2-40B4-BE49-F238E27FC236}">
                <a16:creationId xmlns:a16="http://schemas.microsoft.com/office/drawing/2014/main" id="{83113B1F-6FE2-46BE-99A4-2C93F11D6E21}"/>
              </a:ext>
            </a:extLst>
          </p:cNvPr>
          <p:cNvSpPr>
            <a:spLocks noGrp="1"/>
          </p:cNvSpPr>
          <p:nvPr>
            <p:ph idx="1"/>
          </p:nvPr>
        </p:nvSpPr>
        <p:spPr/>
        <p:txBody>
          <a:bodyPr/>
          <a:lstStyle/>
          <a:p>
            <a:pPr marL="0" indent="0">
              <a:buNone/>
            </a:pPr>
            <a:r>
              <a:rPr lang="en-US" dirty="0"/>
              <a:t>The relationship between the explanatory and the response variable should be linear</a:t>
            </a:r>
          </a:p>
        </p:txBody>
      </p:sp>
      <p:pic>
        <p:nvPicPr>
          <p:cNvPr id="5" name="Picture 4">
            <a:extLst>
              <a:ext uri="{FF2B5EF4-FFF2-40B4-BE49-F238E27FC236}">
                <a16:creationId xmlns:a16="http://schemas.microsoft.com/office/drawing/2014/main" id="{FF352586-D659-496A-928C-AC7E29CBEC43}"/>
              </a:ext>
            </a:extLst>
          </p:cNvPr>
          <p:cNvPicPr>
            <a:picLocks noChangeAspect="1"/>
          </p:cNvPicPr>
          <p:nvPr/>
        </p:nvPicPr>
        <p:blipFill>
          <a:blip r:embed="rId2"/>
          <a:stretch>
            <a:fillRect/>
          </a:stretch>
        </p:blipFill>
        <p:spPr>
          <a:xfrm>
            <a:off x="2815340" y="2886240"/>
            <a:ext cx="6561319" cy="3290723"/>
          </a:xfrm>
          <a:prstGeom prst="rect">
            <a:avLst/>
          </a:prstGeom>
        </p:spPr>
      </p:pic>
    </p:spTree>
    <p:extLst>
      <p:ext uri="{BB962C8B-B14F-4D97-AF65-F5344CB8AC3E}">
        <p14:creationId xmlns:p14="http://schemas.microsoft.com/office/powerpoint/2010/main" val="224330579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2E5B12-1909-49B4-9E3D-F6EC6F74740A}"/>
              </a:ext>
            </a:extLst>
          </p:cNvPr>
          <p:cNvSpPr>
            <a:spLocks noGrp="1"/>
          </p:cNvSpPr>
          <p:nvPr>
            <p:ph type="title"/>
          </p:nvPr>
        </p:nvSpPr>
        <p:spPr/>
        <p:txBody>
          <a:bodyPr/>
          <a:lstStyle/>
          <a:p>
            <a:r>
              <a:rPr lang="en-US" dirty="0"/>
              <a:t>Condition 2: Nearly normal residuals</a:t>
            </a:r>
          </a:p>
        </p:txBody>
      </p:sp>
      <p:sp>
        <p:nvSpPr>
          <p:cNvPr id="3" name="Content Placeholder 2">
            <a:extLst>
              <a:ext uri="{FF2B5EF4-FFF2-40B4-BE49-F238E27FC236}">
                <a16:creationId xmlns:a16="http://schemas.microsoft.com/office/drawing/2014/main" id="{2DCF5F36-E4B3-4024-A8AC-5F7ADB5170BA}"/>
              </a:ext>
            </a:extLst>
          </p:cNvPr>
          <p:cNvSpPr>
            <a:spLocks noGrp="1"/>
          </p:cNvSpPr>
          <p:nvPr>
            <p:ph idx="1"/>
          </p:nvPr>
        </p:nvSpPr>
        <p:spPr/>
        <p:txBody>
          <a:bodyPr/>
          <a:lstStyle/>
          <a:p>
            <a:pPr marL="0" indent="0">
              <a:buNone/>
            </a:pPr>
            <a:r>
              <a:rPr lang="en-US" dirty="0"/>
              <a:t>The residuals should be nearly normal. This condition may not be satisfied when there are unusual observations that don’t follow the trend of the rest of the data. </a:t>
            </a:r>
          </a:p>
        </p:txBody>
      </p:sp>
      <p:pic>
        <p:nvPicPr>
          <p:cNvPr id="5" name="Picture 4">
            <a:extLst>
              <a:ext uri="{FF2B5EF4-FFF2-40B4-BE49-F238E27FC236}">
                <a16:creationId xmlns:a16="http://schemas.microsoft.com/office/drawing/2014/main" id="{74B31413-42B8-49F6-823B-B341AA956F98}"/>
              </a:ext>
            </a:extLst>
          </p:cNvPr>
          <p:cNvPicPr>
            <a:picLocks noChangeAspect="1"/>
          </p:cNvPicPr>
          <p:nvPr/>
        </p:nvPicPr>
        <p:blipFill>
          <a:blip r:embed="rId2"/>
          <a:stretch>
            <a:fillRect/>
          </a:stretch>
        </p:blipFill>
        <p:spPr>
          <a:xfrm>
            <a:off x="3959342" y="3286543"/>
            <a:ext cx="4273316" cy="3025357"/>
          </a:xfrm>
          <a:prstGeom prst="rect">
            <a:avLst/>
          </a:prstGeom>
        </p:spPr>
      </p:pic>
    </p:spTree>
    <p:extLst>
      <p:ext uri="{BB962C8B-B14F-4D97-AF65-F5344CB8AC3E}">
        <p14:creationId xmlns:p14="http://schemas.microsoft.com/office/powerpoint/2010/main" val="68952466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EBCEFD-04B6-4AF0-985C-23E7D89641D9}"/>
              </a:ext>
            </a:extLst>
          </p:cNvPr>
          <p:cNvSpPr>
            <a:spLocks noGrp="1"/>
          </p:cNvSpPr>
          <p:nvPr>
            <p:ph type="title"/>
          </p:nvPr>
        </p:nvSpPr>
        <p:spPr/>
        <p:txBody>
          <a:bodyPr/>
          <a:lstStyle/>
          <a:p>
            <a:r>
              <a:rPr lang="en-US" dirty="0"/>
              <a:t>Conditions 3: Constant variability</a:t>
            </a:r>
          </a:p>
        </p:txBody>
      </p:sp>
      <p:sp>
        <p:nvSpPr>
          <p:cNvPr id="4" name="Content Placeholder 3">
            <a:extLst>
              <a:ext uri="{FF2B5EF4-FFF2-40B4-BE49-F238E27FC236}">
                <a16:creationId xmlns:a16="http://schemas.microsoft.com/office/drawing/2014/main" id="{D74064B0-0D58-4751-8BFF-A83C1136C4C1}"/>
              </a:ext>
            </a:extLst>
          </p:cNvPr>
          <p:cNvSpPr>
            <a:spLocks noGrp="1"/>
          </p:cNvSpPr>
          <p:nvPr>
            <p:ph sz="half" idx="1"/>
          </p:nvPr>
        </p:nvSpPr>
        <p:spPr/>
        <p:txBody>
          <a:bodyPr>
            <a:normAutofit lnSpcReduction="10000"/>
          </a:bodyPr>
          <a:lstStyle/>
          <a:p>
            <a:pPr marL="0" indent="0">
              <a:buNone/>
            </a:pPr>
            <a:r>
              <a:rPr lang="en-US" dirty="0"/>
              <a:t>The variability of points around the least squares line should be roughly constant. </a:t>
            </a:r>
          </a:p>
          <a:p>
            <a:pPr marL="0" indent="0">
              <a:buNone/>
            </a:pPr>
            <a:endParaRPr lang="en-US" dirty="0"/>
          </a:p>
          <a:p>
            <a:pPr marL="0" indent="0">
              <a:buNone/>
            </a:pPr>
            <a:r>
              <a:rPr lang="en-US" dirty="0"/>
              <a:t>This implies that the variability of residuals around the 0 line should be roughly constant as well</a:t>
            </a:r>
          </a:p>
          <a:p>
            <a:pPr marL="0" indent="0">
              <a:buNone/>
            </a:pPr>
            <a:endParaRPr lang="en-US" dirty="0"/>
          </a:p>
          <a:p>
            <a:pPr marL="0" indent="0">
              <a:buNone/>
            </a:pPr>
            <a:r>
              <a:rPr lang="en-US" dirty="0"/>
              <a:t>Called </a:t>
            </a:r>
            <a:r>
              <a:rPr lang="en-US" b="1" dirty="0"/>
              <a:t>homoscedasticity</a:t>
            </a:r>
          </a:p>
        </p:txBody>
      </p:sp>
      <p:pic>
        <p:nvPicPr>
          <p:cNvPr id="7" name="Content Placeholder 6">
            <a:extLst>
              <a:ext uri="{FF2B5EF4-FFF2-40B4-BE49-F238E27FC236}">
                <a16:creationId xmlns:a16="http://schemas.microsoft.com/office/drawing/2014/main" id="{F0CEF6FC-24F4-4648-9C95-C7E77F0AD2D9}"/>
              </a:ext>
            </a:extLst>
          </p:cNvPr>
          <p:cNvPicPr>
            <a:picLocks noGrp="1" noChangeAspect="1"/>
          </p:cNvPicPr>
          <p:nvPr>
            <p:ph sz="half" idx="2"/>
          </p:nvPr>
        </p:nvPicPr>
        <p:blipFill>
          <a:blip r:embed="rId2"/>
          <a:stretch>
            <a:fillRect/>
          </a:stretch>
        </p:blipFill>
        <p:spPr>
          <a:xfrm>
            <a:off x="6457886" y="2190305"/>
            <a:ext cx="5011818" cy="3629247"/>
          </a:xfrm>
        </p:spPr>
      </p:pic>
    </p:spTree>
    <p:extLst>
      <p:ext uri="{BB962C8B-B14F-4D97-AF65-F5344CB8AC3E}">
        <p14:creationId xmlns:p14="http://schemas.microsoft.com/office/powerpoint/2010/main" val="351026966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4530B6E-5974-4CB6-B472-E5421ED664A4}"/>
              </a:ext>
            </a:extLst>
          </p:cNvPr>
          <p:cNvSpPr>
            <a:spLocks noGrp="1"/>
          </p:cNvSpPr>
          <p:nvPr>
            <p:ph type="title"/>
          </p:nvPr>
        </p:nvSpPr>
        <p:spPr/>
        <p:txBody>
          <a:bodyPr/>
          <a:lstStyle/>
          <a:p>
            <a:r>
              <a:rPr lang="en-US" dirty="0"/>
              <a:t>Interpreting results</a:t>
            </a:r>
          </a:p>
        </p:txBody>
      </p:sp>
      <p:sp>
        <p:nvSpPr>
          <p:cNvPr id="6" name="Content Placeholder 5">
            <a:extLst>
              <a:ext uri="{FF2B5EF4-FFF2-40B4-BE49-F238E27FC236}">
                <a16:creationId xmlns:a16="http://schemas.microsoft.com/office/drawing/2014/main" id="{C7BB6DCC-0719-4CCB-913C-DD9857FEF4AC}"/>
              </a:ext>
            </a:extLst>
          </p:cNvPr>
          <p:cNvSpPr>
            <a:spLocks noGrp="1"/>
          </p:cNvSpPr>
          <p:nvPr>
            <p:ph idx="1"/>
          </p:nvPr>
        </p:nvSpPr>
        <p:spPr/>
        <p:txBody>
          <a:bodyPr>
            <a:normAutofit fontScale="92500" lnSpcReduction="10000"/>
          </a:bodyPr>
          <a:lstStyle/>
          <a:p>
            <a:pPr marL="0" indent="0">
              <a:buNone/>
            </a:pPr>
            <a:r>
              <a:rPr lang="en-US" dirty="0" smtClean="0"/>
              <a:t>Continuous IV</a:t>
            </a:r>
          </a:p>
          <a:p>
            <a:pPr marL="0" indent="0">
              <a:buNone/>
            </a:pPr>
            <a:r>
              <a:rPr lang="en-US" dirty="0" smtClean="0"/>
              <a:t>For </a:t>
            </a:r>
            <a:r>
              <a:rPr lang="en-US" dirty="0"/>
              <a:t>each </a:t>
            </a:r>
            <a:r>
              <a:rPr lang="en-US" dirty="0">
                <a:solidFill>
                  <a:srgbClr val="00B0F0"/>
                </a:solidFill>
              </a:rPr>
              <a:t>[unit of analysis for independent variable] </a:t>
            </a:r>
            <a:r>
              <a:rPr lang="en-US" dirty="0"/>
              <a:t>increase in </a:t>
            </a:r>
            <a:r>
              <a:rPr lang="en-US" dirty="0">
                <a:solidFill>
                  <a:srgbClr val="00B0F0"/>
                </a:solidFill>
              </a:rPr>
              <a:t>[independent variable]</a:t>
            </a:r>
            <a:r>
              <a:rPr lang="en-US" dirty="0"/>
              <a:t>, </a:t>
            </a:r>
            <a:r>
              <a:rPr lang="en-US" dirty="0">
                <a:solidFill>
                  <a:srgbClr val="00B0F0"/>
                </a:solidFill>
              </a:rPr>
              <a:t>[dependent variable]</a:t>
            </a:r>
            <a:r>
              <a:rPr lang="en-US" dirty="0"/>
              <a:t> increases/decreases, on average, by </a:t>
            </a:r>
            <a:r>
              <a:rPr lang="en-US" dirty="0">
                <a:solidFill>
                  <a:srgbClr val="00B0F0"/>
                </a:solidFill>
              </a:rPr>
              <a:t>[slope coefficient] [unit of analysis for dependent variable] </a:t>
            </a:r>
            <a:r>
              <a:rPr lang="en-US" dirty="0"/>
              <a:t>(</a:t>
            </a:r>
            <a:r>
              <a:rPr lang="en-US" dirty="0">
                <a:solidFill>
                  <a:srgbClr val="00B0F0"/>
                </a:solidFill>
              </a:rPr>
              <a:t>[p value</a:t>
            </a:r>
            <a:r>
              <a:rPr lang="en-US" dirty="0" smtClean="0">
                <a:solidFill>
                  <a:srgbClr val="00B0F0"/>
                </a:solidFill>
              </a:rPr>
              <a:t>]</a:t>
            </a:r>
            <a:r>
              <a:rPr lang="en-US" dirty="0" smtClean="0"/>
              <a:t>), holding all other variables constant. </a:t>
            </a:r>
          </a:p>
          <a:p>
            <a:pPr marL="0" indent="0">
              <a:buNone/>
            </a:pPr>
            <a:endParaRPr lang="en-US" dirty="0"/>
          </a:p>
          <a:p>
            <a:pPr marL="0" indent="0">
              <a:buNone/>
            </a:pPr>
            <a:r>
              <a:rPr lang="en-US" dirty="0" smtClean="0"/>
              <a:t>Categorical IV</a:t>
            </a:r>
          </a:p>
          <a:p>
            <a:pPr marL="0" indent="0">
              <a:buNone/>
            </a:pPr>
            <a:r>
              <a:rPr lang="en-US" dirty="0" smtClean="0">
                <a:solidFill>
                  <a:srgbClr val="00B0F0"/>
                </a:solidFill>
              </a:rPr>
              <a:t>[having categorical characteristic of independent variable]</a:t>
            </a:r>
            <a:r>
              <a:rPr lang="en-US" dirty="0" smtClean="0">
                <a:solidFill>
                  <a:srgbClr val="00B0F0"/>
                </a:solidFill>
              </a:rPr>
              <a:t> </a:t>
            </a:r>
            <a:r>
              <a:rPr lang="en-US" dirty="0" smtClean="0"/>
              <a:t>increases/decreases </a:t>
            </a:r>
            <a:r>
              <a:rPr lang="en-US" dirty="0" smtClean="0">
                <a:solidFill>
                  <a:srgbClr val="00B0F0"/>
                </a:solidFill>
              </a:rPr>
              <a:t>[dependent variable] </a:t>
            </a:r>
            <a:r>
              <a:rPr lang="en-US" dirty="0" smtClean="0"/>
              <a:t>by [</a:t>
            </a:r>
            <a:r>
              <a:rPr lang="en-US" dirty="0" smtClean="0">
                <a:solidFill>
                  <a:srgbClr val="00B0F0"/>
                </a:solidFill>
              </a:rPr>
              <a:t>slope coefficient] [unit of analysis for dependent variable]</a:t>
            </a:r>
            <a:r>
              <a:rPr lang="en-US" dirty="0" smtClean="0"/>
              <a:t> (</a:t>
            </a:r>
            <a:r>
              <a:rPr lang="en-US" dirty="0" smtClean="0">
                <a:solidFill>
                  <a:srgbClr val="00B0F0"/>
                </a:solidFill>
              </a:rPr>
              <a:t>[p</a:t>
            </a:r>
            <a:r>
              <a:rPr lang="en-US" dirty="0" smtClean="0"/>
              <a:t> </a:t>
            </a:r>
            <a:r>
              <a:rPr lang="en-US" dirty="0" smtClean="0">
                <a:solidFill>
                  <a:srgbClr val="00B0F0"/>
                </a:solidFill>
              </a:rPr>
              <a:t>value]</a:t>
            </a:r>
            <a:r>
              <a:rPr lang="en-US" dirty="0" smtClean="0"/>
              <a:t>), holding all other variables constant.</a:t>
            </a:r>
            <a:endParaRPr lang="en-US" dirty="0"/>
          </a:p>
        </p:txBody>
      </p:sp>
    </p:spTree>
    <p:extLst>
      <p:ext uri="{BB962C8B-B14F-4D97-AF65-F5344CB8AC3E}">
        <p14:creationId xmlns:p14="http://schemas.microsoft.com/office/powerpoint/2010/main" val="72145292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55740" y="365125"/>
            <a:ext cx="7880520" cy="5890490"/>
          </a:xfrm>
        </p:spPr>
      </p:pic>
      <p:sp>
        <p:nvSpPr>
          <p:cNvPr id="8" name="TextBox 7"/>
          <p:cNvSpPr txBox="1"/>
          <p:nvPr/>
        </p:nvSpPr>
        <p:spPr>
          <a:xfrm>
            <a:off x="6405009" y="2044931"/>
            <a:ext cx="4948791" cy="646331"/>
          </a:xfrm>
          <a:prstGeom prst="rect">
            <a:avLst/>
          </a:prstGeom>
          <a:noFill/>
          <a:ln w="38100">
            <a:solidFill>
              <a:srgbClr val="C00000"/>
            </a:solidFill>
          </a:ln>
        </p:spPr>
        <p:txBody>
          <a:bodyPr wrap="none" rtlCol="0">
            <a:spAutoFit/>
          </a:bodyPr>
          <a:lstStyle/>
          <a:p>
            <a:r>
              <a:rPr lang="en-US" dirty="0" err="1" smtClean="0"/>
              <a:t>cig_smoke</a:t>
            </a:r>
            <a:r>
              <a:rPr lang="en-US" dirty="0" smtClean="0"/>
              <a:t> = # of days smoked cig in past 30D</a:t>
            </a:r>
          </a:p>
          <a:p>
            <a:r>
              <a:rPr lang="en-US" dirty="0" err="1" smtClean="0"/>
              <a:t>hbsleep</a:t>
            </a:r>
            <a:r>
              <a:rPr lang="en-US" dirty="0" smtClean="0"/>
              <a:t> = </a:t>
            </a:r>
            <a:r>
              <a:rPr lang="en-US" dirty="0" err="1" smtClean="0"/>
              <a:t>hrs</a:t>
            </a:r>
            <a:r>
              <a:rPr lang="en-US" dirty="0" smtClean="0"/>
              <a:t> of sleep on average night</a:t>
            </a:r>
            <a:endParaRPr lang="en-US" dirty="0"/>
          </a:p>
        </p:txBody>
      </p:sp>
    </p:spTree>
    <p:extLst>
      <p:ext uri="{BB962C8B-B14F-4D97-AF65-F5344CB8AC3E}">
        <p14:creationId xmlns:p14="http://schemas.microsoft.com/office/powerpoint/2010/main" val="24401654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0EEE94-B076-4B9B-83F3-CA9C41EB6010}"/>
              </a:ext>
            </a:extLst>
          </p:cNvPr>
          <p:cNvSpPr>
            <a:spLocks noGrp="1"/>
          </p:cNvSpPr>
          <p:nvPr>
            <p:ph type="title"/>
          </p:nvPr>
        </p:nvSpPr>
        <p:spPr/>
        <p:txBody>
          <a:bodyPr/>
          <a:lstStyle/>
          <a:p>
            <a:r>
              <a:rPr lang="en-US" dirty="0"/>
              <a:t>Poverty &amp; High School Grad Rate</a:t>
            </a:r>
          </a:p>
        </p:txBody>
      </p:sp>
      <p:sp>
        <p:nvSpPr>
          <p:cNvPr id="4" name="Content Placeholder 3">
            <a:extLst>
              <a:ext uri="{FF2B5EF4-FFF2-40B4-BE49-F238E27FC236}">
                <a16:creationId xmlns:a16="http://schemas.microsoft.com/office/drawing/2014/main" id="{CDA9346D-C8CD-4428-92C4-6560554678F0}"/>
              </a:ext>
            </a:extLst>
          </p:cNvPr>
          <p:cNvSpPr>
            <a:spLocks noGrp="1"/>
          </p:cNvSpPr>
          <p:nvPr>
            <p:ph sz="half" idx="1"/>
          </p:nvPr>
        </p:nvSpPr>
        <p:spPr/>
        <p:txBody>
          <a:bodyPr/>
          <a:lstStyle/>
          <a:p>
            <a:pPr marL="0" indent="0">
              <a:buNone/>
            </a:pPr>
            <a:r>
              <a:rPr lang="en-US" dirty="0"/>
              <a:t>Scatterplot shows the relationship between HS grad rate in all 50 US states and DC and the % of residents who live below the poverty line</a:t>
            </a:r>
          </a:p>
        </p:txBody>
      </p:sp>
      <p:pic>
        <p:nvPicPr>
          <p:cNvPr id="7" name="Content Placeholder 6">
            <a:extLst>
              <a:ext uri="{FF2B5EF4-FFF2-40B4-BE49-F238E27FC236}">
                <a16:creationId xmlns:a16="http://schemas.microsoft.com/office/drawing/2014/main" id="{C25B3198-28CD-479D-A762-9BE5F0890418}"/>
              </a:ext>
            </a:extLst>
          </p:cNvPr>
          <p:cNvPicPr>
            <a:picLocks noGrp="1" noChangeAspect="1"/>
          </p:cNvPicPr>
          <p:nvPr>
            <p:ph sz="half" idx="2"/>
          </p:nvPr>
        </p:nvPicPr>
        <p:blipFill>
          <a:blip r:embed="rId2"/>
          <a:stretch>
            <a:fillRect/>
          </a:stretch>
        </p:blipFill>
        <p:spPr>
          <a:xfrm>
            <a:off x="6019800" y="1877219"/>
            <a:ext cx="5577059" cy="4248150"/>
          </a:xfrm>
        </p:spPr>
      </p:pic>
    </p:spTree>
    <p:extLst>
      <p:ext uri="{BB962C8B-B14F-4D97-AF65-F5344CB8AC3E}">
        <p14:creationId xmlns:p14="http://schemas.microsoft.com/office/powerpoint/2010/main" val="159306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903692C-DF4F-48B5-9243-D114DDF23303}"/>
              </a:ext>
            </a:extLst>
          </p:cNvPr>
          <p:cNvSpPr>
            <a:spLocks noGrp="1"/>
          </p:cNvSpPr>
          <p:nvPr>
            <p:ph type="title"/>
          </p:nvPr>
        </p:nvSpPr>
        <p:spPr/>
        <p:txBody>
          <a:bodyPr/>
          <a:lstStyle/>
          <a:p>
            <a:r>
              <a:rPr lang="en-US" dirty="0"/>
              <a:t>Quantifying the Relationship</a:t>
            </a:r>
          </a:p>
        </p:txBody>
      </p:sp>
      <mc:AlternateContent xmlns:mc="http://schemas.openxmlformats.org/markup-compatibility/2006" xmlns:a14="http://schemas.microsoft.com/office/drawing/2010/main">
        <mc:Choice Requires="a14">
          <p:sp>
            <p:nvSpPr>
              <p:cNvPr id="6" name="Content Placeholder 5">
                <a:extLst>
                  <a:ext uri="{FF2B5EF4-FFF2-40B4-BE49-F238E27FC236}">
                    <a16:creationId xmlns:a16="http://schemas.microsoft.com/office/drawing/2014/main" id="{BE77BC0C-CCB6-4D51-9303-D095816951FC}"/>
                  </a:ext>
                </a:extLst>
              </p:cNvPr>
              <p:cNvSpPr>
                <a:spLocks noGrp="1"/>
              </p:cNvSpPr>
              <p:nvPr>
                <p:ph idx="1"/>
              </p:nvPr>
            </p:nvSpPr>
            <p:spPr/>
            <p:txBody>
              <a:bodyPr>
                <a:normAutofit/>
              </a:bodyPr>
              <a:lstStyle/>
              <a:p>
                <a:pPr marL="0" indent="0">
                  <a:buNone/>
                </a:pPr>
                <a:r>
                  <a:rPr lang="en-US" b="1" dirty="0"/>
                  <a:t>Correlation</a:t>
                </a:r>
                <a:r>
                  <a:rPr lang="en-US" dirty="0"/>
                  <a:t> describes the strength of the </a:t>
                </a:r>
                <a:r>
                  <a:rPr lang="en-US" b="1" dirty="0"/>
                  <a:t>linear</a:t>
                </a:r>
                <a:r>
                  <a:rPr lang="en-US" dirty="0"/>
                  <a:t> association between two variables </a:t>
                </a:r>
              </a:p>
              <a:p>
                <a:pPr marL="0" indent="0">
                  <a:buNone/>
                </a:pPr>
                <a:endParaRPr lang="en-US" dirty="0"/>
              </a:p>
              <a:p>
                <a:pPr marL="0" indent="0">
                  <a:buNone/>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𝑅</m:t>
                      </m:r>
                      <m:r>
                        <a:rPr lang="en-US" b="0" i="1" smtClean="0">
                          <a:latin typeface="Cambria Math" panose="02040503050406030204" pitchFamily="18" charset="0"/>
                        </a:rPr>
                        <m:t>= </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𝑛</m:t>
                          </m:r>
                          <m:r>
                            <a:rPr lang="en-US" b="0" i="1" smtClean="0">
                              <a:latin typeface="Cambria Math" panose="02040503050406030204" pitchFamily="18" charset="0"/>
                            </a:rPr>
                            <m:t>−1</m:t>
                          </m:r>
                        </m:den>
                      </m:f>
                      <m:nary>
                        <m:naryPr>
                          <m:chr m:val="∑"/>
                          <m:ctrlPr>
                            <a:rPr lang="en-US" b="0" i="1" smtClean="0">
                              <a:latin typeface="Cambria Math" panose="02040503050406030204" pitchFamily="18" charset="0"/>
                            </a:rPr>
                          </m:ctrlPr>
                        </m:naryPr>
                        <m:sub>
                          <m:r>
                            <m:rPr>
                              <m:brk m:alnAt="23"/>
                            </m:rPr>
                            <a:rPr lang="en-US" b="0" i="1" smtClean="0">
                              <a:latin typeface="Cambria Math" panose="02040503050406030204" pitchFamily="18" charset="0"/>
                            </a:rPr>
                            <m:t>𝑖</m:t>
                          </m:r>
                          <m:r>
                            <a:rPr lang="en-US" b="0" i="1" smtClean="0">
                              <a:latin typeface="Cambria Math" panose="02040503050406030204" pitchFamily="18" charset="0"/>
                            </a:rPr>
                            <m:t>=1</m:t>
                          </m:r>
                        </m:sub>
                        <m:sup>
                          <m:r>
                            <a:rPr lang="en-US" b="0" i="1" smtClean="0">
                              <a:latin typeface="Cambria Math" panose="02040503050406030204" pitchFamily="18" charset="0"/>
                            </a:rPr>
                            <m:t>𝑛</m:t>
                          </m:r>
                        </m:sup>
                        <m:e>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𝑖</m:t>
                                  </m:r>
                                </m:sub>
                              </m:sSub>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𝑥</m:t>
                                  </m:r>
                                </m:e>
                              </m:acc>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𝑆</m:t>
                                  </m:r>
                                </m:e>
                                <m:sub>
                                  <m:r>
                                    <a:rPr lang="en-US" b="0" i="1" smtClean="0">
                                      <a:latin typeface="Cambria Math" panose="02040503050406030204" pitchFamily="18" charset="0"/>
                                    </a:rPr>
                                    <m:t>𝑥</m:t>
                                  </m:r>
                                </m:sub>
                              </m:sSub>
                            </m:den>
                          </m:f>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𝑦</m:t>
                                  </m:r>
                                </m:e>
                                <m:sub>
                                  <m:r>
                                    <a:rPr lang="en-US" b="0" i="1" smtClean="0">
                                      <a:latin typeface="Cambria Math" panose="02040503050406030204" pitchFamily="18" charset="0"/>
                                    </a:rPr>
                                    <m:t>𝑖</m:t>
                                  </m:r>
                                </m:sub>
                              </m:sSub>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𝑦</m:t>
                                  </m:r>
                                </m:e>
                              </m:acc>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𝑆</m:t>
                                  </m:r>
                                </m:e>
                                <m:sub>
                                  <m:r>
                                    <a:rPr lang="en-US" b="0" i="1" smtClean="0">
                                      <a:latin typeface="Cambria Math" panose="02040503050406030204" pitchFamily="18" charset="0"/>
                                    </a:rPr>
                                    <m:t>𝑦</m:t>
                                  </m:r>
                                </m:sub>
                              </m:sSub>
                            </m:den>
                          </m:f>
                        </m:e>
                      </m:nary>
                    </m:oMath>
                  </m:oMathPara>
                </a14:m>
                <a:endParaRPr lang="en-US" dirty="0"/>
              </a:p>
              <a:p>
                <a:pPr marL="0" indent="0">
                  <a:buNone/>
                </a:pPr>
                <a:endParaRPr lang="en-US" dirty="0"/>
              </a:p>
              <a:p>
                <a:pPr marL="0" indent="0">
                  <a:buNone/>
                </a:pPr>
                <a:r>
                  <a:rPr lang="en-US" dirty="0"/>
                  <a:t>It takes values between -1 (perfect negative) and +1 (perfect positive). A value of 0 indicates no linear association</a:t>
                </a:r>
              </a:p>
            </p:txBody>
          </p:sp>
        </mc:Choice>
        <mc:Fallback xmlns="">
          <p:sp>
            <p:nvSpPr>
              <p:cNvPr id="6" name="Content Placeholder 5">
                <a:extLst>
                  <a:ext uri="{FF2B5EF4-FFF2-40B4-BE49-F238E27FC236}">
                    <a16:creationId xmlns:a16="http://schemas.microsoft.com/office/drawing/2014/main" id="{BE77BC0C-CCB6-4D51-9303-D095816951FC}"/>
                  </a:ext>
                </a:extLst>
              </p:cNvPr>
              <p:cNvSpPr>
                <a:spLocks noGrp="1" noRot="1" noChangeAspect="1" noMove="1" noResize="1" noEditPoints="1" noAdjustHandles="1" noChangeArrowheads="1" noChangeShapeType="1" noTextEdit="1"/>
              </p:cNvSpPr>
              <p:nvPr>
                <p:ph idx="1"/>
              </p:nvPr>
            </p:nvSpPr>
            <p:spPr>
              <a:blipFill>
                <a:blip r:embed="rId2"/>
                <a:stretch>
                  <a:fillRect l="-1217" t="-2381"/>
                </a:stretch>
              </a:blipFill>
            </p:spPr>
            <p:txBody>
              <a:bodyPr/>
              <a:lstStyle/>
              <a:p>
                <a:r>
                  <a:rPr lang="en-US">
                    <a:noFill/>
                  </a:rPr>
                  <a:t> </a:t>
                </a:r>
              </a:p>
            </p:txBody>
          </p:sp>
        </mc:Fallback>
      </mc:AlternateContent>
    </p:spTree>
    <p:extLst>
      <p:ext uri="{BB962C8B-B14F-4D97-AF65-F5344CB8AC3E}">
        <p14:creationId xmlns:p14="http://schemas.microsoft.com/office/powerpoint/2010/main" val="36588292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349F33F-E939-4B34-8B88-5DC8A55EAC2B}"/>
              </a:ext>
            </a:extLst>
          </p:cNvPr>
          <p:cNvSpPr>
            <a:spLocks noGrp="1"/>
          </p:cNvSpPr>
          <p:nvPr>
            <p:ph type="title"/>
          </p:nvPr>
        </p:nvSpPr>
        <p:spPr/>
        <p:txBody>
          <a:bodyPr/>
          <a:lstStyle/>
          <a:p>
            <a:r>
              <a:rPr lang="en-US" dirty="0"/>
              <a:t>Assessing the Correlation</a:t>
            </a:r>
          </a:p>
        </p:txBody>
      </p:sp>
      <p:sp>
        <p:nvSpPr>
          <p:cNvPr id="7" name="Content Placeholder 6">
            <a:extLst>
              <a:ext uri="{FF2B5EF4-FFF2-40B4-BE49-F238E27FC236}">
                <a16:creationId xmlns:a16="http://schemas.microsoft.com/office/drawing/2014/main" id="{7E09F55D-55DB-4A30-8B14-D82FD12CB5F1}"/>
              </a:ext>
            </a:extLst>
          </p:cNvPr>
          <p:cNvSpPr>
            <a:spLocks noGrp="1"/>
          </p:cNvSpPr>
          <p:nvPr>
            <p:ph sz="half" idx="1"/>
          </p:nvPr>
        </p:nvSpPr>
        <p:spPr>
          <a:xfrm>
            <a:off x="838200" y="1825625"/>
            <a:ext cx="4548188" cy="4351338"/>
          </a:xfrm>
        </p:spPr>
        <p:txBody>
          <a:bodyPr/>
          <a:lstStyle/>
          <a:p>
            <a:pPr marL="0" indent="0">
              <a:buNone/>
            </a:pPr>
            <a:r>
              <a:rPr lang="en-US" dirty="0"/>
              <a:t>Which of the following has the strongest correlation, i.e., correlation coefficient closest to +1 or -1?</a:t>
            </a:r>
          </a:p>
        </p:txBody>
      </p:sp>
      <p:sp>
        <p:nvSpPr>
          <p:cNvPr id="8" name="Content Placeholder 7">
            <a:extLst>
              <a:ext uri="{FF2B5EF4-FFF2-40B4-BE49-F238E27FC236}">
                <a16:creationId xmlns:a16="http://schemas.microsoft.com/office/drawing/2014/main" id="{5B9779CD-1EB2-4FD1-8C99-EDAA7F5DE774}"/>
              </a:ext>
            </a:extLst>
          </p:cNvPr>
          <p:cNvSpPr>
            <a:spLocks noGrp="1"/>
          </p:cNvSpPr>
          <p:nvPr>
            <p:ph sz="half" idx="2"/>
          </p:nvPr>
        </p:nvSpPr>
        <p:spPr/>
        <p:txBody>
          <a:bodyPr/>
          <a:lstStyle/>
          <a:p>
            <a:endParaRPr lang="en-US"/>
          </a:p>
        </p:txBody>
      </p:sp>
      <p:pic>
        <p:nvPicPr>
          <p:cNvPr id="5" name="Picture 4">
            <a:extLst>
              <a:ext uri="{FF2B5EF4-FFF2-40B4-BE49-F238E27FC236}">
                <a16:creationId xmlns:a16="http://schemas.microsoft.com/office/drawing/2014/main" id="{75E89C2D-F73E-4905-A2AA-62E24806412A}"/>
              </a:ext>
            </a:extLst>
          </p:cNvPr>
          <p:cNvPicPr>
            <a:picLocks noChangeAspect="1"/>
          </p:cNvPicPr>
          <p:nvPr/>
        </p:nvPicPr>
        <p:blipFill>
          <a:blip r:embed="rId2"/>
          <a:stretch>
            <a:fillRect/>
          </a:stretch>
        </p:blipFill>
        <p:spPr>
          <a:xfrm>
            <a:off x="5865547" y="1617735"/>
            <a:ext cx="5794905" cy="4559228"/>
          </a:xfrm>
          <a:prstGeom prst="rect">
            <a:avLst/>
          </a:prstGeom>
        </p:spPr>
      </p:pic>
    </p:spTree>
    <p:extLst>
      <p:ext uri="{BB962C8B-B14F-4D97-AF65-F5344CB8AC3E}">
        <p14:creationId xmlns:p14="http://schemas.microsoft.com/office/powerpoint/2010/main" val="41243143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2ACAC17-6012-49EA-BE08-5C81A4732C9D}"/>
              </a:ext>
            </a:extLst>
          </p:cNvPr>
          <p:cNvSpPr>
            <a:spLocks noGrp="1"/>
          </p:cNvSpPr>
          <p:nvPr>
            <p:ph type="title"/>
          </p:nvPr>
        </p:nvSpPr>
        <p:spPr/>
        <p:txBody>
          <a:bodyPr/>
          <a:lstStyle/>
          <a:p>
            <a:endParaRPr lang="en-US"/>
          </a:p>
        </p:txBody>
      </p:sp>
      <p:sp>
        <p:nvSpPr>
          <p:cNvPr id="6" name="Content Placeholder 5">
            <a:extLst>
              <a:ext uri="{FF2B5EF4-FFF2-40B4-BE49-F238E27FC236}">
                <a16:creationId xmlns:a16="http://schemas.microsoft.com/office/drawing/2014/main" id="{9E9FAED5-D20A-41EA-91F7-7C55909FF063}"/>
              </a:ext>
            </a:extLst>
          </p:cNvPr>
          <p:cNvSpPr>
            <a:spLocks noGrp="1"/>
          </p:cNvSpPr>
          <p:nvPr>
            <p:ph idx="1"/>
          </p:nvPr>
        </p:nvSpPr>
        <p:spPr/>
        <p:txBody>
          <a:bodyPr/>
          <a:lstStyle/>
          <a:p>
            <a:endParaRPr lang="en-US"/>
          </a:p>
        </p:txBody>
      </p:sp>
      <p:pic>
        <p:nvPicPr>
          <p:cNvPr id="8" name="Picture 7">
            <a:extLst>
              <a:ext uri="{FF2B5EF4-FFF2-40B4-BE49-F238E27FC236}">
                <a16:creationId xmlns:a16="http://schemas.microsoft.com/office/drawing/2014/main" id="{DEDCC01E-9BC3-477D-A43E-0F1AFF5C0049}"/>
              </a:ext>
            </a:extLst>
          </p:cNvPr>
          <p:cNvPicPr>
            <a:picLocks noChangeAspect="1"/>
          </p:cNvPicPr>
          <p:nvPr/>
        </p:nvPicPr>
        <p:blipFill>
          <a:blip r:embed="rId2"/>
          <a:stretch>
            <a:fillRect/>
          </a:stretch>
        </p:blipFill>
        <p:spPr>
          <a:xfrm>
            <a:off x="1053738" y="365125"/>
            <a:ext cx="10084523" cy="6127750"/>
          </a:xfrm>
          <a:prstGeom prst="rect">
            <a:avLst/>
          </a:prstGeom>
        </p:spPr>
      </p:pic>
    </p:spTree>
    <p:extLst>
      <p:ext uri="{BB962C8B-B14F-4D97-AF65-F5344CB8AC3E}">
        <p14:creationId xmlns:p14="http://schemas.microsoft.com/office/powerpoint/2010/main" val="29107348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3FC56B-3C3B-4E41-908B-7620437CE1DD}"/>
              </a:ext>
            </a:extLst>
          </p:cNvPr>
          <p:cNvSpPr>
            <a:spLocks noGrp="1"/>
          </p:cNvSpPr>
          <p:nvPr>
            <p:ph type="title"/>
          </p:nvPr>
        </p:nvSpPr>
        <p:spPr/>
        <p:txBody>
          <a:bodyPr/>
          <a:lstStyle/>
          <a:p>
            <a:r>
              <a:rPr lang="en-US" dirty="0"/>
              <a:t>Linear Models </a:t>
            </a:r>
          </a:p>
        </p:txBody>
      </p:sp>
      <p:sp>
        <p:nvSpPr>
          <p:cNvPr id="4" name="Content Placeholder 3">
            <a:extLst>
              <a:ext uri="{FF2B5EF4-FFF2-40B4-BE49-F238E27FC236}">
                <a16:creationId xmlns:a16="http://schemas.microsoft.com/office/drawing/2014/main" id="{6652DBFB-E040-43BB-B921-84B5DE55EAF5}"/>
              </a:ext>
            </a:extLst>
          </p:cNvPr>
          <p:cNvSpPr>
            <a:spLocks noGrp="1"/>
          </p:cNvSpPr>
          <p:nvPr>
            <p:ph sz="half" idx="1"/>
          </p:nvPr>
        </p:nvSpPr>
        <p:spPr/>
        <p:txBody>
          <a:bodyPr/>
          <a:lstStyle/>
          <a:p>
            <a:pPr marL="0" indent="0">
              <a:buNone/>
            </a:pPr>
            <a:r>
              <a:rPr lang="en-US" dirty="0"/>
              <a:t>Linear models can be used for </a:t>
            </a:r>
            <a:r>
              <a:rPr lang="en-US" b="1" dirty="0"/>
              <a:t>prediction</a:t>
            </a:r>
            <a:r>
              <a:rPr lang="en-US" dirty="0"/>
              <a:t> or to evaluate whether there is a </a:t>
            </a:r>
            <a:r>
              <a:rPr lang="en-US" b="1" dirty="0"/>
              <a:t>linear relationship</a:t>
            </a:r>
            <a:r>
              <a:rPr lang="en-US" dirty="0"/>
              <a:t> between two numerical variables</a:t>
            </a:r>
          </a:p>
          <a:p>
            <a:pPr marL="0" indent="0">
              <a:buNone/>
            </a:pPr>
            <a:endParaRPr lang="en-US" dirty="0"/>
          </a:p>
          <a:p>
            <a:pPr marL="0" indent="0">
              <a:buNone/>
            </a:pPr>
            <a:r>
              <a:rPr lang="en-US" dirty="0"/>
              <a:t>Which line best “fits” the relationship between % in poverty and % HS grad? </a:t>
            </a:r>
          </a:p>
        </p:txBody>
      </p:sp>
      <p:pic>
        <p:nvPicPr>
          <p:cNvPr id="7" name="Content Placeholder 6">
            <a:extLst>
              <a:ext uri="{FF2B5EF4-FFF2-40B4-BE49-F238E27FC236}">
                <a16:creationId xmlns:a16="http://schemas.microsoft.com/office/drawing/2014/main" id="{B6AAB6C1-F2C9-4BA5-99AA-645AE45E70D0}"/>
              </a:ext>
            </a:extLst>
          </p:cNvPr>
          <p:cNvPicPr>
            <a:picLocks noGrp="1" noChangeAspect="1"/>
          </p:cNvPicPr>
          <p:nvPr>
            <p:ph sz="half" idx="2"/>
          </p:nvPr>
        </p:nvPicPr>
        <p:blipFill>
          <a:blip r:embed="rId2"/>
          <a:stretch>
            <a:fillRect/>
          </a:stretch>
        </p:blipFill>
        <p:spPr>
          <a:xfrm>
            <a:off x="6360699" y="1825625"/>
            <a:ext cx="4804602" cy="4351338"/>
          </a:xfrm>
        </p:spPr>
      </p:pic>
    </p:spTree>
    <p:extLst>
      <p:ext uri="{BB962C8B-B14F-4D97-AF65-F5344CB8AC3E}">
        <p14:creationId xmlns:p14="http://schemas.microsoft.com/office/powerpoint/2010/main" val="6306594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9DC56E-6144-4AC4-9DD0-1AC7AE53903D}"/>
              </a:ext>
            </a:extLst>
          </p:cNvPr>
          <p:cNvSpPr>
            <a:spLocks noGrp="1"/>
          </p:cNvSpPr>
          <p:nvPr>
            <p:ph type="title"/>
          </p:nvPr>
        </p:nvSpPr>
        <p:spPr/>
        <p:txBody>
          <a:bodyPr/>
          <a:lstStyle/>
          <a:p>
            <a:r>
              <a:rPr lang="en-US" dirty="0"/>
              <a:t>Calculating the best fitting line</a:t>
            </a:r>
          </a:p>
        </p:txBody>
      </p:sp>
      <p:sp>
        <p:nvSpPr>
          <p:cNvPr id="3" name="Content Placeholder 2">
            <a:extLst>
              <a:ext uri="{FF2B5EF4-FFF2-40B4-BE49-F238E27FC236}">
                <a16:creationId xmlns:a16="http://schemas.microsoft.com/office/drawing/2014/main" id="{2245FA01-5600-4410-B1CA-7CD4E934D2BE}"/>
              </a:ext>
            </a:extLst>
          </p:cNvPr>
          <p:cNvSpPr>
            <a:spLocks noGrp="1"/>
          </p:cNvSpPr>
          <p:nvPr>
            <p:ph sz="half" idx="1"/>
          </p:nvPr>
        </p:nvSpPr>
        <p:spPr/>
        <p:txBody>
          <a:bodyPr/>
          <a:lstStyle/>
          <a:p>
            <a:pPr marL="0" indent="0">
              <a:buNone/>
            </a:pPr>
            <a:r>
              <a:rPr lang="en-US" u="sng" dirty="0"/>
              <a:t>Option 1</a:t>
            </a:r>
            <a:r>
              <a:rPr lang="en-US" dirty="0"/>
              <a:t>: minimize the sum of magnitudes (absolute values) of residuals</a:t>
            </a:r>
          </a:p>
          <a:p>
            <a:pPr marL="0" indent="0">
              <a:buNone/>
            </a:pPr>
            <a:endParaRPr lang="en-US" dirty="0"/>
          </a:p>
          <a:p>
            <a:pPr marL="0" indent="0">
              <a:buNone/>
            </a:pPr>
            <a:r>
              <a:rPr lang="en-US" u="sng" dirty="0"/>
              <a:t>Option 2</a:t>
            </a:r>
            <a:r>
              <a:rPr lang="en-US" dirty="0"/>
              <a:t>: Minimize the sum of squared residuals – </a:t>
            </a:r>
            <a:r>
              <a:rPr lang="en-US" b="1" dirty="0"/>
              <a:t>least squares</a:t>
            </a:r>
          </a:p>
        </p:txBody>
      </p:sp>
      <p:pic>
        <p:nvPicPr>
          <p:cNvPr id="6" name="Content Placeholder 5">
            <a:extLst>
              <a:ext uri="{FF2B5EF4-FFF2-40B4-BE49-F238E27FC236}">
                <a16:creationId xmlns:a16="http://schemas.microsoft.com/office/drawing/2014/main" id="{2A2DB9B5-4A53-44E2-9512-AC4747882C84}"/>
              </a:ext>
            </a:extLst>
          </p:cNvPr>
          <p:cNvPicPr>
            <a:picLocks noGrp="1" noChangeAspect="1"/>
          </p:cNvPicPr>
          <p:nvPr>
            <p:ph sz="half" idx="2"/>
          </p:nvPr>
        </p:nvPicPr>
        <p:blipFill>
          <a:blip r:embed="rId2"/>
          <a:stretch>
            <a:fillRect/>
          </a:stretch>
        </p:blipFill>
        <p:spPr>
          <a:xfrm>
            <a:off x="6172201" y="1825624"/>
            <a:ext cx="5610665" cy="4351337"/>
          </a:xfrm>
        </p:spPr>
      </p:pic>
      <p:sp>
        <p:nvSpPr>
          <p:cNvPr id="7" name="TextBox 6">
            <a:extLst>
              <a:ext uri="{FF2B5EF4-FFF2-40B4-BE49-F238E27FC236}">
                <a16:creationId xmlns:a16="http://schemas.microsoft.com/office/drawing/2014/main" id="{E31ACB49-0787-4C9E-A289-414DF61F4F9E}"/>
              </a:ext>
            </a:extLst>
          </p:cNvPr>
          <p:cNvSpPr txBox="1"/>
          <p:nvPr/>
        </p:nvSpPr>
        <p:spPr>
          <a:xfrm flipH="1">
            <a:off x="274318" y="6061988"/>
            <a:ext cx="7483794" cy="430887"/>
          </a:xfrm>
          <a:prstGeom prst="rect">
            <a:avLst/>
          </a:prstGeom>
          <a:noFill/>
        </p:spPr>
        <p:txBody>
          <a:bodyPr wrap="square" rtlCol="0">
            <a:spAutoFit/>
          </a:bodyPr>
          <a:lstStyle/>
          <a:p>
            <a:r>
              <a:rPr lang="en-US" sz="2200" i="1" dirty="0"/>
              <a:t>We want a line that creates the smallest possible residuals </a:t>
            </a:r>
          </a:p>
        </p:txBody>
      </p:sp>
    </p:spTree>
    <p:extLst>
      <p:ext uri="{BB962C8B-B14F-4D97-AF65-F5344CB8AC3E}">
        <p14:creationId xmlns:p14="http://schemas.microsoft.com/office/powerpoint/2010/main" val="26340620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F3F52B-BF03-4B4A-BC15-EC14CAD9515B}"/>
              </a:ext>
            </a:extLst>
          </p:cNvPr>
          <p:cNvSpPr>
            <a:spLocks noGrp="1"/>
          </p:cNvSpPr>
          <p:nvPr>
            <p:ph type="title"/>
          </p:nvPr>
        </p:nvSpPr>
        <p:spPr/>
        <p:txBody>
          <a:bodyPr/>
          <a:lstStyle/>
          <a:p>
            <a:r>
              <a:rPr lang="en-US" dirty="0"/>
              <a:t>Residuals </a:t>
            </a:r>
          </a:p>
        </p:txBody>
      </p:sp>
      <mc:AlternateContent xmlns:mc="http://schemas.openxmlformats.org/markup-compatibility/2006" xmlns:a14="http://schemas.microsoft.com/office/drawing/2010/main">
        <mc:Choice Requires="a14">
          <p:sp>
            <p:nvSpPr>
              <p:cNvPr id="5" name="Content Placeholder 4">
                <a:extLst>
                  <a:ext uri="{FF2B5EF4-FFF2-40B4-BE49-F238E27FC236}">
                    <a16:creationId xmlns:a16="http://schemas.microsoft.com/office/drawing/2014/main" id="{652281E1-1F39-4C75-B84D-7EABBE6363BC}"/>
                  </a:ext>
                </a:extLst>
              </p:cNvPr>
              <p:cNvSpPr>
                <a:spLocks noGrp="1"/>
              </p:cNvSpPr>
              <p:nvPr>
                <p:ph idx="1"/>
              </p:nvPr>
            </p:nvSpPr>
            <p:spPr/>
            <p:txBody>
              <a:bodyPr/>
              <a:lstStyle/>
              <a:p>
                <a:r>
                  <a:rPr lang="en-US" dirty="0"/>
                  <a:t>The leftovers from model fit</a:t>
                </a:r>
              </a:p>
              <a:p>
                <a:r>
                  <a:rPr lang="en-US" dirty="0"/>
                  <a:t>Difference between the observed </a:t>
                </a:r>
                <a:r>
                  <a:rPr lang="en-US" dirty="0" err="1"/>
                  <a:t>y</a:t>
                </a:r>
                <a:r>
                  <a:rPr lang="en-US" baseline="-25000" dirty="0" err="1"/>
                  <a:t>i</a:t>
                </a:r>
                <a:r>
                  <a:rPr lang="en-US" dirty="0"/>
                  <a:t> and predicted </a:t>
                </a:r>
                <a14:m>
                  <m:oMath xmlns:m="http://schemas.openxmlformats.org/officeDocument/2006/math">
                    <m:acc>
                      <m:accPr>
                        <m:chr m:val="̂"/>
                        <m:ctrlPr>
                          <a:rPr lang="en-US" i="1" smtClean="0">
                            <a:latin typeface="Cambria Math" panose="02040503050406030204" pitchFamily="18" charset="0"/>
                          </a:rPr>
                        </m:ctrlPr>
                      </m:accPr>
                      <m:e>
                        <m:r>
                          <a:rPr lang="en-US" b="0" i="1" smtClean="0">
                            <a:latin typeface="Cambria Math" panose="02040503050406030204" pitchFamily="18" charset="0"/>
                          </a:rPr>
                          <m:t>𝑦</m:t>
                        </m:r>
                      </m:e>
                    </m:acc>
                  </m:oMath>
                </a14:m>
                <a:r>
                  <a:rPr lang="en-US" baseline="-25000" dirty="0" err="1"/>
                  <a:t>i</a:t>
                </a:r>
                <a:r>
                  <a:rPr lang="en-US" baseline="-25000" dirty="0"/>
                  <a:t> </a:t>
                </a:r>
                <a:endParaRPr lang="en-US" dirty="0"/>
              </a:p>
              <a:p>
                <a:pPr marL="0" indent="0">
                  <a:buNone/>
                </a:pPr>
                <a:endParaRPr lang="en-US" dirty="0"/>
              </a:p>
              <a:p>
                <a:pPr marL="0" indent="0">
                  <a:buNone/>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𝑒</m:t>
                          </m:r>
                        </m:e>
                        <m:sub>
                          <m:r>
                            <a:rPr lang="en-US" b="0" i="1" smtClean="0">
                              <a:latin typeface="Cambria Math" panose="02040503050406030204" pitchFamily="18" charset="0"/>
                            </a:rPr>
                            <m:t>𝑖</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𝑦</m:t>
                          </m:r>
                        </m:e>
                        <m:sub>
                          <m:r>
                            <a:rPr lang="en-US" b="0" i="1" smtClean="0">
                              <a:latin typeface="Cambria Math" panose="02040503050406030204" pitchFamily="18" charset="0"/>
                            </a:rPr>
                            <m:t>𝑖</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𝑦</m:t>
                              </m:r>
                            </m:e>
                          </m:acc>
                        </m:e>
                        <m:sub>
                          <m:r>
                            <a:rPr lang="en-US" b="0" i="1" smtClean="0">
                              <a:latin typeface="Cambria Math" panose="02040503050406030204" pitchFamily="18" charset="0"/>
                            </a:rPr>
                            <m:t>𝑖</m:t>
                          </m:r>
                        </m:sub>
                      </m:sSub>
                    </m:oMath>
                  </m:oMathPara>
                </a14:m>
                <a:endParaRPr lang="en-US" dirty="0"/>
              </a:p>
            </p:txBody>
          </p:sp>
        </mc:Choice>
        <mc:Fallback xmlns="">
          <p:sp>
            <p:nvSpPr>
              <p:cNvPr id="5" name="Content Placeholder 4">
                <a:extLst>
                  <a:ext uri="{FF2B5EF4-FFF2-40B4-BE49-F238E27FC236}">
                    <a16:creationId xmlns:a16="http://schemas.microsoft.com/office/drawing/2014/main" id="{652281E1-1F39-4C75-B84D-7EABBE6363BC}"/>
                  </a:ext>
                </a:extLst>
              </p:cNvPr>
              <p:cNvSpPr>
                <a:spLocks noGrp="1" noRot="1" noChangeAspect="1" noMove="1" noResize="1" noEditPoints="1" noAdjustHandles="1" noChangeArrowheads="1" noChangeShapeType="1" noTextEdit="1"/>
              </p:cNvSpPr>
              <p:nvPr>
                <p:ph idx="1"/>
              </p:nvPr>
            </p:nvSpPr>
            <p:spPr>
              <a:blipFill>
                <a:blip r:embed="rId2"/>
                <a:stretch>
                  <a:fillRect l="-1043" t="-2381"/>
                </a:stretch>
              </a:blipFill>
            </p:spPr>
            <p:txBody>
              <a:bodyPr/>
              <a:lstStyle/>
              <a:p>
                <a:r>
                  <a:rPr lang="en-US">
                    <a:noFill/>
                  </a:rPr>
                  <a:t> </a:t>
                </a:r>
              </a:p>
            </p:txBody>
          </p:sp>
        </mc:Fallback>
      </mc:AlternateContent>
      <p:pic>
        <p:nvPicPr>
          <p:cNvPr id="7" name="Picture 6">
            <a:extLst>
              <a:ext uri="{FF2B5EF4-FFF2-40B4-BE49-F238E27FC236}">
                <a16:creationId xmlns:a16="http://schemas.microsoft.com/office/drawing/2014/main" id="{288F469C-E621-4D48-BF56-9C26DA3F743F}"/>
              </a:ext>
            </a:extLst>
          </p:cNvPr>
          <p:cNvPicPr>
            <a:picLocks noChangeAspect="1"/>
          </p:cNvPicPr>
          <p:nvPr/>
        </p:nvPicPr>
        <p:blipFill>
          <a:blip r:embed="rId3"/>
          <a:stretch>
            <a:fillRect/>
          </a:stretch>
        </p:blipFill>
        <p:spPr>
          <a:xfrm>
            <a:off x="6614006" y="3082637"/>
            <a:ext cx="4690608" cy="3621616"/>
          </a:xfrm>
          <a:prstGeom prst="rect">
            <a:avLst/>
          </a:prstGeom>
        </p:spPr>
      </p:pic>
    </p:spTree>
    <p:extLst>
      <p:ext uri="{BB962C8B-B14F-4D97-AF65-F5344CB8AC3E}">
        <p14:creationId xmlns:p14="http://schemas.microsoft.com/office/powerpoint/2010/main" val="321262460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imes New Roman-Arial">
      <a:majorFont>
        <a:latin typeface="Times New Roman"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panose="020B0604020202020204"/>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14114</TotalTime>
  <Words>1078</Words>
  <Application>Microsoft Office PowerPoint</Application>
  <PresentationFormat>Widescreen</PresentationFormat>
  <Paragraphs>130</Paragraphs>
  <Slides>28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28</vt:i4>
      </vt:variant>
    </vt:vector>
  </HeadingPairs>
  <TitlesOfParts>
    <vt:vector size="32" baseType="lpstr">
      <vt:lpstr>Arial</vt:lpstr>
      <vt:lpstr>Cambria Math</vt:lpstr>
      <vt:lpstr>Times New Roman</vt:lpstr>
      <vt:lpstr>Office Theme</vt:lpstr>
      <vt:lpstr>Linear Regression</vt:lpstr>
      <vt:lpstr>This week  </vt:lpstr>
      <vt:lpstr>Poverty &amp; High School Grad Rate</vt:lpstr>
      <vt:lpstr>Quantifying the Relationship</vt:lpstr>
      <vt:lpstr>Assessing the Correlation</vt:lpstr>
      <vt:lpstr>PowerPoint Presentation</vt:lpstr>
      <vt:lpstr>Linear Models </vt:lpstr>
      <vt:lpstr>Calculating the best fitting line</vt:lpstr>
      <vt:lpstr>Residuals </vt:lpstr>
      <vt:lpstr>The least squares line</vt:lpstr>
      <vt:lpstr>Interpretation of Slope &amp; Intercept </vt:lpstr>
      <vt:lpstr>Slope</vt:lpstr>
      <vt:lpstr>Intercept</vt:lpstr>
      <vt:lpstr>Which is correct?</vt:lpstr>
      <vt:lpstr>Which is correct?</vt:lpstr>
      <vt:lpstr>Regression line</vt:lpstr>
      <vt:lpstr>Regression line with intercept</vt:lpstr>
      <vt:lpstr>Testing the slope</vt:lpstr>
      <vt:lpstr>Testing the slope</vt:lpstr>
      <vt:lpstr>Testing the slope</vt:lpstr>
      <vt:lpstr>Testing the slope</vt:lpstr>
      <vt:lpstr>Testing the slope</vt:lpstr>
      <vt:lpstr>Conditions for the least squares line</vt:lpstr>
      <vt:lpstr>Condition 1: Linearity</vt:lpstr>
      <vt:lpstr>Condition 2: Nearly normal residuals</vt:lpstr>
      <vt:lpstr>Conditions 3: Constant variability</vt:lpstr>
      <vt:lpstr>Interpreting results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 Analysis &amp; Statistics Class TTh: 9:30-10:50 Lab W: 11:00-12:20</dc:title>
  <dc:creator>McIntyre, Katie N</dc:creator>
  <cp:lastModifiedBy>McIntyre, Katie</cp:lastModifiedBy>
  <cp:revision>104</cp:revision>
  <dcterms:created xsi:type="dcterms:W3CDTF">2021-01-26T13:30:03Z</dcterms:created>
  <dcterms:modified xsi:type="dcterms:W3CDTF">2021-04-20T14:13:01Z</dcterms:modified>
</cp:coreProperties>
</file>