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1" r:id="rId1"/>
  </p:sldMasterIdLst>
  <p:notesMasterIdLst>
    <p:notesMasterId r:id="rId48"/>
  </p:notesMasterIdLst>
  <p:sldIdLst>
    <p:sldId id="319" r:id="rId2"/>
    <p:sldId id="266" r:id="rId3"/>
    <p:sldId id="268" r:id="rId4"/>
    <p:sldId id="314" r:id="rId5"/>
    <p:sldId id="315" r:id="rId6"/>
    <p:sldId id="316" r:id="rId7"/>
    <p:sldId id="317" r:id="rId8"/>
    <p:sldId id="318" r:id="rId9"/>
    <p:sldId id="270" r:id="rId10"/>
    <p:sldId id="269" r:id="rId11"/>
    <p:sldId id="271" r:id="rId12"/>
    <p:sldId id="273" r:id="rId13"/>
    <p:sldId id="276" r:id="rId14"/>
    <p:sldId id="280" r:id="rId15"/>
    <p:sldId id="281" r:id="rId16"/>
    <p:sldId id="282" r:id="rId17"/>
    <p:sldId id="283" r:id="rId18"/>
    <p:sldId id="321" r:id="rId19"/>
    <p:sldId id="284" r:id="rId20"/>
    <p:sldId id="285" r:id="rId21"/>
    <p:sldId id="286" r:id="rId22"/>
    <p:sldId id="287" r:id="rId23"/>
    <p:sldId id="288" r:id="rId24"/>
    <p:sldId id="289" r:id="rId25"/>
    <p:sldId id="313" r:id="rId26"/>
    <p:sldId id="290" r:id="rId27"/>
    <p:sldId id="312" r:id="rId28"/>
    <p:sldId id="292" r:id="rId29"/>
    <p:sldId id="293" r:id="rId30"/>
    <p:sldId id="294" r:id="rId31"/>
    <p:sldId id="295" r:id="rId32"/>
    <p:sldId id="296" r:id="rId33"/>
    <p:sldId id="297" r:id="rId34"/>
    <p:sldId id="298" r:id="rId35"/>
    <p:sldId id="299" r:id="rId36"/>
    <p:sldId id="300" r:id="rId37"/>
    <p:sldId id="301" r:id="rId38"/>
    <p:sldId id="302" r:id="rId39"/>
    <p:sldId id="322" r:id="rId40"/>
    <p:sldId id="303" r:id="rId41"/>
    <p:sldId id="304" r:id="rId42"/>
    <p:sldId id="311" r:id="rId43"/>
    <p:sldId id="306" r:id="rId44"/>
    <p:sldId id="307" r:id="rId45"/>
    <p:sldId id="308" r:id="rId46"/>
    <p:sldId id="320"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eaver, Connie" initials="WC"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6343"/>
    <a:srgbClr val="481851"/>
    <a:srgbClr val="8B0307"/>
    <a:srgbClr val="77315D"/>
    <a:srgbClr val="2C2974"/>
    <a:srgbClr val="562926"/>
    <a:srgbClr val="48413B"/>
    <a:srgbClr val="575336"/>
    <a:srgbClr val="829E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294" autoAdjust="0"/>
    <p:restoredTop sz="91292" autoAdjust="0"/>
  </p:normalViewPr>
  <p:slideViewPr>
    <p:cSldViewPr>
      <p:cViewPr varScale="1">
        <p:scale>
          <a:sx n="61" d="100"/>
          <a:sy n="61" d="100"/>
        </p:scale>
        <p:origin x="1780" y="60"/>
      </p:cViewPr>
      <p:guideLst>
        <p:guide orient="horz" pos="2160"/>
        <p:guide pos="2880"/>
      </p:guideLst>
    </p:cSldViewPr>
  </p:slideViewPr>
  <p:outlineViewPr>
    <p:cViewPr>
      <p:scale>
        <a:sx n="33" d="100"/>
        <a:sy n="33" d="100"/>
      </p:scale>
      <p:origin x="0" y="39536"/>
    </p:cViewPr>
  </p:outlin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A2F70F-7E94-4325-86C9-1E00AFE7D31E}" type="datetimeFigureOut">
              <a:rPr lang="en-US" smtClean="0"/>
              <a:t>4/26/2021</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3C4F38-354A-4B92-BE66-0CC9E63F0165}" type="slidenum">
              <a:rPr lang="en-US" smtClean="0"/>
              <a:t>‹#›</a:t>
            </a:fld>
            <a:endParaRPr lang="en-US" dirty="0"/>
          </a:p>
        </p:txBody>
      </p:sp>
    </p:spTree>
    <p:extLst>
      <p:ext uri="{BB962C8B-B14F-4D97-AF65-F5344CB8AC3E}">
        <p14:creationId xmlns:p14="http://schemas.microsoft.com/office/powerpoint/2010/main" val="1645260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E6FA0-CE2C-4C6D-BDCD-5EF14C211AC0}"/>
              </a:ext>
            </a:extLst>
          </p:cNvPr>
          <p:cNvSpPr>
            <a:spLocks noGrp="1"/>
          </p:cNvSpPr>
          <p:nvPr>
            <p:ph type="ctrTitle"/>
          </p:nvPr>
        </p:nvSpPr>
        <p:spPr>
          <a:xfrm>
            <a:off x="152400" y="128551"/>
            <a:ext cx="8839200" cy="1076025"/>
          </a:xfrm>
        </p:spPr>
        <p:txBody>
          <a:bodyPr anchor="ctr" anchorCtr="0">
            <a:noAutofit/>
          </a:bodyPr>
          <a:lstStyle>
            <a:lvl1pPr algn="l">
              <a:lnSpc>
                <a:spcPct val="100000"/>
              </a:lnSpc>
              <a:defRPr sz="3600">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76BD6B7F-664C-4AAB-BE88-D214FD42840A}"/>
              </a:ext>
            </a:extLst>
          </p:cNvPr>
          <p:cNvSpPr>
            <a:spLocks noGrp="1"/>
          </p:cNvSpPr>
          <p:nvPr>
            <p:ph type="subTitle" idx="1"/>
          </p:nvPr>
        </p:nvSpPr>
        <p:spPr>
          <a:xfrm>
            <a:off x="3678703" y="3276600"/>
            <a:ext cx="3769917" cy="3210702"/>
          </a:xfrm>
        </p:spPr>
        <p:txBody>
          <a:bodyPr>
            <a:normAutofit/>
          </a:bodyPr>
          <a:lstStyle>
            <a:lvl1pPr marL="0" indent="0" algn="ctr">
              <a:spcBef>
                <a:spcPts val="0"/>
              </a:spcBef>
              <a:buNone/>
              <a:defRPr sz="3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grpSp>
        <p:nvGrpSpPr>
          <p:cNvPr id="42" name="Group 8">
            <a:extLst>
              <a:ext uri="{FF2B5EF4-FFF2-40B4-BE49-F238E27FC236}">
                <a16:creationId xmlns:a16="http://schemas.microsoft.com/office/drawing/2014/main" id="{2D43F388-AA09-40EB-AB4B-1ACF6CB3BAC5}"/>
              </a:ext>
            </a:extLst>
          </p:cNvPr>
          <p:cNvGrpSpPr>
            <a:grpSpLocks/>
          </p:cNvGrpSpPr>
          <p:nvPr userDrawn="1"/>
        </p:nvGrpSpPr>
        <p:grpSpPr bwMode="auto">
          <a:xfrm>
            <a:off x="7531172" y="2590800"/>
            <a:ext cx="1338263" cy="2189162"/>
            <a:chOff x="4704" y="1885"/>
            <a:chExt cx="843" cy="1379"/>
          </a:xfrm>
        </p:grpSpPr>
        <p:sp>
          <p:nvSpPr>
            <p:cNvPr id="43" name="Oval 9">
              <a:extLst>
                <a:ext uri="{FF2B5EF4-FFF2-40B4-BE49-F238E27FC236}">
                  <a16:creationId xmlns:a16="http://schemas.microsoft.com/office/drawing/2014/main" id="{97918627-4587-42CB-A28A-D268DEC17805}"/>
                </a:ext>
              </a:extLst>
            </p:cNvPr>
            <p:cNvSpPr>
              <a:spLocks noChangeArrowheads="1"/>
            </p:cNvSpPr>
            <p:nvPr/>
          </p:nvSpPr>
          <p:spPr bwMode="auto">
            <a:xfrm>
              <a:off x="4704" y="1885"/>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4" name="Oval 10">
              <a:extLst>
                <a:ext uri="{FF2B5EF4-FFF2-40B4-BE49-F238E27FC236}">
                  <a16:creationId xmlns:a16="http://schemas.microsoft.com/office/drawing/2014/main" id="{44BB9EF4-9FE4-46F1-AB4F-64A42DB1CF49}"/>
                </a:ext>
              </a:extLst>
            </p:cNvPr>
            <p:cNvSpPr>
              <a:spLocks noChangeArrowheads="1"/>
            </p:cNvSpPr>
            <p:nvPr/>
          </p:nvSpPr>
          <p:spPr bwMode="auto">
            <a:xfrm>
              <a:off x="4883" y="1885"/>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5" name="Oval 11">
              <a:extLst>
                <a:ext uri="{FF2B5EF4-FFF2-40B4-BE49-F238E27FC236}">
                  <a16:creationId xmlns:a16="http://schemas.microsoft.com/office/drawing/2014/main" id="{119A10EF-04D8-426E-A068-48D532428764}"/>
                </a:ext>
              </a:extLst>
            </p:cNvPr>
            <p:cNvSpPr>
              <a:spLocks noChangeArrowheads="1"/>
            </p:cNvSpPr>
            <p:nvPr/>
          </p:nvSpPr>
          <p:spPr bwMode="auto">
            <a:xfrm>
              <a:off x="5062" y="1885"/>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6" name="Oval 12">
              <a:extLst>
                <a:ext uri="{FF2B5EF4-FFF2-40B4-BE49-F238E27FC236}">
                  <a16:creationId xmlns:a16="http://schemas.microsoft.com/office/drawing/2014/main" id="{70EFFE3C-E774-492F-A1E4-3E8FA6193033}"/>
                </a:ext>
              </a:extLst>
            </p:cNvPr>
            <p:cNvSpPr>
              <a:spLocks noChangeArrowheads="1"/>
            </p:cNvSpPr>
            <p:nvPr/>
          </p:nvSpPr>
          <p:spPr bwMode="auto">
            <a:xfrm>
              <a:off x="4704" y="2064"/>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7" name="Oval 13">
              <a:extLst>
                <a:ext uri="{FF2B5EF4-FFF2-40B4-BE49-F238E27FC236}">
                  <a16:creationId xmlns:a16="http://schemas.microsoft.com/office/drawing/2014/main" id="{9D17119E-F070-4D23-B6DB-84D6DDAD25A5}"/>
                </a:ext>
              </a:extLst>
            </p:cNvPr>
            <p:cNvSpPr>
              <a:spLocks noChangeArrowheads="1"/>
            </p:cNvSpPr>
            <p:nvPr/>
          </p:nvSpPr>
          <p:spPr bwMode="auto">
            <a:xfrm>
              <a:off x="4883" y="2064"/>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8" name="Oval 14">
              <a:extLst>
                <a:ext uri="{FF2B5EF4-FFF2-40B4-BE49-F238E27FC236}">
                  <a16:creationId xmlns:a16="http://schemas.microsoft.com/office/drawing/2014/main" id="{086B1006-9924-4077-B3F0-28B93CF776A0}"/>
                </a:ext>
              </a:extLst>
            </p:cNvPr>
            <p:cNvSpPr>
              <a:spLocks noChangeArrowheads="1"/>
            </p:cNvSpPr>
            <p:nvPr/>
          </p:nvSpPr>
          <p:spPr bwMode="auto">
            <a:xfrm>
              <a:off x="5062" y="2064"/>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9" name="Oval 15">
              <a:extLst>
                <a:ext uri="{FF2B5EF4-FFF2-40B4-BE49-F238E27FC236}">
                  <a16:creationId xmlns:a16="http://schemas.microsoft.com/office/drawing/2014/main" id="{978DF150-C948-46FB-8EF7-D54257B7A459}"/>
                </a:ext>
              </a:extLst>
            </p:cNvPr>
            <p:cNvSpPr>
              <a:spLocks noChangeArrowheads="1"/>
            </p:cNvSpPr>
            <p:nvPr/>
          </p:nvSpPr>
          <p:spPr bwMode="auto">
            <a:xfrm>
              <a:off x="5241" y="2064"/>
              <a:ext cx="127" cy="127"/>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669999"/>
                </a:solidFill>
                <a:effectLst/>
                <a:uLnTx/>
                <a:uFillTx/>
                <a:latin typeface="Arial" charset="0"/>
              </a:endParaRPr>
            </a:p>
          </p:txBody>
        </p:sp>
        <p:sp>
          <p:nvSpPr>
            <p:cNvPr id="50" name="Oval 16">
              <a:extLst>
                <a:ext uri="{FF2B5EF4-FFF2-40B4-BE49-F238E27FC236}">
                  <a16:creationId xmlns:a16="http://schemas.microsoft.com/office/drawing/2014/main" id="{636C192B-ABC5-4E38-AED9-FC9D9BA9CFF7}"/>
                </a:ext>
              </a:extLst>
            </p:cNvPr>
            <p:cNvSpPr>
              <a:spLocks noChangeArrowheads="1"/>
            </p:cNvSpPr>
            <p:nvPr/>
          </p:nvSpPr>
          <p:spPr bwMode="auto">
            <a:xfrm>
              <a:off x="4704" y="2243"/>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1" name="Oval 17">
              <a:extLst>
                <a:ext uri="{FF2B5EF4-FFF2-40B4-BE49-F238E27FC236}">
                  <a16:creationId xmlns:a16="http://schemas.microsoft.com/office/drawing/2014/main" id="{53021690-DF12-4036-A3AC-70D53CD448B5}"/>
                </a:ext>
              </a:extLst>
            </p:cNvPr>
            <p:cNvSpPr>
              <a:spLocks noChangeArrowheads="1"/>
            </p:cNvSpPr>
            <p:nvPr/>
          </p:nvSpPr>
          <p:spPr bwMode="auto">
            <a:xfrm>
              <a:off x="4883" y="2243"/>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2" name="Oval 18">
              <a:extLst>
                <a:ext uri="{FF2B5EF4-FFF2-40B4-BE49-F238E27FC236}">
                  <a16:creationId xmlns:a16="http://schemas.microsoft.com/office/drawing/2014/main" id="{B2B94080-817D-4AE6-A1C5-B0ADDDE80818}"/>
                </a:ext>
              </a:extLst>
            </p:cNvPr>
            <p:cNvSpPr>
              <a:spLocks noChangeArrowheads="1"/>
            </p:cNvSpPr>
            <p:nvPr/>
          </p:nvSpPr>
          <p:spPr bwMode="auto">
            <a:xfrm>
              <a:off x="5062" y="2243"/>
              <a:ext cx="127" cy="127"/>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3" name="Oval 19">
              <a:extLst>
                <a:ext uri="{FF2B5EF4-FFF2-40B4-BE49-F238E27FC236}">
                  <a16:creationId xmlns:a16="http://schemas.microsoft.com/office/drawing/2014/main" id="{7027D492-CB78-43B7-A1C1-DAA7BC2C9815}"/>
                </a:ext>
              </a:extLst>
            </p:cNvPr>
            <p:cNvSpPr>
              <a:spLocks noChangeArrowheads="1"/>
            </p:cNvSpPr>
            <p:nvPr/>
          </p:nvSpPr>
          <p:spPr bwMode="auto">
            <a:xfrm>
              <a:off x="5241" y="2243"/>
              <a:ext cx="127" cy="127"/>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4" name="Oval 20">
              <a:extLst>
                <a:ext uri="{FF2B5EF4-FFF2-40B4-BE49-F238E27FC236}">
                  <a16:creationId xmlns:a16="http://schemas.microsoft.com/office/drawing/2014/main" id="{0E9A7B81-FA4C-4381-B7A1-6146C201EECA}"/>
                </a:ext>
              </a:extLst>
            </p:cNvPr>
            <p:cNvSpPr>
              <a:spLocks noChangeArrowheads="1"/>
            </p:cNvSpPr>
            <p:nvPr/>
          </p:nvSpPr>
          <p:spPr bwMode="auto">
            <a:xfrm>
              <a:off x="5420" y="2243"/>
              <a:ext cx="127" cy="127"/>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D8D8EC"/>
                </a:solidFill>
                <a:effectLst/>
                <a:uLnTx/>
                <a:uFillTx/>
                <a:latin typeface="Arial" charset="0"/>
              </a:endParaRPr>
            </a:p>
          </p:txBody>
        </p:sp>
        <p:sp>
          <p:nvSpPr>
            <p:cNvPr id="55" name="Oval 21">
              <a:extLst>
                <a:ext uri="{FF2B5EF4-FFF2-40B4-BE49-F238E27FC236}">
                  <a16:creationId xmlns:a16="http://schemas.microsoft.com/office/drawing/2014/main" id="{0D6B63CC-8F18-428A-AC1E-53C6A61F6BE3}"/>
                </a:ext>
              </a:extLst>
            </p:cNvPr>
            <p:cNvSpPr>
              <a:spLocks noChangeArrowheads="1"/>
            </p:cNvSpPr>
            <p:nvPr/>
          </p:nvSpPr>
          <p:spPr bwMode="auto">
            <a:xfrm>
              <a:off x="4704" y="2421"/>
              <a:ext cx="127" cy="128"/>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6" name="Oval 22">
              <a:extLst>
                <a:ext uri="{FF2B5EF4-FFF2-40B4-BE49-F238E27FC236}">
                  <a16:creationId xmlns:a16="http://schemas.microsoft.com/office/drawing/2014/main" id="{7CD5C0CB-FB0C-43AB-85B1-665CB82ACD5C}"/>
                </a:ext>
              </a:extLst>
            </p:cNvPr>
            <p:cNvSpPr>
              <a:spLocks noChangeArrowheads="1"/>
            </p:cNvSpPr>
            <p:nvPr/>
          </p:nvSpPr>
          <p:spPr bwMode="auto">
            <a:xfrm>
              <a:off x="4883" y="2421"/>
              <a:ext cx="127" cy="128"/>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7" name="Oval 23">
              <a:extLst>
                <a:ext uri="{FF2B5EF4-FFF2-40B4-BE49-F238E27FC236}">
                  <a16:creationId xmlns:a16="http://schemas.microsoft.com/office/drawing/2014/main" id="{D48026E4-EC01-45A1-AEE7-09EFE8502C94}"/>
                </a:ext>
              </a:extLst>
            </p:cNvPr>
            <p:cNvSpPr>
              <a:spLocks noChangeArrowheads="1"/>
            </p:cNvSpPr>
            <p:nvPr/>
          </p:nvSpPr>
          <p:spPr bwMode="auto">
            <a:xfrm>
              <a:off x="5062" y="2421"/>
              <a:ext cx="127" cy="128"/>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8" name="Oval 24">
              <a:extLst>
                <a:ext uri="{FF2B5EF4-FFF2-40B4-BE49-F238E27FC236}">
                  <a16:creationId xmlns:a16="http://schemas.microsoft.com/office/drawing/2014/main" id="{7CDE816D-8F34-4D69-81F8-38B084DCF7B7}"/>
                </a:ext>
              </a:extLst>
            </p:cNvPr>
            <p:cNvSpPr>
              <a:spLocks noChangeArrowheads="1"/>
            </p:cNvSpPr>
            <p:nvPr/>
          </p:nvSpPr>
          <p:spPr bwMode="auto">
            <a:xfrm>
              <a:off x="5241" y="2421"/>
              <a:ext cx="127" cy="128"/>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9" name="Oval 25">
              <a:extLst>
                <a:ext uri="{FF2B5EF4-FFF2-40B4-BE49-F238E27FC236}">
                  <a16:creationId xmlns:a16="http://schemas.microsoft.com/office/drawing/2014/main" id="{F58079B0-4D90-4382-BE56-B31C9A2F1232}"/>
                </a:ext>
              </a:extLst>
            </p:cNvPr>
            <p:cNvSpPr>
              <a:spLocks noChangeArrowheads="1"/>
            </p:cNvSpPr>
            <p:nvPr/>
          </p:nvSpPr>
          <p:spPr bwMode="auto">
            <a:xfrm>
              <a:off x="4704" y="2600"/>
              <a:ext cx="127" cy="128"/>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0" name="Oval 26">
              <a:extLst>
                <a:ext uri="{FF2B5EF4-FFF2-40B4-BE49-F238E27FC236}">
                  <a16:creationId xmlns:a16="http://schemas.microsoft.com/office/drawing/2014/main" id="{60DB8273-DFEE-4E55-A133-40BCE430F8DC}"/>
                </a:ext>
              </a:extLst>
            </p:cNvPr>
            <p:cNvSpPr>
              <a:spLocks noChangeArrowheads="1"/>
            </p:cNvSpPr>
            <p:nvPr/>
          </p:nvSpPr>
          <p:spPr bwMode="auto">
            <a:xfrm>
              <a:off x="4883" y="2600"/>
              <a:ext cx="127" cy="128"/>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1" name="Oval 27">
              <a:extLst>
                <a:ext uri="{FF2B5EF4-FFF2-40B4-BE49-F238E27FC236}">
                  <a16:creationId xmlns:a16="http://schemas.microsoft.com/office/drawing/2014/main" id="{A87ADE62-1878-4406-A911-73BEBABA27E5}"/>
                </a:ext>
              </a:extLst>
            </p:cNvPr>
            <p:cNvSpPr>
              <a:spLocks noChangeArrowheads="1"/>
            </p:cNvSpPr>
            <p:nvPr/>
          </p:nvSpPr>
          <p:spPr bwMode="auto">
            <a:xfrm>
              <a:off x="5062" y="2600"/>
              <a:ext cx="127" cy="128"/>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2" name="Oval 28">
              <a:extLst>
                <a:ext uri="{FF2B5EF4-FFF2-40B4-BE49-F238E27FC236}">
                  <a16:creationId xmlns:a16="http://schemas.microsoft.com/office/drawing/2014/main" id="{46117B6E-6154-4576-A2FD-45DC3318A2D1}"/>
                </a:ext>
              </a:extLst>
            </p:cNvPr>
            <p:cNvSpPr>
              <a:spLocks noChangeArrowheads="1"/>
            </p:cNvSpPr>
            <p:nvPr/>
          </p:nvSpPr>
          <p:spPr bwMode="auto">
            <a:xfrm>
              <a:off x="5241" y="2600"/>
              <a:ext cx="127" cy="128"/>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3" name="Oval 29">
              <a:extLst>
                <a:ext uri="{FF2B5EF4-FFF2-40B4-BE49-F238E27FC236}">
                  <a16:creationId xmlns:a16="http://schemas.microsoft.com/office/drawing/2014/main" id="{826E4C7C-C58D-4EED-82FE-86D9BF8C2744}"/>
                </a:ext>
              </a:extLst>
            </p:cNvPr>
            <p:cNvSpPr>
              <a:spLocks noChangeArrowheads="1"/>
            </p:cNvSpPr>
            <p:nvPr/>
          </p:nvSpPr>
          <p:spPr bwMode="auto">
            <a:xfrm>
              <a:off x="5420" y="2600"/>
              <a:ext cx="127" cy="128"/>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4" name="Oval 30">
              <a:extLst>
                <a:ext uri="{FF2B5EF4-FFF2-40B4-BE49-F238E27FC236}">
                  <a16:creationId xmlns:a16="http://schemas.microsoft.com/office/drawing/2014/main" id="{551BEF23-98FE-4C4B-8C4E-D740EE49BD93}"/>
                </a:ext>
              </a:extLst>
            </p:cNvPr>
            <p:cNvSpPr>
              <a:spLocks noChangeArrowheads="1"/>
            </p:cNvSpPr>
            <p:nvPr/>
          </p:nvSpPr>
          <p:spPr bwMode="auto">
            <a:xfrm>
              <a:off x="4704" y="2779"/>
              <a:ext cx="127" cy="127"/>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5" name="Oval 31">
              <a:extLst>
                <a:ext uri="{FF2B5EF4-FFF2-40B4-BE49-F238E27FC236}">
                  <a16:creationId xmlns:a16="http://schemas.microsoft.com/office/drawing/2014/main" id="{E9682AB0-4090-43A1-B032-5E0CFBC60F48}"/>
                </a:ext>
              </a:extLst>
            </p:cNvPr>
            <p:cNvSpPr>
              <a:spLocks noChangeArrowheads="1"/>
            </p:cNvSpPr>
            <p:nvPr/>
          </p:nvSpPr>
          <p:spPr bwMode="auto">
            <a:xfrm>
              <a:off x="4883" y="2779"/>
              <a:ext cx="127" cy="127"/>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6" name="Oval 32">
              <a:extLst>
                <a:ext uri="{FF2B5EF4-FFF2-40B4-BE49-F238E27FC236}">
                  <a16:creationId xmlns:a16="http://schemas.microsoft.com/office/drawing/2014/main" id="{C20EE964-286C-44B4-ABE5-3F2057054CE7}"/>
                </a:ext>
              </a:extLst>
            </p:cNvPr>
            <p:cNvSpPr>
              <a:spLocks noChangeArrowheads="1"/>
            </p:cNvSpPr>
            <p:nvPr/>
          </p:nvSpPr>
          <p:spPr bwMode="auto">
            <a:xfrm>
              <a:off x="5062" y="2779"/>
              <a:ext cx="127" cy="127"/>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7" name="Oval 33">
              <a:extLst>
                <a:ext uri="{FF2B5EF4-FFF2-40B4-BE49-F238E27FC236}">
                  <a16:creationId xmlns:a16="http://schemas.microsoft.com/office/drawing/2014/main" id="{27809CD3-EBAA-47CF-A96D-FC9778C4CA51}"/>
                </a:ext>
              </a:extLst>
            </p:cNvPr>
            <p:cNvSpPr>
              <a:spLocks noChangeArrowheads="1"/>
            </p:cNvSpPr>
            <p:nvPr/>
          </p:nvSpPr>
          <p:spPr bwMode="auto">
            <a:xfrm>
              <a:off x="5241" y="2779"/>
              <a:ext cx="127" cy="127"/>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8" name="Oval 34">
              <a:extLst>
                <a:ext uri="{FF2B5EF4-FFF2-40B4-BE49-F238E27FC236}">
                  <a16:creationId xmlns:a16="http://schemas.microsoft.com/office/drawing/2014/main" id="{74F9580D-B6D6-46DF-87D2-CC2967824402}"/>
                </a:ext>
              </a:extLst>
            </p:cNvPr>
            <p:cNvSpPr>
              <a:spLocks noChangeArrowheads="1"/>
            </p:cNvSpPr>
            <p:nvPr/>
          </p:nvSpPr>
          <p:spPr bwMode="auto">
            <a:xfrm>
              <a:off x="4704" y="2958"/>
              <a:ext cx="127" cy="127"/>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9" name="Oval 35">
              <a:extLst>
                <a:ext uri="{FF2B5EF4-FFF2-40B4-BE49-F238E27FC236}">
                  <a16:creationId xmlns:a16="http://schemas.microsoft.com/office/drawing/2014/main" id="{FD80C86B-8B64-4846-BF39-CC7CD2681A5C}"/>
                </a:ext>
              </a:extLst>
            </p:cNvPr>
            <p:cNvSpPr>
              <a:spLocks noChangeArrowheads="1"/>
            </p:cNvSpPr>
            <p:nvPr/>
          </p:nvSpPr>
          <p:spPr bwMode="auto">
            <a:xfrm>
              <a:off x="4883" y="2958"/>
              <a:ext cx="127" cy="127"/>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0" name="Oval 36">
              <a:extLst>
                <a:ext uri="{FF2B5EF4-FFF2-40B4-BE49-F238E27FC236}">
                  <a16:creationId xmlns:a16="http://schemas.microsoft.com/office/drawing/2014/main" id="{2689767A-AD2D-4307-A0B9-79AD6D8EBA22}"/>
                </a:ext>
              </a:extLst>
            </p:cNvPr>
            <p:cNvSpPr>
              <a:spLocks noChangeArrowheads="1"/>
            </p:cNvSpPr>
            <p:nvPr/>
          </p:nvSpPr>
          <p:spPr bwMode="auto">
            <a:xfrm>
              <a:off x="5062" y="2958"/>
              <a:ext cx="127" cy="127"/>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1" name="Oval 37">
              <a:extLst>
                <a:ext uri="{FF2B5EF4-FFF2-40B4-BE49-F238E27FC236}">
                  <a16:creationId xmlns:a16="http://schemas.microsoft.com/office/drawing/2014/main" id="{C7F67935-87CE-4D90-90D3-A6E29893394B}"/>
                </a:ext>
              </a:extLst>
            </p:cNvPr>
            <p:cNvSpPr>
              <a:spLocks noChangeArrowheads="1"/>
            </p:cNvSpPr>
            <p:nvPr/>
          </p:nvSpPr>
          <p:spPr bwMode="auto">
            <a:xfrm>
              <a:off x="5241" y="2958"/>
              <a:ext cx="127" cy="127"/>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2" name="Oval 38">
              <a:extLst>
                <a:ext uri="{FF2B5EF4-FFF2-40B4-BE49-F238E27FC236}">
                  <a16:creationId xmlns:a16="http://schemas.microsoft.com/office/drawing/2014/main" id="{CCF3BBA6-A63F-4B0D-95DE-CEC91972F1E8}"/>
                </a:ext>
              </a:extLst>
            </p:cNvPr>
            <p:cNvSpPr>
              <a:spLocks noChangeArrowheads="1"/>
            </p:cNvSpPr>
            <p:nvPr/>
          </p:nvSpPr>
          <p:spPr bwMode="auto">
            <a:xfrm>
              <a:off x="4883" y="3137"/>
              <a:ext cx="127" cy="127"/>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3" name="Oval 39">
              <a:extLst>
                <a:ext uri="{FF2B5EF4-FFF2-40B4-BE49-F238E27FC236}">
                  <a16:creationId xmlns:a16="http://schemas.microsoft.com/office/drawing/2014/main" id="{A955C59F-1C65-4FA1-A214-55DE6D571F4D}"/>
                </a:ext>
              </a:extLst>
            </p:cNvPr>
            <p:cNvSpPr>
              <a:spLocks noChangeArrowheads="1"/>
            </p:cNvSpPr>
            <p:nvPr/>
          </p:nvSpPr>
          <p:spPr bwMode="auto">
            <a:xfrm>
              <a:off x="5241" y="3137"/>
              <a:ext cx="127" cy="127"/>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grpSp>
      <p:sp>
        <p:nvSpPr>
          <p:cNvPr id="79" name="Text Placeholder 78">
            <a:extLst>
              <a:ext uri="{FF2B5EF4-FFF2-40B4-BE49-F238E27FC236}">
                <a16:creationId xmlns:a16="http://schemas.microsoft.com/office/drawing/2014/main" id="{E4F3A911-C404-41DD-A126-C3F9750852B7}"/>
              </a:ext>
            </a:extLst>
          </p:cNvPr>
          <p:cNvSpPr>
            <a:spLocks noGrp="1"/>
          </p:cNvSpPr>
          <p:nvPr>
            <p:ph type="body" sz="quarter" idx="11" hasCustomPrompt="1"/>
          </p:nvPr>
        </p:nvSpPr>
        <p:spPr>
          <a:xfrm>
            <a:off x="152400" y="1204577"/>
            <a:ext cx="5486400" cy="548023"/>
          </a:xfrm>
        </p:spPr>
        <p:txBody>
          <a:bodyPr anchor="ctr" anchorCtr="0">
            <a:noAutofit/>
          </a:bodyPr>
          <a:lstStyle>
            <a:lvl1pPr marL="0" indent="0">
              <a:spcBef>
                <a:spcPts val="0"/>
              </a:spcBef>
              <a:buNone/>
              <a:defRPr sz="2400"/>
            </a:lvl1pPr>
          </a:lstStyle>
          <a:p>
            <a:pPr lvl="0"/>
            <a:r>
              <a:rPr lang="en-US" dirty="0"/>
              <a:t>Click to edit edition</a:t>
            </a:r>
          </a:p>
        </p:txBody>
      </p:sp>
      <p:sp>
        <p:nvSpPr>
          <p:cNvPr id="81" name="Text Placeholder 80">
            <a:extLst>
              <a:ext uri="{FF2B5EF4-FFF2-40B4-BE49-F238E27FC236}">
                <a16:creationId xmlns:a16="http://schemas.microsoft.com/office/drawing/2014/main" id="{679C524E-9DC0-44C4-B192-DD990FE854C3}"/>
              </a:ext>
            </a:extLst>
          </p:cNvPr>
          <p:cNvSpPr>
            <a:spLocks noGrp="1"/>
          </p:cNvSpPr>
          <p:nvPr>
            <p:ph type="body" sz="quarter" idx="12" hasCustomPrompt="1"/>
          </p:nvPr>
        </p:nvSpPr>
        <p:spPr>
          <a:xfrm>
            <a:off x="3678704" y="2590800"/>
            <a:ext cx="3769917" cy="685800"/>
          </a:xfrm>
        </p:spPr>
        <p:txBody>
          <a:bodyPr>
            <a:noAutofit/>
          </a:bodyPr>
          <a:lstStyle>
            <a:lvl1pPr marL="0" indent="0" algn="ctr">
              <a:spcBef>
                <a:spcPts val="0"/>
              </a:spcBef>
              <a:buNone/>
              <a:defRPr sz="3600" b="1">
                <a:solidFill>
                  <a:schemeClr val="tx1"/>
                </a:solidFill>
              </a:defRPr>
            </a:lvl1pPr>
          </a:lstStyle>
          <a:p>
            <a:pPr lvl="0"/>
            <a:r>
              <a:rPr lang="en-US" dirty="0"/>
              <a:t>Chapter #</a:t>
            </a:r>
          </a:p>
        </p:txBody>
      </p:sp>
      <p:sp>
        <p:nvSpPr>
          <p:cNvPr id="82" name="TextBox 81">
            <a:extLst>
              <a:ext uri="{FF2B5EF4-FFF2-40B4-BE49-F238E27FC236}">
                <a16:creationId xmlns:a16="http://schemas.microsoft.com/office/drawing/2014/main" id="{5932024F-FFB1-4368-A9CC-BB06A656B7A6}"/>
              </a:ext>
            </a:extLst>
          </p:cNvPr>
          <p:cNvSpPr txBox="1"/>
          <p:nvPr userDrawn="1"/>
        </p:nvSpPr>
        <p:spPr>
          <a:xfrm>
            <a:off x="942037" y="6487302"/>
            <a:ext cx="7271375" cy="365760"/>
          </a:xfrm>
          <a:prstGeom prst="rect">
            <a:avLst/>
          </a:prstGeom>
          <a:noFill/>
        </p:spPr>
        <p:txBody>
          <a:bodyPr wrap="square" rtlCol="0">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Copyright ©2021 McGraw-Hill Education. All rights reserved. No reproduction or distribution without the prior written consent of McGraw-Hill Education.</a:t>
            </a:r>
          </a:p>
        </p:txBody>
      </p:sp>
      <p:sp>
        <p:nvSpPr>
          <p:cNvPr id="4" name="Slide Number Placeholder 3">
            <a:extLst>
              <a:ext uri="{FF2B5EF4-FFF2-40B4-BE49-F238E27FC236}">
                <a16:creationId xmlns:a16="http://schemas.microsoft.com/office/drawing/2014/main" id="{09C5FF34-6D4C-493E-A4EB-EEFF5AC0068A}"/>
              </a:ext>
            </a:extLst>
          </p:cNvPr>
          <p:cNvSpPr>
            <a:spLocks noGrp="1"/>
          </p:cNvSpPr>
          <p:nvPr>
            <p:ph type="sldNum" sz="quarter" idx="13"/>
          </p:nvPr>
        </p:nvSpPr>
        <p:spPr/>
        <p:txBody>
          <a:bodyPr/>
          <a:lstStyle/>
          <a:p>
            <a:r>
              <a:rPr lang="en-US" dirty="0"/>
              <a:t>11-</a:t>
            </a:r>
            <a:fld id="{847A6AB7-ED92-4CC2-895B-E46908831F7A}" type="slidenum">
              <a:rPr lang="en-US" smtClean="0"/>
              <a:pPr/>
              <a:t>‹#›</a:t>
            </a:fld>
            <a:endParaRPr lang="en-US" dirty="0"/>
          </a:p>
        </p:txBody>
      </p:sp>
    </p:spTree>
    <p:extLst>
      <p:ext uri="{BB962C8B-B14F-4D97-AF65-F5344CB8AC3E}">
        <p14:creationId xmlns:p14="http://schemas.microsoft.com/office/powerpoint/2010/main" val="1318841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AE89E-C0D4-4F15-A061-02334860732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B3FE4D3-7604-4404-96E1-832FA36FBB72}"/>
              </a:ext>
            </a:extLst>
          </p:cNvPr>
          <p:cNvSpPr>
            <a:spLocks noGrp="1"/>
          </p:cNvSpPr>
          <p:nvPr>
            <p:ph type="pic" idx="1"/>
          </p:nvPr>
        </p:nvSpPr>
        <p:spPr>
          <a:xfrm>
            <a:off x="3887788" y="457201"/>
            <a:ext cx="3960812"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AC2EECDD-AE34-4D20-A7A7-9897E659166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Slide Number Placeholder 4">
            <a:extLst>
              <a:ext uri="{FF2B5EF4-FFF2-40B4-BE49-F238E27FC236}">
                <a16:creationId xmlns:a16="http://schemas.microsoft.com/office/drawing/2014/main" id="{E27B36FB-89C8-4FA6-B952-3E16E391E07B}"/>
              </a:ext>
            </a:extLst>
          </p:cNvPr>
          <p:cNvSpPr>
            <a:spLocks noGrp="1"/>
          </p:cNvSpPr>
          <p:nvPr>
            <p:ph type="sldNum" sz="quarter" idx="10"/>
          </p:nvPr>
        </p:nvSpPr>
        <p:spPr/>
        <p:txBody>
          <a:bodyPr/>
          <a:lstStyle/>
          <a:p>
            <a:r>
              <a:rPr lang="en-US" dirty="0"/>
              <a:t>11-</a:t>
            </a:r>
            <a:fld id="{847A6AB7-ED92-4CC2-895B-E46908831F7A}" type="slidenum">
              <a:rPr lang="en-US" smtClean="0"/>
              <a:pPr/>
              <a:t>‹#›</a:t>
            </a:fld>
            <a:endParaRPr lang="en-US" dirty="0"/>
          </a:p>
        </p:txBody>
      </p:sp>
    </p:spTree>
    <p:extLst>
      <p:ext uri="{BB962C8B-B14F-4D97-AF65-F5344CB8AC3E}">
        <p14:creationId xmlns:p14="http://schemas.microsoft.com/office/powerpoint/2010/main" val="2039917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7EC2A-3105-4C6B-92D3-DB471A79EA8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A6496CE-5D33-4EFE-9839-B188A5FA3D8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93A1D765-DE79-4C4E-810D-37A062744EFF}"/>
              </a:ext>
            </a:extLst>
          </p:cNvPr>
          <p:cNvSpPr>
            <a:spLocks noGrp="1"/>
          </p:cNvSpPr>
          <p:nvPr>
            <p:ph type="sldNum" sz="quarter" idx="10"/>
          </p:nvPr>
        </p:nvSpPr>
        <p:spPr/>
        <p:txBody>
          <a:bodyPr/>
          <a:lstStyle/>
          <a:p>
            <a:r>
              <a:rPr lang="en-US" dirty="0"/>
              <a:t>11-</a:t>
            </a:r>
            <a:fld id="{847A6AB7-ED92-4CC2-895B-E46908831F7A}" type="slidenum">
              <a:rPr lang="en-US" smtClean="0"/>
              <a:pPr/>
              <a:t>‹#›</a:t>
            </a:fld>
            <a:endParaRPr lang="en-US" dirty="0"/>
          </a:p>
        </p:txBody>
      </p:sp>
    </p:spTree>
    <p:extLst>
      <p:ext uri="{BB962C8B-B14F-4D97-AF65-F5344CB8AC3E}">
        <p14:creationId xmlns:p14="http://schemas.microsoft.com/office/powerpoint/2010/main" val="5990303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54D107-4281-4018-ABE9-169A13B330C1}"/>
              </a:ext>
            </a:extLst>
          </p:cNvPr>
          <p:cNvSpPr>
            <a:spLocks noGrp="1"/>
          </p:cNvSpPr>
          <p:nvPr>
            <p:ph type="title" orient="vert"/>
          </p:nvPr>
        </p:nvSpPr>
        <p:spPr>
          <a:xfrm>
            <a:off x="6477000" y="365125"/>
            <a:ext cx="1371600" cy="5811838"/>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61F517DF-5E99-4215-8B20-5F53C7E2D5AE}"/>
              </a:ext>
            </a:extLst>
          </p:cNvPr>
          <p:cNvSpPr>
            <a:spLocks noGrp="1"/>
          </p:cNvSpPr>
          <p:nvPr>
            <p:ph type="body" orient="vert" idx="1"/>
          </p:nvPr>
        </p:nvSpPr>
        <p:spPr>
          <a:xfrm>
            <a:off x="457200" y="365125"/>
            <a:ext cx="5943600" cy="5811838"/>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90E1B9D4-E20F-464D-842C-75E3626BEB3D}"/>
              </a:ext>
            </a:extLst>
          </p:cNvPr>
          <p:cNvSpPr>
            <a:spLocks noGrp="1"/>
          </p:cNvSpPr>
          <p:nvPr>
            <p:ph type="sldNum" sz="quarter" idx="10"/>
          </p:nvPr>
        </p:nvSpPr>
        <p:spPr/>
        <p:txBody>
          <a:bodyPr/>
          <a:lstStyle/>
          <a:p>
            <a:r>
              <a:rPr lang="en-US" dirty="0"/>
              <a:t>11-</a:t>
            </a:r>
            <a:fld id="{847A6AB7-ED92-4CC2-895B-E46908831F7A}" type="slidenum">
              <a:rPr lang="en-US" smtClean="0"/>
              <a:pPr/>
              <a:t>‹#›</a:t>
            </a:fld>
            <a:endParaRPr lang="en-US" dirty="0"/>
          </a:p>
        </p:txBody>
      </p:sp>
    </p:spTree>
    <p:extLst>
      <p:ext uri="{BB962C8B-B14F-4D97-AF65-F5344CB8AC3E}">
        <p14:creationId xmlns:p14="http://schemas.microsoft.com/office/powerpoint/2010/main" val="10326192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40F69-7EB7-492D-8109-39C3F449C7D2}"/>
              </a:ext>
            </a:extLst>
          </p:cNvPr>
          <p:cNvSpPr>
            <a:spLocks noGrp="1"/>
          </p:cNvSpPr>
          <p:nvPr>
            <p:ph type="title"/>
          </p:nvPr>
        </p:nvSpPr>
        <p:spPr>
          <a:xfrm>
            <a:off x="785020" y="2743200"/>
            <a:ext cx="7573960" cy="1371600"/>
          </a:xfrm>
        </p:spPr>
        <p:txBody>
          <a:bodyPr/>
          <a:lstStyle/>
          <a:p>
            <a:r>
              <a:rPr lang="en-US"/>
              <a:t>Click to edit Master title style</a:t>
            </a:r>
          </a:p>
        </p:txBody>
      </p:sp>
      <p:sp>
        <p:nvSpPr>
          <p:cNvPr id="4" name="Slide Number Placeholder 3">
            <a:extLst>
              <a:ext uri="{FF2B5EF4-FFF2-40B4-BE49-F238E27FC236}">
                <a16:creationId xmlns:a16="http://schemas.microsoft.com/office/drawing/2014/main" id="{DEF85851-D822-4E6A-BED3-246BF0B3B1E2}"/>
              </a:ext>
            </a:extLst>
          </p:cNvPr>
          <p:cNvSpPr>
            <a:spLocks noGrp="1"/>
          </p:cNvSpPr>
          <p:nvPr>
            <p:ph type="sldNum" sz="quarter" idx="10"/>
          </p:nvPr>
        </p:nvSpPr>
        <p:spPr/>
        <p:txBody>
          <a:bodyPr/>
          <a:lstStyle/>
          <a:p>
            <a:r>
              <a:rPr lang="en-US" dirty="0"/>
              <a:t>11-</a:t>
            </a:r>
            <a:fld id="{847A6AB7-ED92-4CC2-895B-E46908831F7A}" type="slidenum">
              <a:rPr lang="en-US" smtClean="0"/>
              <a:pPr/>
              <a:t>‹#›</a:t>
            </a:fld>
            <a:endParaRPr lang="en-US" dirty="0"/>
          </a:p>
        </p:txBody>
      </p:sp>
    </p:spTree>
    <p:extLst>
      <p:ext uri="{BB962C8B-B14F-4D97-AF65-F5344CB8AC3E}">
        <p14:creationId xmlns:p14="http://schemas.microsoft.com/office/powerpoint/2010/main" val="945278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30B749-E566-453A-9F37-3389C8EA2FD5}"/>
              </a:ext>
            </a:extLst>
          </p:cNvPr>
          <p:cNvSpPr>
            <a:spLocks noGrp="1"/>
          </p:cNvSpPr>
          <p:nvPr>
            <p:ph idx="1"/>
          </p:nvPr>
        </p:nvSpPr>
        <p:spPr/>
        <p:txBody>
          <a:bodyPr/>
          <a:lstStyle>
            <a:lvl1pPr marL="347472" indent="-347472">
              <a:buSzPct val="100000"/>
              <a:defRPr/>
            </a:lvl1pPr>
            <a:lvl2pPr indent="-347472">
              <a:defRPr/>
            </a:lvl2pPr>
            <a:lvl3pPr indent="-347472">
              <a:defRPr/>
            </a:lvl3pPr>
            <a:lvl4pPr indent="-347472">
              <a:defRPr/>
            </a:lvl4pPr>
            <a:lvl5pPr indent="-347472">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a:extLst>
              <a:ext uri="{FF2B5EF4-FFF2-40B4-BE49-F238E27FC236}">
                <a16:creationId xmlns:a16="http://schemas.microsoft.com/office/drawing/2014/main" id="{B9D96868-9ECE-4AB5-95D3-59C14481678B}"/>
              </a:ext>
            </a:extLst>
          </p:cNvPr>
          <p:cNvSpPr>
            <a:spLocks noGrp="1"/>
          </p:cNvSpPr>
          <p:nvPr>
            <p:ph type="title"/>
          </p:nvPr>
        </p:nvSpPr>
        <p:spPr/>
        <p:txBody>
          <a:bodyPr/>
          <a:lstStyle/>
          <a:p>
            <a:r>
              <a:rPr lang="en-US"/>
              <a:t>Click to edit Master title style</a:t>
            </a:r>
          </a:p>
        </p:txBody>
      </p:sp>
      <p:sp>
        <p:nvSpPr>
          <p:cNvPr id="2" name="Slide Number Placeholder 1">
            <a:extLst>
              <a:ext uri="{FF2B5EF4-FFF2-40B4-BE49-F238E27FC236}">
                <a16:creationId xmlns:a16="http://schemas.microsoft.com/office/drawing/2014/main" id="{F92FF82A-FC21-4D08-B598-7D00D16F5E8F}"/>
              </a:ext>
            </a:extLst>
          </p:cNvPr>
          <p:cNvSpPr>
            <a:spLocks noGrp="1"/>
          </p:cNvSpPr>
          <p:nvPr>
            <p:ph type="sldNum" sz="quarter" idx="10"/>
          </p:nvPr>
        </p:nvSpPr>
        <p:spPr/>
        <p:txBody>
          <a:bodyPr/>
          <a:lstStyle/>
          <a:p>
            <a:r>
              <a:rPr lang="en-US" dirty="0"/>
              <a:t>11-</a:t>
            </a:r>
            <a:fld id="{847A6AB7-ED92-4CC2-895B-E46908831F7A}" type="slidenum">
              <a:rPr lang="en-US" smtClean="0"/>
              <a:pPr/>
              <a:t>‹#›</a:t>
            </a:fld>
            <a:endParaRPr lang="en-US" dirty="0"/>
          </a:p>
        </p:txBody>
      </p:sp>
    </p:spTree>
    <p:extLst>
      <p:ext uri="{BB962C8B-B14F-4D97-AF65-F5344CB8AC3E}">
        <p14:creationId xmlns:p14="http://schemas.microsoft.com/office/powerpoint/2010/main" val="2546952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2">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30B749-E566-453A-9F37-3389C8EA2FD5}"/>
              </a:ext>
            </a:extLst>
          </p:cNvPr>
          <p:cNvSpPr>
            <a:spLocks noGrp="1"/>
          </p:cNvSpPr>
          <p:nvPr>
            <p:ph idx="1"/>
          </p:nvPr>
        </p:nvSpPr>
        <p:spPr>
          <a:xfrm>
            <a:off x="457200" y="1579474"/>
            <a:ext cx="8229600" cy="2377440"/>
          </a:xfrm>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a:extLst>
              <a:ext uri="{FF2B5EF4-FFF2-40B4-BE49-F238E27FC236}">
                <a16:creationId xmlns:a16="http://schemas.microsoft.com/office/drawing/2014/main" id="{B9D96868-9ECE-4AB5-95D3-59C14481678B}"/>
              </a:ext>
            </a:extLst>
          </p:cNvPr>
          <p:cNvSpPr>
            <a:spLocks noGrp="1"/>
          </p:cNvSpPr>
          <p:nvPr>
            <p:ph type="title"/>
          </p:nvPr>
        </p:nvSpPr>
        <p:spPr/>
        <p:txBody>
          <a:bodyPr/>
          <a:lstStyle/>
          <a:p>
            <a:r>
              <a:rPr lang="en-US"/>
              <a:t>Click to edit Master title style</a:t>
            </a:r>
          </a:p>
        </p:txBody>
      </p:sp>
      <p:sp>
        <p:nvSpPr>
          <p:cNvPr id="5" name="Content Placeholder 2">
            <a:extLst>
              <a:ext uri="{FF2B5EF4-FFF2-40B4-BE49-F238E27FC236}">
                <a16:creationId xmlns:a16="http://schemas.microsoft.com/office/drawing/2014/main" id="{5F97266D-2A6A-4218-B32D-5F065DC79D3C}"/>
              </a:ext>
            </a:extLst>
          </p:cNvPr>
          <p:cNvSpPr>
            <a:spLocks noGrp="1"/>
          </p:cNvSpPr>
          <p:nvPr>
            <p:ph idx="11"/>
          </p:nvPr>
        </p:nvSpPr>
        <p:spPr>
          <a:xfrm>
            <a:off x="457200" y="4089806"/>
            <a:ext cx="8229600" cy="2377440"/>
          </a:xfrm>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1">
            <a:extLst>
              <a:ext uri="{FF2B5EF4-FFF2-40B4-BE49-F238E27FC236}">
                <a16:creationId xmlns:a16="http://schemas.microsoft.com/office/drawing/2014/main" id="{10146ED8-9F5C-4C50-97E7-D30594CC0AB3}"/>
              </a:ext>
            </a:extLst>
          </p:cNvPr>
          <p:cNvSpPr>
            <a:spLocks noGrp="1"/>
          </p:cNvSpPr>
          <p:nvPr>
            <p:ph type="sldNum" sz="quarter" idx="12"/>
          </p:nvPr>
        </p:nvSpPr>
        <p:spPr/>
        <p:txBody>
          <a:bodyPr/>
          <a:lstStyle/>
          <a:p>
            <a:r>
              <a:rPr lang="en-US" dirty="0"/>
              <a:t>11-</a:t>
            </a:r>
            <a:fld id="{847A6AB7-ED92-4CC2-895B-E46908831F7A}" type="slidenum">
              <a:rPr lang="en-US" smtClean="0"/>
              <a:pPr/>
              <a:t>‹#›</a:t>
            </a:fld>
            <a:endParaRPr lang="en-US" dirty="0"/>
          </a:p>
        </p:txBody>
      </p:sp>
    </p:spTree>
    <p:extLst>
      <p:ext uri="{BB962C8B-B14F-4D97-AF65-F5344CB8AC3E}">
        <p14:creationId xmlns:p14="http://schemas.microsoft.com/office/powerpoint/2010/main" val="1318555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703A9-1D54-4690-9926-8FA12847CD29}"/>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7FAC27-8AFD-4939-B17E-AECC761D2B9B}"/>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Slide Number Placeholder 3">
            <a:extLst>
              <a:ext uri="{FF2B5EF4-FFF2-40B4-BE49-F238E27FC236}">
                <a16:creationId xmlns:a16="http://schemas.microsoft.com/office/drawing/2014/main" id="{CDABDD70-8896-4EE4-9A0F-755E427B6AC7}"/>
              </a:ext>
            </a:extLst>
          </p:cNvPr>
          <p:cNvSpPr>
            <a:spLocks noGrp="1"/>
          </p:cNvSpPr>
          <p:nvPr>
            <p:ph type="sldNum" sz="quarter" idx="10"/>
          </p:nvPr>
        </p:nvSpPr>
        <p:spPr/>
        <p:txBody>
          <a:bodyPr/>
          <a:lstStyle/>
          <a:p>
            <a:r>
              <a:rPr lang="en-US" dirty="0"/>
              <a:t>11-</a:t>
            </a:r>
            <a:fld id="{847A6AB7-ED92-4CC2-895B-E46908831F7A}" type="slidenum">
              <a:rPr lang="en-US" smtClean="0"/>
              <a:pPr/>
              <a:t>‹#›</a:t>
            </a:fld>
            <a:endParaRPr lang="en-US" dirty="0"/>
          </a:p>
        </p:txBody>
      </p:sp>
    </p:spTree>
    <p:extLst>
      <p:ext uri="{BB962C8B-B14F-4D97-AF65-F5344CB8AC3E}">
        <p14:creationId xmlns:p14="http://schemas.microsoft.com/office/powerpoint/2010/main" val="1243044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3FF25-FA2B-490A-AF75-F91981B488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F414F32-9841-4930-B6D9-F98F1EE7BE71}"/>
              </a:ext>
            </a:extLst>
          </p:cNvPr>
          <p:cNvSpPr>
            <a:spLocks noGrp="1"/>
          </p:cNvSpPr>
          <p:nvPr>
            <p:ph sz="half" idx="1"/>
          </p:nvPr>
        </p:nvSpPr>
        <p:spPr>
          <a:xfrm>
            <a:off x="457200" y="1579474"/>
            <a:ext cx="4038600" cy="4893151"/>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C4BBB2B7-A7FD-406F-B662-A16548A06834}"/>
              </a:ext>
            </a:extLst>
          </p:cNvPr>
          <p:cNvSpPr>
            <a:spLocks noGrp="1"/>
          </p:cNvSpPr>
          <p:nvPr>
            <p:ph sz="half" idx="2"/>
          </p:nvPr>
        </p:nvSpPr>
        <p:spPr>
          <a:xfrm>
            <a:off x="4648200" y="1579474"/>
            <a:ext cx="4038600" cy="4893152"/>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4">
            <a:extLst>
              <a:ext uri="{FF2B5EF4-FFF2-40B4-BE49-F238E27FC236}">
                <a16:creationId xmlns:a16="http://schemas.microsoft.com/office/drawing/2014/main" id="{68954292-6884-4BD4-9CC7-FCB9855C92A0}"/>
              </a:ext>
            </a:extLst>
          </p:cNvPr>
          <p:cNvSpPr>
            <a:spLocks noGrp="1"/>
          </p:cNvSpPr>
          <p:nvPr>
            <p:ph type="sldNum" sz="quarter" idx="10"/>
          </p:nvPr>
        </p:nvSpPr>
        <p:spPr/>
        <p:txBody>
          <a:bodyPr/>
          <a:lstStyle/>
          <a:p>
            <a:r>
              <a:rPr lang="en-US" dirty="0"/>
              <a:t>11-</a:t>
            </a:r>
            <a:fld id="{847A6AB7-ED92-4CC2-895B-E46908831F7A}" type="slidenum">
              <a:rPr lang="en-US" smtClean="0"/>
              <a:pPr/>
              <a:t>‹#›</a:t>
            </a:fld>
            <a:endParaRPr lang="en-US" dirty="0"/>
          </a:p>
        </p:txBody>
      </p:sp>
    </p:spTree>
    <p:extLst>
      <p:ext uri="{BB962C8B-B14F-4D97-AF65-F5344CB8AC3E}">
        <p14:creationId xmlns:p14="http://schemas.microsoft.com/office/powerpoint/2010/main" val="14297240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A7DD9FF-E72E-4BAD-BBEF-593A49984550}"/>
              </a:ext>
            </a:extLst>
          </p:cNvPr>
          <p:cNvSpPr>
            <a:spLocks noGrp="1"/>
          </p:cNvSpPr>
          <p:nvPr>
            <p:ph type="body" idx="1"/>
          </p:nvPr>
        </p:nvSpPr>
        <p:spPr>
          <a:xfrm>
            <a:off x="457200" y="1565442"/>
            <a:ext cx="403859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a:extLst>
              <a:ext uri="{FF2B5EF4-FFF2-40B4-BE49-F238E27FC236}">
                <a16:creationId xmlns:a16="http://schemas.microsoft.com/office/drawing/2014/main" id="{4D91C74B-35A0-4002-B382-573580AEE3D4}"/>
              </a:ext>
            </a:extLst>
          </p:cNvPr>
          <p:cNvSpPr>
            <a:spLocks noGrp="1"/>
          </p:cNvSpPr>
          <p:nvPr>
            <p:ph type="body" sz="quarter" idx="3"/>
          </p:nvPr>
        </p:nvSpPr>
        <p:spPr>
          <a:xfrm>
            <a:off x="4645026" y="1565442"/>
            <a:ext cx="403859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Content Placeholder 2">
            <a:extLst>
              <a:ext uri="{FF2B5EF4-FFF2-40B4-BE49-F238E27FC236}">
                <a16:creationId xmlns:a16="http://schemas.microsoft.com/office/drawing/2014/main" id="{FF4BE866-F1AE-46CE-A9D2-E3D9A926611E}"/>
              </a:ext>
            </a:extLst>
          </p:cNvPr>
          <p:cNvSpPr>
            <a:spLocks noGrp="1"/>
          </p:cNvSpPr>
          <p:nvPr>
            <p:ph sz="half" idx="11"/>
          </p:nvPr>
        </p:nvSpPr>
        <p:spPr>
          <a:xfrm>
            <a:off x="457200" y="2389354"/>
            <a:ext cx="4038600" cy="4083271"/>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3">
            <a:extLst>
              <a:ext uri="{FF2B5EF4-FFF2-40B4-BE49-F238E27FC236}">
                <a16:creationId xmlns:a16="http://schemas.microsoft.com/office/drawing/2014/main" id="{8F19202B-FA0C-453E-BD2C-96856230623C}"/>
              </a:ext>
            </a:extLst>
          </p:cNvPr>
          <p:cNvSpPr>
            <a:spLocks noGrp="1"/>
          </p:cNvSpPr>
          <p:nvPr>
            <p:ph sz="half" idx="2"/>
          </p:nvPr>
        </p:nvSpPr>
        <p:spPr>
          <a:xfrm>
            <a:off x="4648200" y="2389354"/>
            <a:ext cx="4038600" cy="4083271"/>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itle 12">
            <a:extLst>
              <a:ext uri="{FF2B5EF4-FFF2-40B4-BE49-F238E27FC236}">
                <a16:creationId xmlns:a16="http://schemas.microsoft.com/office/drawing/2014/main" id="{B6719E07-3C35-4E8B-8608-CA8D3FC09E9D}"/>
              </a:ext>
            </a:extLst>
          </p:cNvPr>
          <p:cNvSpPr>
            <a:spLocks noGrp="1"/>
          </p:cNvSpPr>
          <p:nvPr>
            <p:ph type="title"/>
          </p:nvPr>
        </p:nvSpPr>
        <p:spPr/>
        <p:txBody>
          <a:bodyPr/>
          <a:lstStyle/>
          <a:p>
            <a:r>
              <a:rPr lang="en-US"/>
              <a:t>Click to edit Master title style</a:t>
            </a:r>
          </a:p>
        </p:txBody>
      </p:sp>
      <p:sp>
        <p:nvSpPr>
          <p:cNvPr id="2" name="Slide Number Placeholder 1">
            <a:extLst>
              <a:ext uri="{FF2B5EF4-FFF2-40B4-BE49-F238E27FC236}">
                <a16:creationId xmlns:a16="http://schemas.microsoft.com/office/drawing/2014/main" id="{5EFFA060-AC29-4249-BACE-0BF72F34459F}"/>
              </a:ext>
            </a:extLst>
          </p:cNvPr>
          <p:cNvSpPr>
            <a:spLocks noGrp="1"/>
          </p:cNvSpPr>
          <p:nvPr>
            <p:ph type="sldNum" sz="quarter" idx="12"/>
          </p:nvPr>
        </p:nvSpPr>
        <p:spPr/>
        <p:txBody>
          <a:bodyPr/>
          <a:lstStyle/>
          <a:p>
            <a:r>
              <a:rPr lang="en-US" dirty="0"/>
              <a:t>11-</a:t>
            </a:r>
            <a:fld id="{847A6AB7-ED92-4CC2-895B-E46908831F7A}" type="slidenum">
              <a:rPr lang="en-US" smtClean="0"/>
              <a:pPr/>
              <a:t>‹#›</a:t>
            </a:fld>
            <a:endParaRPr lang="en-US" dirty="0"/>
          </a:p>
        </p:txBody>
      </p:sp>
    </p:spTree>
    <p:extLst>
      <p:ext uri="{BB962C8B-B14F-4D97-AF65-F5344CB8AC3E}">
        <p14:creationId xmlns:p14="http://schemas.microsoft.com/office/powerpoint/2010/main" val="97961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40F69-7EB7-492D-8109-39C3F449C7D2}"/>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92511550-6DAB-452A-B8D1-1313AB28E90B}"/>
              </a:ext>
            </a:extLst>
          </p:cNvPr>
          <p:cNvSpPr>
            <a:spLocks noGrp="1"/>
          </p:cNvSpPr>
          <p:nvPr>
            <p:ph type="sldNum" sz="quarter" idx="10"/>
          </p:nvPr>
        </p:nvSpPr>
        <p:spPr/>
        <p:txBody>
          <a:bodyPr/>
          <a:lstStyle/>
          <a:p>
            <a:r>
              <a:rPr lang="en-US" dirty="0"/>
              <a:t>11-</a:t>
            </a:r>
            <a:fld id="{847A6AB7-ED92-4CC2-895B-E46908831F7A}" type="slidenum">
              <a:rPr lang="en-US" smtClean="0"/>
              <a:pPr/>
              <a:t>‹#›</a:t>
            </a:fld>
            <a:endParaRPr lang="en-US" dirty="0"/>
          </a:p>
        </p:txBody>
      </p:sp>
    </p:spTree>
    <p:extLst>
      <p:ext uri="{BB962C8B-B14F-4D97-AF65-F5344CB8AC3E}">
        <p14:creationId xmlns:p14="http://schemas.microsoft.com/office/powerpoint/2010/main" val="2186722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0752298-14A3-4331-8394-9B7709476342}"/>
              </a:ext>
            </a:extLst>
          </p:cNvPr>
          <p:cNvSpPr>
            <a:spLocks noGrp="1"/>
          </p:cNvSpPr>
          <p:nvPr>
            <p:ph type="sldNum" sz="quarter" idx="10"/>
          </p:nvPr>
        </p:nvSpPr>
        <p:spPr/>
        <p:txBody>
          <a:bodyPr/>
          <a:lstStyle/>
          <a:p>
            <a:r>
              <a:rPr lang="en-US" dirty="0"/>
              <a:t>11-</a:t>
            </a:r>
            <a:fld id="{847A6AB7-ED92-4CC2-895B-E46908831F7A}" type="slidenum">
              <a:rPr lang="en-US" smtClean="0"/>
              <a:pPr/>
              <a:t>‹#›</a:t>
            </a:fld>
            <a:endParaRPr lang="en-US" dirty="0"/>
          </a:p>
        </p:txBody>
      </p:sp>
    </p:spTree>
    <p:extLst>
      <p:ext uri="{BB962C8B-B14F-4D97-AF65-F5344CB8AC3E}">
        <p14:creationId xmlns:p14="http://schemas.microsoft.com/office/powerpoint/2010/main" val="690844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9155E-5CFC-49BE-A64C-BFB18679971C}"/>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DAD9949-4549-45B6-9979-D8BC227232EF}"/>
              </a:ext>
            </a:extLst>
          </p:cNvPr>
          <p:cNvSpPr>
            <a:spLocks noGrp="1"/>
          </p:cNvSpPr>
          <p:nvPr>
            <p:ph idx="1"/>
          </p:nvPr>
        </p:nvSpPr>
        <p:spPr>
          <a:xfrm>
            <a:off x="3887788" y="457201"/>
            <a:ext cx="3960812"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1565E949-78D3-4C58-99CB-9CDFDA2C94E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Slide Number Placeholder 4">
            <a:extLst>
              <a:ext uri="{FF2B5EF4-FFF2-40B4-BE49-F238E27FC236}">
                <a16:creationId xmlns:a16="http://schemas.microsoft.com/office/drawing/2014/main" id="{20088B2E-58F4-4D2D-8502-14336CD19F1A}"/>
              </a:ext>
            </a:extLst>
          </p:cNvPr>
          <p:cNvSpPr>
            <a:spLocks noGrp="1"/>
          </p:cNvSpPr>
          <p:nvPr>
            <p:ph type="sldNum" sz="quarter" idx="10"/>
          </p:nvPr>
        </p:nvSpPr>
        <p:spPr/>
        <p:txBody>
          <a:bodyPr/>
          <a:lstStyle/>
          <a:p>
            <a:r>
              <a:rPr lang="en-US" dirty="0"/>
              <a:t>11-</a:t>
            </a:r>
            <a:fld id="{847A6AB7-ED92-4CC2-895B-E46908831F7A}" type="slidenum">
              <a:rPr lang="en-US" smtClean="0"/>
              <a:pPr/>
              <a:t>‹#›</a:t>
            </a:fld>
            <a:endParaRPr lang="en-US" dirty="0"/>
          </a:p>
        </p:txBody>
      </p:sp>
    </p:spTree>
    <p:extLst>
      <p:ext uri="{BB962C8B-B14F-4D97-AF65-F5344CB8AC3E}">
        <p14:creationId xmlns:p14="http://schemas.microsoft.com/office/powerpoint/2010/main" val="2933565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B4FD6A-1608-4C27-A44F-30FAF71708F0}"/>
              </a:ext>
            </a:extLst>
          </p:cNvPr>
          <p:cNvSpPr>
            <a:spLocks noGrp="1"/>
          </p:cNvSpPr>
          <p:nvPr>
            <p:ph type="title"/>
          </p:nvPr>
        </p:nvSpPr>
        <p:spPr>
          <a:xfrm>
            <a:off x="198437" y="53356"/>
            <a:ext cx="7573960" cy="1371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27DACA77-4884-45AE-A6B3-282C45FBAE06}"/>
              </a:ext>
            </a:extLst>
          </p:cNvPr>
          <p:cNvSpPr>
            <a:spLocks noGrp="1"/>
          </p:cNvSpPr>
          <p:nvPr>
            <p:ph type="body" idx="1"/>
          </p:nvPr>
        </p:nvSpPr>
        <p:spPr>
          <a:xfrm>
            <a:off x="457200" y="1579474"/>
            <a:ext cx="8229600" cy="4893152"/>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31DE80F9-5E97-44E0-BB2A-F4C97B8C0B62}"/>
              </a:ext>
            </a:extLst>
          </p:cNvPr>
          <p:cNvSpPr>
            <a:spLocks noGrp="1"/>
          </p:cNvSpPr>
          <p:nvPr>
            <p:ph type="sldNum" sz="quarter" idx="4"/>
          </p:nvPr>
        </p:nvSpPr>
        <p:spPr>
          <a:xfrm>
            <a:off x="8200304" y="6472626"/>
            <a:ext cx="914400" cy="365760"/>
          </a:xfrm>
          <a:prstGeom prst="rect">
            <a:avLst/>
          </a:prstGeom>
        </p:spPr>
        <p:txBody>
          <a:bodyPr vert="horz" lIns="91440" tIns="45720" rIns="91440" bIns="45720" rtlCol="0" anchor="ctr" anchorCtr="0"/>
          <a:lstStyle>
            <a:lvl1pPr algn="r">
              <a:defRPr sz="1200">
                <a:solidFill>
                  <a:schemeClr val="tx1"/>
                </a:solidFill>
                <a:latin typeface="+mn-lt"/>
              </a:defRPr>
            </a:lvl1pPr>
          </a:lstStyle>
          <a:p>
            <a:r>
              <a:rPr lang="en-US" dirty="0"/>
              <a:t>11-</a:t>
            </a:r>
            <a:fld id="{847A6AB7-ED92-4CC2-895B-E46908831F7A}" type="slidenum">
              <a:rPr lang="en-US" smtClean="0"/>
              <a:pPr/>
              <a:t>‹#›</a:t>
            </a:fld>
            <a:endParaRPr lang="en-US" dirty="0"/>
          </a:p>
        </p:txBody>
      </p:sp>
      <p:sp>
        <p:nvSpPr>
          <p:cNvPr id="7" name="Line 2">
            <a:extLst>
              <a:ext uri="{FF2B5EF4-FFF2-40B4-BE49-F238E27FC236}">
                <a16:creationId xmlns:a16="http://schemas.microsoft.com/office/drawing/2014/main" id="{BEBEB1A2-E838-44F6-901B-F883CC0C817B}"/>
              </a:ext>
            </a:extLst>
          </p:cNvPr>
          <p:cNvSpPr>
            <a:spLocks noChangeShapeType="1"/>
          </p:cNvSpPr>
          <p:nvPr userDrawn="1"/>
        </p:nvSpPr>
        <p:spPr bwMode="auto">
          <a:xfrm>
            <a:off x="7962900" y="0"/>
            <a:ext cx="0" cy="152400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8" name="Group 8">
            <a:extLst>
              <a:ext uri="{FF2B5EF4-FFF2-40B4-BE49-F238E27FC236}">
                <a16:creationId xmlns:a16="http://schemas.microsoft.com/office/drawing/2014/main" id="{F53D8CB1-D416-4FA0-9C1E-638C5BCA8251}"/>
              </a:ext>
            </a:extLst>
          </p:cNvPr>
          <p:cNvGrpSpPr>
            <a:grpSpLocks/>
          </p:cNvGrpSpPr>
          <p:nvPr userDrawn="1"/>
        </p:nvGrpSpPr>
        <p:grpSpPr bwMode="auto">
          <a:xfrm>
            <a:off x="8153400" y="152400"/>
            <a:ext cx="792163" cy="1295400"/>
            <a:chOff x="5136" y="960"/>
            <a:chExt cx="528" cy="864"/>
          </a:xfrm>
        </p:grpSpPr>
        <p:sp>
          <p:nvSpPr>
            <p:cNvPr id="9" name="Oval 9">
              <a:extLst>
                <a:ext uri="{FF2B5EF4-FFF2-40B4-BE49-F238E27FC236}">
                  <a16:creationId xmlns:a16="http://schemas.microsoft.com/office/drawing/2014/main" id="{EFA9D772-C41B-4A9F-B701-C217312EFFCD}"/>
                </a:ext>
              </a:extLst>
            </p:cNvPr>
            <p:cNvSpPr>
              <a:spLocks noChangeArrowheads="1"/>
            </p:cNvSpPr>
            <p:nvPr/>
          </p:nvSpPr>
          <p:spPr bwMode="auto">
            <a:xfrm>
              <a:off x="5136" y="960"/>
              <a:ext cx="80"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0" name="Oval 10">
              <a:extLst>
                <a:ext uri="{FF2B5EF4-FFF2-40B4-BE49-F238E27FC236}">
                  <a16:creationId xmlns:a16="http://schemas.microsoft.com/office/drawing/2014/main" id="{EC996FC8-4053-417A-A719-E895D0BF4128}"/>
                </a:ext>
              </a:extLst>
            </p:cNvPr>
            <p:cNvSpPr>
              <a:spLocks noChangeArrowheads="1"/>
            </p:cNvSpPr>
            <p:nvPr/>
          </p:nvSpPr>
          <p:spPr bwMode="auto">
            <a:xfrm>
              <a:off x="5248" y="960"/>
              <a:ext cx="79"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1" name="Oval 11">
              <a:extLst>
                <a:ext uri="{FF2B5EF4-FFF2-40B4-BE49-F238E27FC236}">
                  <a16:creationId xmlns:a16="http://schemas.microsoft.com/office/drawing/2014/main" id="{18BBED30-A132-4864-A8AD-2D2A3088CFA9}"/>
                </a:ext>
              </a:extLst>
            </p:cNvPr>
            <p:cNvSpPr>
              <a:spLocks noChangeArrowheads="1"/>
            </p:cNvSpPr>
            <p:nvPr/>
          </p:nvSpPr>
          <p:spPr bwMode="auto">
            <a:xfrm>
              <a:off x="5360" y="960"/>
              <a:ext cx="76"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2" name="Oval 12">
              <a:extLst>
                <a:ext uri="{FF2B5EF4-FFF2-40B4-BE49-F238E27FC236}">
                  <a16:creationId xmlns:a16="http://schemas.microsoft.com/office/drawing/2014/main" id="{76BF574F-54BE-4031-A719-44A8073C29B9}"/>
                </a:ext>
              </a:extLst>
            </p:cNvPr>
            <p:cNvSpPr>
              <a:spLocks noChangeArrowheads="1"/>
            </p:cNvSpPr>
            <p:nvPr/>
          </p:nvSpPr>
          <p:spPr bwMode="auto">
            <a:xfrm>
              <a:off x="5136" y="1072"/>
              <a:ext cx="80" cy="7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3" name="Oval 13">
              <a:extLst>
                <a:ext uri="{FF2B5EF4-FFF2-40B4-BE49-F238E27FC236}">
                  <a16:creationId xmlns:a16="http://schemas.microsoft.com/office/drawing/2014/main" id="{E9D35AEC-0BCD-4B9C-B009-7BE67D593E79}"/>
                </a:ext>
              </a:extLst>
            </p:cNvPr>
            <p:cNvSpPr>
              <a:spLocks noChangeArrowheads="1"/>
            </p:cNvSpPr>
            <p:nvPr/>
          </p:nvSpPr>
          <p:spPr bwMode="auto">
            <a:xfrm>
              <a:off x="5248" y="1072"/>
              <a:ext cx="79" cy="7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4" name="Oval 14">
              <a:extLst>
                <a:ext uri="{FF2B5EF4-FFF2-40B4-BE49-F238E27FC236}">
                  <a16:creationId xmlns:a16="http://schemas.microsoft.com/office/drawing/2014/main" id="{6A381FBB-EB52-4856-89A2-AEB238D6E85E}"/>
                </a:ext>
              </a:extLst>
            </p:cNvPr>
            <p:cNvSpPr>
              <a:spLocks noChangeArrowheads="1"/>
            </p:cNvSpPr>
            <p:nvPr/>
          </p:nvSpPr>
          <p:spPr bwMode="auto">
            <a:xfrm>
              <a:off x="5360" y="1072"/>
              <a:ext cx="76" cy="7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5" name="Oval 15">
              <a:extLst>
                <a:ext uri="{FF2B5EF4-FFF2-40B4-BE49-F238E27FC236}">
                  <a16:creationId xmlns:a16="http://schemas.microsoft.com/office/drawing/2014/main" id="{D4C51E41-652D-467F-9638-80A03566D270}"/>
                </a:ext>
              </a:extLst>
            </p:cNvPr>
            <p:cNvSpPr>
              <a:spLocks noChangeArrowheads="1"/>
            </p:cNvSpPr>
            <p:nvPr/>
          </p:nvSpPr>
          <p:spPr bwMode="auto">
            <a:xfrm>
              <a:off x="5472" y="1072"/>
              <a:ext cx="73" cy="77"/>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6" name="Oval 16">
              <a:extLst>
                <a:ext uri="{FF2B5EF4-FFF2-40B4-BE49-F238E27FC236}">
                  <a16:creationId xmlns:a16="http://schemas.microsoft.com/office/drawing/2014/main" id="{4107003F-CD76-49A1-9E3C-C5628A38D65B}"/>
                </a:ext>
              </a:extLst>
            </p:cNvPr>
            <p:cNvSpPr>
              <a:spLocks noChangeArrowheads="1"/>
            </p:cNvSpPr>
            <p:nvPr/>
          </p:nvSpPr>
          <p:spPr bwMode="auto">
            <a:xfrm>
              <a:off x="5136" y="1184"/>
              <a:ext cx="80" cy="73"/>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7" name="Oval 17">
              <a:extLst>
                <a:ext uri="{FF2B5EF4-FFF2-40B4-BE49-F238E27FC236}">
                  <a16:creationId xmlns:a16="http://schemas.microsoft.com/office/drawing/2014/main" id="{88738B38-C675-4AFC-9306-F3BAD6843FBD}"/>
                </a:ext>
              </a:extLst>
            </p:cNvPr>
            <p:cNvSpPr>
              <a:spLocks noChangeArrowheads="1"/>
            </p:cNvSpPr>
            <p:nvPr/>
          </p:nvSpPr>
          <p:spPr bwMode="auto">
            <a:xfrm>
              <a:off x="5248" y="1184"/>
              <a:ext cx="79" cy="73"/>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8" name="Oval 18">
              <a:extLst>
                <a:ext uri="{FF2B5EF4-FFF2-40B4-BE49-F238E27FC236}">
                  <a16:creationId xmlns:a16="http://schemas.microsoft.com/office/drawing/2014/main" id="{F01BB8C9-9CA6-442F-A857-7B9CD5B1C6F0}"/>
                </a:ext>
              </a:extLst>
            </p:cNvPr>
            <p:cNvSpPr>
              <a:spLocks noChangeArrowheads="1"/>
            </p:cNvSpPr>
            <p:nvPr/>
          </p:nvSpPr>
          <p:spPr bwMode="auto">
            <a:xfrm>
              <a:off x="5360" y="1184"/>
              <a:ext cx="76" cy="73"/>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9" name="Oval 19">
              <a:extLst>
                <a:ext uri="{FF2B5EF4-FFF2-40B4-BE49-F238E27FC236}">
                  <a16:creationId xmlns:a16="http://schemas.microsoft.com/office/drawing/2014/main" id="{F63DDB2E-7066-4DEB-9573-11150B1DB2C3}"/>
                </a:ext>
              </a:extLst>
            </p:cNvPr>
            <p:cNvSpPr>
              <a:spLocks noChangeArrowheads="1"/>
            </p:cNvSpPr>
            <p:nvPr/>
          </p:nvSpPr>
          <p:spPr bwMode="auto">
            <a:xfrm>
              <a:off x="5472" y="1184"/>
              <a:ext cx="73" cy="73"/>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0" name="Oval 20">
              <a:extLst>
                <a:ext uri="{FF2B5EF4-FFF2-40B4-BE49-F238E27FC236}">
                  <a16:creationId xmlns:a16="http://schemas.microsoft.com/office/drawing/2014/main" id="{CDC0EA3D-23E9-49BF-B519-2081218C4B35}"/>
                </a:ext>
              </a:extLst>
            </p:cNvPr>
            <p:cNvSpPr>
              <a:spLocks noChangeArrowheads="1"/>
            </p:cNvSpPr>
            <p:nvPr/>
          </p:nvSpPr>
          <p:spPr bwMode="auto">
            <a:xfrm>
              <a:off x="5584" y="1184"/>
              <a:ext cx="80" cy="73"/>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1" name="Oval 21">
              <a:extLst>
                <a:ext uri="{FF2B5EF4-FFF2-40B4-BE49-F238E27FC236}">
                  <a16:creationId xmlns:a16="http://schemas.microsoft.com/office/drawing/2014/main" id="{7C21AAD9-8370-4417-AFA6-1D975F978A86}"/>
                </a:ext>
              </a:extLst>
            </p:cNvPr>
            <p:cNvSpPr>
              <a:spLocks noChangeArrowheads="1"/>
            </p:cNvSpPr>
            <p:nvPr/>
          </p:nvSpPr>
          <p:spPr bwMode="auto">
            <a:xfrm>
              <a:off x="5136" y="1296"/>
              <a:ext cx="80"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2" name="Oval 22">
              <a:extLst>
                <a:ext uri="{FF2B5EF4-FFF2-40B4-BE49-F238E27FC236}">
                  <a16:creationId xmlns:a16="http://schemas.microsoft.com/office/drawing/2014/main" id="{8F9A553C-94C8-4C5C-A0CC-74575F01E38A}"/>
                </a:ext>
              </a:extLst>
            </p:cNvPr>
            <p:cNvSpPr>
              <a:spLocks noChangeArrowheads="1"/>
            </p:cNvSpPr>
            <p:nvPr/>
          </p:nvSpPr>
          <p:spPr bwMode="auto">
            <a:xfrm>
              <a:off x="5248" y="1296"/>
              <a:ext cx="79"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3" name="Oval 23">
              <a:extLst>
                <a:ext uri="{FF2B5EF4-FFF2-40B4-BE49-F238E27FC236}">
                  <a16:creationId xmlns:a16="http://schemas.microsoft.com/office/drawing/2014/main" id="{8F13C493-56B0-49A5-806C-9D0D4E6A26C6}"/>
                </a:ext>
              </a:extLst>
            </p:cNvPr>
            <p:cNvSpPr>
              <a:spLocks noChangeArrowheads="1"/>
            </p:cNvSpPr>
            <p:nvPr/>
          </p:nvSpPr>
          <p:spPr bwMode="auto">
            <a:xfrm>
              <a:off x="5360" y="1296"/>
              <a:ext cx="76"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4" name="Oval 24">
              <a:extLst>
                <a:ext uri="{FF2B5EF4-FFF2-40B4-BE49-F238E27FC236}">
                  <a16:creationId xmlns:a16="http://schemas.microsoft.com/office/drawing/2014/main" id="{39BC9CB7-A02B-4607-9FFD-0AE6AA1D9A63}"/>
                </a:ext>
              </a:extLst>
            </p:cNvPr>
            <p:cNvSpPr>
              <a:spLocks noChangeArrowheads="1"/>
            </p:cNvSpPr>
            <p:nvPr/>
          </p:nvSpPr>
          <p:spPr bwMode="auto">
            <a:xfrm>
              <a:off x="5472" y="1296"/>
              <a:ext cx="73" cy="80"/>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5" name="Oval 25">
              <a:extLst>
                <a:ext uri="{FF2B5EF4-FFF2-40B4-BE49-F238E27FC236}">
                  <a16:creationId xmlns:a16="http://schemas.microsoft.com/office/drawing/2014/main" id="{DFC71F83-6EE8-4A9F-96A7-CA713587A477}"/>
                </a:ext>
              </a:extLst>
            </p:cNvPr>
            <p:cNvSpPr>
              <a:spLocks noChangeArrowheads="1"/>
            </p:cNvSpPr>
            <p:nvPr/>
          </p:nvSpPr>
          <p:spPr bwMode="auto">
            <a:xfrm>
              <a:off x="5136" y="1408"/>
              <a:ext cx="80"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6" name="Oval 26">
              <a:extLst>
                <a:ext uri="{FF2B5EF4-FFF2-40B4-BE49-F238E27FC236}">
                  <a16:creationId xmlns:a16="http://schemas.microsoft.com/office/drawing/2014/main" id="{A8E0A30C-8083-4733-BAEC-2288FB7CD952}"/>
                </a:ext>
              </a:extLst>
            </p:cNvPr>
            <p:cNvSpPr>
              <a:spLocks noChangeArrowheads="1"/>
            </p:cNvSpPr>
            <p:nvPr/>
          </p:nvSpPr>
          <p:spPr bwMode="auto">
            <a:xfrm>
              <a:off x="5248" y="1408"/>
              <a:ext cx="79"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7" name="Oval 27">
              <a:extLst>
                <a:ext uri="{FF2B5EF4-FFF2-40B4-BE49-F238E27FC236}">
                  <a16:creationId xmlns:a16="http://schemas.microsoft.com/office/drawing/2014/main" id="{E442EFFE-F809-4E28-AEF5-7642974742FE}"/>
                </a:ext>
              </a:extLst>
            </p:cNvPr>
            <p:cNvSpPr>
              <a:spLocks noChangeArrowheads="1"/>
            </p:cNvSpPr>
            <p:nvPr/>
          </p:nvSpPr>
          <p:spPr bwMode="auto">
            <a:xfrm>
              <a:off x="5360" y="1408"/>
              <a:ext cx="76" cy="80"/>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8" name="Oval 28">
              <a:extLst>
                <a:ext uri="{FF2B5EF4-FFF2-40B4-BE49-F238E27FC236}">
                  <a16:creationId xmlns:a16="http://schemas.microsoft.com/office/drawing/2014/main" id="{1431E184-3C1D-4AF3-85F1-A3A53052FCFB}"/>
                </a:ext>
              </a:extLst>
            </p:cNvPr>
            <p:cNvSpPr>
              <a:spLocks noChangeArrowheads="1"/>
            </p:cNvSpPr>
            <p:nvPr/>
          </p:nvSpPr>
          <p:spPr bwMode="auto">
            <a:xfrm>
              <a:off x="5472" y="1408"/>
              <a:ext cx="73" cy="80"/>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9" name="Oval 29">
              <a:extLst>
                <a:ext uri="{FF2B5EF4-FFF2-40B4-BE49-F238E27FC236}">
                  <a16:creationId xmlns:a16="http://schemas.microsoft.com/office/drawing/2014/main" id="{9D9BFF41-D8FD-43D4-8090-2DF49A1168DF}"/>
                </a:ext>
              </a:extLst>
            </p:cNvPr>
            <p:cNvSpPr>
              <a:spLocks noChangeArrowheads="1"/>
            </p:cNvSpPr>
            <p:nvPr/>
          </p:nvSpPr>
          <p:spPr bwMode="auto">
            <a:xfrm>
              <a:off x="5584" y="1408"/>
              <a:ext cx="80" cy="80"/>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0" name="Oval 30">
              <a:extLst>
                <a:ext uri="{FF2B5EF4-FFF2-40B4-BE49-F238E27FC236}">
                  <a16:creationId xmlns:a16="http://schemas.microsoft.com/office/drawing/2014/main" id="{2AD45B1A-FDB8-4F33-8D58-07EF84274F3D}"/>
                </a:ext>
              </a:extLst>
            </p:cNvPr>
            <p:cNvSpPr>
              <a:spLocks noChangeArrowheads="1"/>
            </p:cNvSpPr>
            <p:nvPr/>
          </p:nvSpPr>
          <p:spPr bwMode="auto">
            <a:xfrm>
              <a:off x="5136" y="1520"/>
              <a:ext cx="80" cy="79"/>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1" name="Oval 31">
              <a:extLst>
                <a:ext uri="{FF2B5EF4-FFF2-40B4-BE49-F238E27FC236}">
                  <a16:creationId xmlns:a16="http://schemas.microsoft.com/office/drawing/2014/main" id="{AAA60A71-2575-410D-A197-EC4A4FFCCE72}"/>
                </a:ext>
              </a:extLst>
            </p:cNvPr>
            <p:cNvSpPr>
              <a:spLocks noChangeArrowheads="1"/>
            </p:cNvSpPr>
            <p:nvPr/>
          </p:nvSpPr>
          <p:spPr bwMode="auto">
            <a:xfrm>
              <a:off x="5248" y="1520"/>
              <a:ext cx="79" cy="79"/>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2" name="Oval 32">
              <a:extLst>
                <a:ext uri="{FF2B5EF4-FFF2-40B4-BE49-F238E27FC236}">
                  <a16:creationId xmlns:a16="http://schemas.microsoft.com/office/drawing/2014/main" id="{5FE3C381-953C-4245-AD23-18391AA2956F}"/>
                </a:ext>
              </a:extLst>
            </p:cNvPr>
            <p:cNvSpPr>
              <a:spLocks noChangeArrowheads="1"/>
            </p:cNvSpPr>
            <p:nvPr/>
          </p:nvSpPr>
          <p:spPr bwMode="auto">
            <a:xfrm>
              <a:off x="5360" y="1520"/>
              <a:ext cx="76" cy="79"/>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3" name="Oval 33">
              <a:extLst>
                <a:ext uri="{FF2B5EF4-FFF2-40B4-BE49-F238E27FC236}">
                  <a16:creationId xmlns:a16="http://schemas.microsoft.com/office/drawing/2014/main" id="{10C9EE5F-A8BC-4C4D-8684-6FBDA46373FB}"/>
                </a:ext>
              </a:extLst>
            </p:cNvPr>
            <p:cNvSpPr>
              <a:spLocks noChangeArrowheads="1"/>
            </p:cNvSpPr>
            <p:nvPr/>
          </p:nvSpPr>
          <p:spPr bwMode="auto">
            <a:xfrm>
              <a:off x="5472" y="1520"/>
              <a:ext cx="73" cy="79"/>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4" name="Oval 34">
              <a:extLst>
                <a:ext uri="{FF2B5EF4-FFF2-40B4-BE49-F238E27FC236}">
                  <a16:creationId xmlns:a16="http://schemas.microsoft.com/office/drawing/2014/main" id="{AA08AC97-5B82-4DE4-A798-C4F8DC7A04FC}"/>
                </a:ext>
              </a:extLst>
            </p:cNvPr>
            <p:cNvSpPr>
              <a:spLocks noChangeArrowheads="1"/>
            </p:cNvSpPr>
            <p:nvPr/>
          </p:nvSpPr>
          <p:spPr bwMode="auto">
            <a:xfrm>
              <a:off x="5136" y="1632"/>
              <a:ext cx="80" cy="75"/>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5" name="Oval 35">
              <a:extLst>
                <a:ext uri="{FF2B5EF4-FFF2-40B4-BE49-F238E27FC236}">
                  <a16:creationId xmlns:a16="http://schemas.microsoft.com/office/drawing/2014/main" id="{A3A36C01-C744-4936-BF0B-F85A97671608}"/>
                </a:ext>
              </a:extLst>
            </p:cNvPr>
            <p:cNvSpPr>
              <a:spLocks noChangeArrowheads="1"/>
            </p:cNvSpPr>
            <p:nvPr/>
          </p:nvSpPr>
          <p:spPr bwMode="auto">
            <a:xfrm>
              <a:off x="5248" y="1632"/>
              <a:ext cx="79" cy="75"/>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6" name="Oval 36">
              <a:extLst>
                <a:ext uri="{FF2B5EF4-FFF2-40B4-BE49-F238E27FC236}">
                  <a16:creationId xmlns:a16="http://schemas.microsoft.com/office/drawing/2014/main" id="{F4F1E8A7-C85F-426F-986D-2E8F56EDAFC0}"/>
                </a:ext>
              </a:extLst>
            </p:cNvPr>
            <p:cNvSpPr>
              <a:spLocks noChangeArrowheads="1"/>
            </p:cNvSpPr>
            <p:nvPr/>
          </p:nvSpPr>
          <p:spPr bwMode="auto">
            <a:xfrm>
              <a:off x="5360" y="1632"/>
              <a:ext cx="76" cy="75"/>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7" name="Oval 37">
              <a:extLst>
                <a:ext uri="{FF2B5EF4-FFF2-40B4-BE49-F238E27FC236}">
                  <a16:creationId xmlns:a16="http://schemas.microsoft.com/office/drawing/2014/main" id="{3024F792-0813-4DCA-8DBD-49DBFEDDC6B8}"/>
                </a:ext>
              </a:extLst>
            </p:cNvPr>
            <p:cNvSpPr>
              <a:spLocks noChangeArrowheads="1"/>
            </p:cNvSpPr>
            <p:nvPr/>
          </p:nvSpPr>
          <p:spPr bwMode="auto">
            <a:xfrm>
              <a:off x="5472" y="1632"/>
              <a:ext cx="73" cy="75"/>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8" name="Oval 38">
              <a:extLst>
                <a:ext uri="{FF2B5EF4-FFF2-40B4-BE49-F238E27FC236}">
                  <a16:creationId xmlns:a16="http://schemas.microsoft.com/office/drawing/2014/main" id="{D0A347C3-51A9-4BD9-A4CF-1B63872C13F2}"/>
                </a:ext>
              </a:extLst>
            </p:cNvPr>
            <p:cNvSpPr>
              <a:spLocks noChangeArrowheads="1"/>
            </p:cNvSpPr>
            <p:nvPr/>
          </p:nvSpPr>
          <p:spPr bwMode="auto">
            <a:xfrm>
              <a:off x="5248" y="1744"/>
              <a:ext cx="79" cy="80"/>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9" name="Oval 39">
              <a:extLst>
                <a:ext uri="{FF2B5EF4-FFF2-40B4-BE49-F238E27FC236}">
                  <a16:creationId xmlns:a16="http://schemas.microsoft.com/office/drawing/2014/main" id="{896D91E0-CAF2-4B94-A698-30863D11796B}"/>
                </a:ext>
              </a:extLst>
            </p:cNvPr>
            <p:cNvSpPr>
              <a:spLocks noChangeArrowheads="1"/>
            </p:cNvSpPr>
            <p:nvPr/>
          </p:nvSpPr>
          <p:spPr bwMode="auto">
            <a:xfrm>
              <a:off x="5472" y="1744"/>
              <a:ext cx="73" cy="80"/>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grpSp>
      <p:sp>
        <p:nvSpPr>
          <p:cNvPr id="40" name="TextBox 39">
            <a:extLst>
              <a:ext uri="{FF2B5EF4-FFF2-40B4-BE49-F238E27FC236}">
                <a16:creationId xmlns:a16="http://schemas.microsoft.com/office/drawing/2014/main" id="{4A53814E-10D4-4989-98B5-3D651B8DCEF3}"/>
              </a:ext>
            </a:extLst>
          </p:cNvPr>
          <p:cNvSpPr txBox="1"/>
          <p:nvPr userDrawn="1"/>
        </p:nvSpPr>
        <p:spPr>
          <a:xfrm>
            <a:off x="942037" y="6487302"/>
            <a:ext cx="7271375" cy="365760"/>
          </a:xfrm>
          <a:prstGeom prst="rect">
            <a:avLst/>
          </a:prstGeom>
          <a:noFill/>
        </p:spPr>
        <p:txBody>
          <a:bodyPr wrap="square" rtlCol="0">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Copyright ©2021 McGraw-Hill Education. All rights reserved. No reproduction or distribution without the prior written consent of McGraw-Hill Education.</a:t>
            </a:r>
          </a:p>
        </p:txBody>
      </p:sp>
    </p:spTree>
    <p:extLst>
      <p:ext uri="{BB962C8B-B14F-4D97-AF65-F5344CB8AC3E}">
        <p14:creationId xmlns:p14="http://schemas.microsoft.com/office/powerpoint/2010/main" val="3427992195"/>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Lst>
  <p:hf hdr="0" ftr="0" dt="0"/>
  <p:txStyles>
    <p:titleStyle>
      <a:lvl1pPr algn="ctr" defTabSz="914400" rtl="0" eaLnBrk="1" latinLnBrk="0" hangingPunct="1">
        <a:lnSpc>
          <a:spcPct val="90000"/>
        </a:lnSpc>
        <a:spcBef>
          <a:spcPct val="0"/>
        </a:spcBef>
        <a:buNone/>
        <a:defRPr sz="3600" kern="1200">
          <a:solidFill>
            <a:srgbClr val="330066"/>
          </a:solidFill>
          <a:latin typeface="+mj-lt"/>
          <a:ea typeface="+mj-ea"/>
          <a:cs typeface="+mj-cs"/>
        </a:defRPr>
      </a:lvl1pPr>
    </p:titleStyle>
    <p:bodyStyle>
      <a:lvl1pPr marL="347472" indent="-347472" algn="l" defTabSz="914400" rtl="0" eaLnBrk="1" latinLnBrk="0" hangingPunct="1">
        <a:lnSpc>
          <a:spcPct val="100000"/>
        </a:lnSpc>
        <a:spcBef>
          <a:spcPts val="720"/>
        </a:spcBef>
        <a:buSzPct val="100000"/>
        <a:buFont typeface="Arial" panose="020B0604020202020204" pitchFamily="34" charset="0"/>
        <a:buChar char="•"/>
        <a:defRPr sz="2800" kern="1200">
          <a:solidFill>
            <a:schemeClr val="tx1"/>
          </a:solidFill>
          <a:latin typeface="+mn-lt"/>
          <a:ea typeface="+mn-ea"/>
          <a:cs typeface="+mn-cs"/>
        </a:defRPr>
      </a:lvl1pPr>
      <a:lvl2pPr marL="685800" indent="-347472" algn="l" defTabSz="914400" rtl="0" eaLnBrk="1" latinLnBrk="0" hangingPunct="1">
        <a:lnSpc>
          <a:spcPct val="100000"/>
        </a:lnSpc>
        <a:spcBef>
          <a:spcPts val="720"/>
        </a:spcBef>
        <a:buFont typeface="Verdana" panose="020B0604030504040204" pitchFamily="34" charset="0"/>
        <a:buChar char="–"/>
        <a:defRPr sz="2400" kern="1200">
          <a:solidFill>
            <a:schemeClr val="tx1"/>
          </a:solidFill>
          <a:latin typeface="+mn-lt"/>
          <a:ea typeface="+mn-ea"/>
          <a:cs typeface="+mn-cs"/>
        </a:defRPr>
      </a:lvl2pPr>
      <a:lvl3pPr marL="1143000" indent="-347472" algn="l" defTabSz="914400" rtl="0" eaLnBrk="1" latinLnBrk="0" hangingPunct="1">
        <a:lnSpc>
          <a:spcPct val="100000"/>
        </a:lnSpc>
        <a:spcBef>
          <a:spcPts val="720"/>
        </a:spcBef>
        <a:buFont typeface="Wingdings" panose="05000000000000000000" pitchFamily="2" charset="2"/>
        <a:buChar char="§"/>
        <a:defRPr sz="2000" kern="1200">
          <a:solidFill>
            <a:schemeClr val="tx1"/>
          </a:solidFill>
          <a:latin typeface="+mn-lt"/>
          <a:ea typeface="+mn-ea"/>
          <a:cs typeface="+mn-cs"/>
        </a:defRPr>
      </a:lvl3pPr>
      <a:lvl4pPr marL="1600200" indent="-347472" algn="l" defTabSz="914400" rtl="0" eaLnBrk="1" latinLnBrk="0" hangingPunct="1">
        <a:lnSpc>
          <a:spcPct val="100000"/>
        </a:lnSpc>
        <a:spcBef>
          <a:spcPts val="720"/>
        </a:spcBef>
        <a:buFont typeface="Courier New" panose="02070309020205020404" pitchFamily="49" charset="0"/>
        <a:buChar char="o"/>
        <a:defRPr sz="1800" kern="1200">
          <a:solidFill>
            <a:schemeClr val="tx1"/>
          </a:solidFill>
          <a:latin typeface="+mn-lt"/>
          <a:ea typeface="+mn-ea"/>
          <a:cs typeface="+mn-cs"/>
        </a:defRPr>
      </a:lvl4pPr>
      <a:lvl5pPr marL="2057400" indent="-347472" algn="l" defTabSz="914400" rtl="0" eaLnBrk="1" latinLnBrk="0" hangingPunct="1">
        <a:lnSpc>
          <a:spcPct val="100000"/>
        </a:lnSpc>
        <a:spcBef>
          <a:spcPts val="72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oleObject" Target="../embeddings/oleObject1.bin"/><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Taxation of Individuals</a:t>
            </a:r>
          </a:p>
        </p:txBody>
      </p:sp>
      <p:sp>
        <p:nvSpPr>
          <p:cNvPr id="7" name="Subtitle 6"/>
          <p:cNvSpPr>
            <a:spLocks noGrp="1"/>
          </p:cNvSpPr>
          <p:nvPr>
            <p:ph type="subTitle" idx="1"/>
          </p:nvPr>
        </p:nvSpPr>
        <p:spPr/>
        <p:txBody>
          <a:bodyPr/>
          <a:lstStyle/>
          <a:p>
            <a:r>
              <a:rPr lang="en-US" altLang="en-US" dirty="0"/>
              <a:t>Property Dispositions </a:t>
            </a:r>
          </a:p>
        </p:txBody>
      </p:sp>
      <p:sp>
        <p:nvSpPr>
          <p:cNvPr id="8" name="Text Placeholder 8"/>
          <p:cNvSpPr>
            <a:spLocks noGrp="1"/>
          </p:cNvSpPr>
          <p:nvPr>
            <p:ph type="body" sz="quarter" idx="11"/>
          </p:nvPr>
        </p:nvSpPr>
        <p:spPr/>
        <p:txBody>
          <a:bodyPr/>
          <a:lstStyle/>
          <a:p>
            <a:r>
              <a:rPr lang="en-US" dirty="0"/>
              <a:t>2021 Edition</a:t>
            </a:r>
          </a:p>
        </p:txBody>
      </p:sp>
      <p:sp>
        <p:nvSpPr>
          <p:cNvPr id="10" name="Text Placeholder 9"/>
          <p:cNvSpPr>
            <a:spLocks noGrp="1"/>
          </p:cNvSpPr>
          <p:nvPr>
            <p:ph type="body" sz="quarter" idx="12"/>
          </p:nvPr>
        </p:nvSpPr>
        <p:spPr/>
        <p:txBody>
          <a:bodyPr/>
          <a:lstStyle/>
          <a:p>
            <a:r>
              <a:rPr lang="en-US" dirty="0"/>
              <a:t>Chapter 11</a:t>
            </a:r>
          </a:p>
        </p:txBody>
      </p:sp>
      <p:pic>
        <p:nvPicPr>
          <p:cNvPr id="9" name="Picture 8" descr="A screenshot of a cell phone&#10;&#10;Description automatically generated">
            <a:extLst>
              <a:ext uri="{FF2B5EF4-FFF2-40B4-BE49-F238E27FC236}">
                <a16:creationId xmlns:a16="http://schemas.microsoft.com/office/drawing/2014/main" id="{A97D0097-8679-4FEE-B817-9C3CAE9DC77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1752600"/>
            <a:ext cx="3276965" cy="4419600"/>
          </a:xfrm>
          <a:prstGeom prst="rect">
            <a:avLst/>
          </a:prstGeom>
        </p:spPr>
      </p:pic>
    </p:spTree>
    <p:extLst>
      <p:ext uri="{BB962C8B-B14F-4D97-AF65-F5344CB8AC3E}">
        <p14:creationId xmlns:p14="http://schemas.microsoft.com/office/powerpoint/2010/main" val="13813585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Inherited Property</a:t>
            </a:r>
          </a:p>
          <a:p>
            <a:pPr lvl="1"/>
            <a:r>
              <a:rPr lang="en-US" altLang="en-US" dirty="0"/>
              <a:t>The heir’s basis in property passing from a decedent to the heir is the FMV on the date of the decedent’s death.</a:t>
            </a:r>
          </a:p>
          <a:p>
            <a:pPr lvl="1"/>
            <a:r>
              <a:rPr lang="en-US" altLang="en-US" dirty="0"/>
              <a:t>An alternative valuation date (six months after date of death) may be used to determine the basis to the heirs if elected by the estate.</a:t>
            </a:r>
          </a:p>
        </p:txBody>
      </p:sp>
      <p:sp>
        <p:nvSpPr>
          <p:cNvPr id="2" name="Title 1"/>
          <p:cNvSpPr>
            <a:spLocks noGrp="1"/>
          </p:cNvSpPr>
          <p:nvPr>
            <p:ph type="title"/>
          </p:nvPr>
        </p:nvSpPr>
        <p:spPr/>
        <p:txBody>
          <a:bodyPr/>
          <a:lstStyle/>
          <a:p>
            <a:r>
              <a:rPr lang="en-US" altLang="en-US" dirty="0"/>
              <a:t>Determination of Adjusted Basis (2 of 3)</a:t>
            </a:r>
            <a:endParaRPr lang="en-US" dirty="0"/>
          </a:p>
        </p:txBody>
      </p:sp>
      <p:sp>
        <p:nvSpPr>
          <p:cNvPr id="6" name="Slide Number Placeholder 5">
            <a:extLst>
              <a:ext uri="{FF2B5EF4-FFF2-40B4-BE49-F238E27FC236}">
                <a16:creationId xmlns:a16="http://schemas.microsoft.com/office/drawing/2014/main" id="{60034166-267F-4A56-BBE5-C89EA9F4352D}"/>
              </a:ext>
            </a:extLst>
          </p:cNvPr>
          <p:cNvSpPr>
            <a:spLocks noGrp="1"/>
          </p:cNvSpPr>
          <p:nvPr>
            <p:ph type="sldNum" sz="quarter" idx="10"/>
          </p:nvPr>
        </p:nvSpPr>
        <p:spPr/>
        <p:txBody>
          <a:bodyPr/>
          <a:lstStyle/>
          <a:p>
            <a:r>
              <a:rPr lang="en-US" dirty="0"/>
              <a:t>11-</a:t>
            </a:r>
            <a:fld id="{847A6AB7-ED92-4CC2-895B-E46908831F7A}" type="slidenum">
              <a:rPr lang="en-US" smtClean="0"/>
              <a:pPr/>
              <a:t>10</a:t>
            </a:fld>
            <a:endParaRPr lang="en-US" dirty="0"/>
          </a:p>
        </p:txBody>
      </p:sp>
    </p:spTree>
    <p:extLst>
      <p:ext uri="{BB962C8B-B14F-4D97-AF65-F5344CB8AC3E}">
        <p14:creationId xmlns:p14="http://schemas.microsoft.com/office/powerpoint/2010/main" val="1493152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Property Converted from Personal Use to Business Use</a:t>
            </a:r>
          </a:p>
          <a:p>
            <a:pPr lvl="1"/>
            <a:r>
              <a:rPr lang="en-US" altLang="en-US" dirty="0"/>
              <a:t>Basis depends on whether the property appreciated or declined in value during the time the property was used personally.</a:t>
            </a:r>
          </a:p>
          <a:p>
            <a:pPr lvl="2"/>
            <a:r>
              <a:rPr lang="en-US" altLang="en-US" dirty="0"/>
              <a:t>Appreciated: taxpayer uses the basis.</a:t>
            </a:r>
          </a:p>
          <a:p>
            <a:pPr lvl="2"/>
            <a:r>
              <a:rPr lang="en-US" altLang="en-US" dirty="0"/>
              <a:t>Declined in value: taxpayer uses FMV at the date of conversion for calculating loss.</a:t>
            </a:r>
          </a:p>
        </p:txBody>
      </p:sp>
      <p:sp>
        <p:nvSpPr>
          <p:cNvPr id="2" name="Title 1"/>
          <p:cNvSpPr>
            <a:spLocks noGrp="1"/>
          </p:cNvSpPr>
          <p:nvPr>
            <p:ph type="title"/>
          </p:nvPr>
        </p:nvSpPr>
        <p:spPr/>
        <p:txBody>
          <a:bodyPr/>
          <a:lstStyle/>
          <a:p>
            <a:r>
              <a:rPr lang="en-US" altLang="en-US" dirty="0"/>
              <a:t>Determination of Adjusted Basis (3 of 3)</a:t>
            </a:r>
            <a:endParaRPr lang="en-US" dirty="0"/>
          </a:p>
        </p:txBody>
      </p:sp>
      <p:sp>
        <p:nvSpPr>
          <p:cNvPr id="6" name="Slide Number Placeholder 5">
            <a:extLst>
              <a:ext uri="{FF2B5EF4-FFF2-40B4-BE49-F238E27FC236}">
                <a16:creationId xmlns:a16="http://schemas.microsoft.com/office/drawing/2014/main" id="{80DE2C7D-0F4A-4F4E-8900-BE968D7E93A7}"/>
              </a:ext>
            </a:extLst>
          </p:cNvPr>
          <p:cNvSpPr>
            <a:spLocks noGrp="1"/>
          </p:cNvSpPr>
          <p:nvPr>
            <p:ph type="sldNum" sz="quarter" idx="10"/>
          </p:nvPr>
        </p:nvSpPr>
        <p:spPr/>
        <p:txBody>
          <a:bodyPr/>
          <a:lstStyle/>
          <a:p>
            <a:r>
              <a:rPr lang="en-US" dirty="0"/>
              <a:t>11-</a:t>
            </a:r>
            <a:fld id="{847A6AB7-ED92-4CC2-895B-E46908831F7A}" type="slidenum">
              <a:rPr lang="en-US" smtClean="0"/>
              <a:pPr/>
              <a:t>11</a:t>
            </a:fld>
            <a:endParaRPr lang="en-US" dirty="0"/>
          </a:p>
        </p:txBody>
      </p:sp>
    </p:spTree>
    <p:extLst>
      <p:ext uri="{BB962C8B-B14F-4D97-AF65-F5344CB8AC3E}">
        <p14:creationId xmlns:p14="http://schemas.microsoft.com/office/powerpoint/2010/main" val="41005014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altLang="en-US" sz="2000" dirty="0"/>
              <a:t>Scrap-Happy owns a computer (five-year MACRS recovery period) that it purchased two years ago for $1,200. For financial statement purposes, the computer depreciates over three years using the half-year convention and straight-line method, with no salvage value. What are the adjusted book and tax bases for the computer (after two years of depreciation)?</a:t>
            </a:r>
          </a:p>
          <a:p>
            <a:r>
              <a:rPr lang="en-US" altLang="en-US" sz="2000" dirty="0"/>
              <a:t>Answer:</a:t>
            </a:r>
          </a:p>
        </p:txBody>
      </p:sp>
      <p:sp>
        <p:nvSpPr>
          <p:cNvPr id="2" name="Title 1"/>
          <p:cNvSpPr>
            <a:spLocks noGrp="1"/>
          </p:cNvSpPr>
          <p:nvPr>
            <p:ph type="title"/>
          </p:nvPr>
        </p:nvSpPr>
        <p:spPr/>
        <p:txBody>
          <a:bodyPr/>
          <a:lstStyle/>
          <a:p>
            <a:r>
              <a:rPr lang="en-US" altLang="en-US" dirty="0"/>
              <a:t>Example: Adjusted Basis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217966722"/>
              </p:ext>
            </p:extLst>
          </p:nvPr>
        </p:nvGraphicFramePr>
        <p:xfrm>
          <a:off x="1028700" y="4343400"/>
          <a:ext cx="7086600" cy="1828800"/>
        </p:xfrm>
        <a:graphic>
          <a:graphicData uri="http://schemas.openxmlformats.org/drawingml/2006/table">
            <a:tbl>
              <a:tblPr firstRow="1" bandRow="1">
                <a:tableStyleId>{5940675A-B579-460E-94D1-54222C63F5DA}</a:tableStyleId>
              </a:tblPr>
              <a:tblGrid>
                <a:gridCol w="2362200">
                  <a:extLst>
                    <a:ext uri="{9D8B030D-6E8A-4147-A177-3AD203B41FA5}">
                      <a16:colId xmlns:a16="http://schemas.microsoft.com/office/drawing/2014/main" val="20000"/>
                    </a:ext>
                  </a:extLst>
                </a:gridCol>
                <a:gridCol w="2362200">
                  <a:extLst>
                    <a:ext uri="{9D8B030D-6E8A-4147-A177-3AD203B41FA5}">
                      <a16:colId xmlns:a16="http://schemas.microsoft.com/office/drawing/2014/main" val="20001"/>
                    </a:ext>
                  </a:extLst>
                </a:gridCol>
                <a:gridCol w="2362200">
                  <a:extLst>
                    <a:ext uri="{9D8B030D-6E8A-4147-A177-3AD203B41FA5}">
                      <a16:colId xmlns:a16="http://schemas.microsoft.com/office/drawing/2014/main" val="20002"/>
                    </a:ext>
                  </a:extLst>
                </a:gridCol>
              </a:tblGrid>
              <a:tr h="365760">
                <a:tc>
                  <a:txBody>
                    <a:bodyPr/>
                    <a:lstStyle/>
                    <a:p>
                      <a:endParaRPr lang="en-US"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ctr"/>
                      <a:r>
                        <a:rPr lang="en-US" altLang="en-US" sz="1600" b="1" u="none" dirty="0">
                          <a:latin typeface="Verdana" panose="020B0604030504040204" pitchFamily="34" charset="0"/>
                          <a:ea typeface="Verdana" panose="020B0604030504040204" pitchFamily="34" charset="0"/>
                          <a:cs typeface="Verdana" panose="020B0604030504040204" pitchFamily="34" charset="0"/>
                        </a:rPr>
                        <a:t>Book</a:t>
                      </a:r>
                      <a:endParaRPr lang="en-US" sz="1600" b="1" u="non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ctr"/>
                      <a:r>
                        <a:rPr lang="en-US" altLang="en-US" sz="1600" b="1" u="none" dirty="0">
                          <a:latin typeface="Verdana" panose="020B0604030504040204" pitchFamily="34" charset="0"/>
                          <a:ea typeface="Verdana" panose="020B0604030504040204" pitchFamily="34" charset="0"/>
                          <a:cs typeface="Verdana" panose="020B0604030504040204" pitchFamily="34" charset="0"/>
                        </a:rPr>
                        <a:t> Tax</a:t>
                      </a:r>
                      <a:endParaRPr lang="en-US" sz="1600" b="1" u="none" dirty="0">
                        <a:latin typeface="Verdana" panose="020B0604030504040204" pitchFamily="34" charset="0"/>
                        <a:ea typeface="Verdana" panose="020B0604030504040204" pitchFamily="34" charset="0"/>
                        <a:cs typeface="Verdana" panose="020B0604030504040204" pitchFamily="34" charset="0"/>
                      </a:endParaRPr>
                    </a:p>
                  </a:txBody>
                  <a:tcPr/>
                </a:tc>
                <a:extLst>
                  <a:ext uri="{0D108BD9-81ED-4DB2-BD59-A6C34878D82A}">
                    <a16:rowId xmlns:a16="http://schemas.microsoft.com/office/drawing/2014/main" val="10000"/>
                  </a:ext>
                </a:extLst>
              </a:tr>
              <a:tr h="365760">
                <a:tc>
                  <a:txBody>
                    <a:bodyPr/>
                    <a:lstStyle/>
                    <a:p>
                      <a:r>
                        <a:rPr lang="en-US" sz="1600" dirty="0">
                          <a:latin typeface="Verdana" panose="020B0604030504040204" pitchFamily="34" charset="0"/>
                          <a:ea typeface="Verdana" panose="020B0604030504040204" pitchFamily="34" charset="0"/>
                          <a:cs typeface="Verdana" panose="020B0604030504040204" pitchFamily="34" charset="0"/>
                        </a:rPr>
                        <a:t>Cost Basis:</a:t>
                      </a:r>
                    </a:p>
                  </a:txBody>
                  <a:tcPr/>
                </a:tc>
                <a:tc>
                  <a:txBody>
                    <a:bodyPr/>
                    <a:lstStyle/>
                    <a:p>
                      <a:pPr algn="r"/>
                      <a:r>
                        <a:rPr lang="en-US" sz="1600" dirty="0">
                          <a:latin typeface="Verdana" panose="020B0604030504040204" pitchFamily="34" charset="0"/>
                          <a:ea typeface="Verdana" panose="020B0604030504040204" pitchFamily="34" charset="0"/>
                          <a:cs typeface="Verdana" panose="020B0604030504040204" pitchFamily="34" charset="0"/>
                        </a:rPr>
                        <a:t>$1,200</a:t>
                      </a:r>
                    </a:p>
                  </a:txBody>
                  <a:tcPr anchor="ctr"/>
                </a:tc>
                <a:tc>
                  <a:txBody>
                    <a:bodyPr/>
                    <a:lstStyle/>
                    <a:p>
                      <a:pPr algn="r"/>
                      <a:r>
                        <a:rPr lang="en-US" sz="1600" dirty="0">
                          <a:latin typeface="Verdana" panose="020B0604030504040204" pitchFamily="34" charset="0"/>
                          <a:ea typeface="Verdana" panose="020B0604030504040204" pitchFamily="34" charset="0"/>
                          <a:cs typeface="Verdana" panose="020B0604030504040204" pitchFamily="34" charset="0"/>
                        </a:rPr>
                        <a:t>$1,200</a:t>
                      </a:r>
                    </a:p>
                  </a:txBody>
                  <a:tcPr anchor="ctr"/>
                </a:tc>
                <a:extLst>
                  <a:ext uri="{0D108BD9-81ED-4DB2-BD59-A6C34878D82A}">
                    <a16:rowId xmlns:a16="http://schemas.microsoft.com/office/drawing/2014/main" val="10001"/>
                  </a:ext>
                </a:extLst>
              </a:tr>
              <a:tr h="365760">
                <a:tc>
                  <a:txBody>
                    <a:bodyPr/>
                    <a:lstStyle/>
                    <a:p>
                      <a:r>
                        <a:rPr lang="en-US" sz="1600" dirty="0">
                          <a:latin typeface="Verdana" panose="020B0604030504040204" pitchFamily="34" charset="0"/>
                          <a:ea typeface="Verdana" panose="020B0604030504040204" pitchFamily="34" charset="0"/>
                          <a:cs typeface="Verdana" panose="020B0604030504040204" pitchFamily="34" charset="0"/>
                        </a:rPr>
                        <a:t>Yr Dep. (HY):</a:t>
                      </a:r>
                    </a:p>
                  </a:txBody>
                  <a:tcPr/>
                </a:tc>
                <a:tc>
                  <a:txBody>
                    <a:bodyPr/>
                    <a:lstStyle/>
                    <a:p>
                      <a:pPr algn="r"/>
                      <a:r>
                        <a:rPr lang="en-US" sz="1600" dirty="0">
                          <a:latin typeface="Verdana" panose="020B0604030504040204" pitchFamily="34" charset="0"/>
                          <a:ea typeface="Verdana" panose="020B0604030504040204" pitchFamily="34" charset="0"/>
                          <a:cs typeface="Verdana" panose="020B0604030504040204" pitchFamily="34" charset="0"/>
                        </a:rPr>
                        <a:t>(200)</a:t>
                      </a:r>
                    </a:p>
                  </a:txBody>
                  <a:tcPr anchor="ctr"/>
                </a:tc>
                <a:tc>
                  <a:txBody>
                    <a:bodyPr/>
                    <a:lstStyle/>
                    <a:p>
                      <a:pPr algn="r"/>
                      <a:r>
                        <a:rPr lang="en-US" sz="1600" dirty="0">
                          <a:latin typeface="Verdana" panose="020B0604030504040204" pitchFamily="34" charset="0"/>
                          <a:ea typeface="Verdana" panose="020B0604030504040204" pitchFamily="34" charset="0"/>
                          <a:cs typeface="Verdana" panose="020B0604030504040204" pitchFamily="34" charset="0"/>
                        </a:rPr>
                        <a:t>(240)</a:t>
                      </a:r>
                    </a:p>
                  </a:txBody>
                  <a:tcPr anchor="ctr"/>
                </a:tc>
                <a:extLst>
                  <a:ext uri="{0D108BD9-81ED-4DB2-BD59-A6C34878D82A}">
                    <a16:rowId xmlns:a16="http://schemas.microsoft.com/office/drawing/2014/main" val="10002"/>
                  </a:ext>
                </a:extLst>
              </a:tr>
              <a:tr h="365760">
                <a:tc>
                  <a:txBody>
                    <a:bodyPr/>
                    <a:lstStyle/>
                    <a:p>
                      <a:r>
                        <a:rPr lang="en-US" sz="1600" dirty="0">
                          <a:latin typeface="Verdana" panose="020B0604030504040204" pitchFamily="34" charset="0"/>
                          <a:ea typeface="Verdana" panose="020B0604030504040204" pitchFamily="34" charset="0"/>
                          <a:cs typeface="Verdana" panose="020B0604030504040204" pitchFamily="34" charset="0"/>
                        </a:rPr>
                        <a:t>Yr Dep.:</a:t>
                      </a:r>
                    </a:p>
                  </a:txBody>
                  <a:tcPr/>
                </a:tc>
                <a:tc>
                  <a:txBody>
                    <a:bodyPr/>
                    <a:lstStyle/>
                    <a:p>
                      <a:pPr algn="r"/>
                      <a:r>
                        <a:rPr lang="en-US" sz="1600" u="sng" dirty="0">
                          <a:latin typeface="Verdana" panose="020B0604030504040204" pitchFamily="34" charset="0"/>
                          <a:ea typeface="Verdana" panose="020B0604030504040204" pitchFamily="34" charset="0"/>
                          <a:cs typeface="Verdana" panose="020B0604030504040204" pitchFamily="34" charset="0"/>
                        </a:rPr>
                        <a:t>(400)</a:t>
                      </a:r>
                    </a:p>
                  </a:txBody>
                  <a:tcPr anchor="ctr"/>
                </a:tc>
                <a:tc>
                  <a:txBody>
                    <a:bodyPr/>
                    <a:lstStyle/>
                    <a:p>
                      <a:pPr algn="r"/>
                      <a:r>
                        <a:rPr lang="en-US" sz="1600" u="sng" dirty="0">
                          <a:latin typeface="Verdana" panose="020B0604030504040204" pitchFamily="34" charset="0"/>
                          <a:ea typeface="Verdana" panose="020B0604030504040204" pitchFamily="34" charset="0"/>
                          <a:cs typeface="Verdana" panose="020B0604030504040204" pitchFamily="34" charset="0"/>
                        </a:rPr>
                        <a:t>(384)</a:t>
                      </a:r>
                    </a:p>
                  </a:txBody>
                  <a:tcPr anchor="ctr"/>
                </a:tc>
                <a:extLst>
                  <a:ext uri="{0D108BD9-81ED-4DB2-BD59-A6C34878D82A}">
                    <a16:rowId xmlns:a16="http://schemas.microsoft.com/office/drawing/2014/main" val="10003"/>
                  </a:ext>
                </a:extLst>
              </a:tr>
              <a:tr h="365760">
                <a:tc>
                  <a:txBody>
                    <a:bodyPr/>
                    <a:lstStyle/>
                    <a:p>
                      <a:r>
                        <a:rPr lang="en-US" sz="1600" dirty="0">
                          <a:latin typeface="Verdana" panose="020B0604030504040204" pitchFamily="34" charset="0"/>
                          <a:ea typeface="Verdana" panose="020B0604030504040204" pitchFamily="34" charset="0"/>
                          <a:cs typeface="Verdana" panose="020B0604030504040204" pitchFamily="34" charset="0"/>
                        </a:rPr>
                        <a:t>Adjusted</a:t>
                      </a:r>
                      <a:r>
                        <a:rPr lang="en-US" sz="1600" baseline="0" dirty="0">
                          <a:latin typeface="Verdana" panose="020B0604030504040204" pitchFamily="34" charset="0"/>
                          <a:ea typeface="Verdana" panose="020B0604030504040204" pitchFamily="34" charset="0"/>
                          <a:cs typeface="Verdana" panose="020B0604030504040204" pitchFamily="34" charset="0"/>
                        </a:rPr>
                        <a:t> Basis:</a:t>
                      </a:r>
                      <a:endParaRPr lang="en-US"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r"/>
                      <a:r>
                        <a:rPr lang="en-US" sz="1600" dirty="0">
                          <a:latin typeface="Verdana" panose="020B0604030504040204" pitchFamily="34" charset="0"/>
                          <a:ea typeface="Verdana" panose="020B0604030504040204" pitchFamily="34" charset="0"/>
                          <a:cs typeface="Verdana" panose="020B0604030504040204" pitchFamily="34" charset="0"/>
                        </a:rPr>
                        <a:t>$ 600</a:t>
                      </a:r>
                    </a:p>
                  </a:txBody>
                  <a:tcPr anchor="ctr"/>
                </a:tc>
                <a:tc>
                  <a:txBody>
                    <a:bodyPr/>
                    <a:lstStyle/>
                    <a:p>
                      <a:pPr algn="r"/>
                      <a:r>
                        <a:rPr lang="en-US" sz="1600" dirty="0">
                          <a:latin typeface="Verdana" panose="020B0604030504040204" pitchFamily="34" charset="0"/>
                          <a:ea typeface="Verdana" panose="020B0604030504040204" pitchFamily="34" charset="0"/>
                          <a:cs typeface="Verdana" panose="020B0604030504040204" pitchFamily="34" charset="0"/>
                        </a:rPr>
                        <a:t>$576</a:t>
                      </a:r>
                    </a:p>
                  </a:txBody>
                  <a:tcPr anchor="ctr"/>
                </a:tc>
                <a:extLst>
                  <a:ext uri="{0D108BD9-81ED-4DB2-BD59-A6C34878D82A}">
                    <a16:rowId xmlns:a16="http://schemas.microsoft.com/office/drawing/2014/main" val="10004"/>
                  </a:ext>
                </a:extLst>
              </a:tr>
            </a:tbl>
          </a:graphicData>
        </a:graphic>
      </p:graphicFrame>
      <p:sp>
        <p:nvSpPr>
          <p:cNvPr id="7" name="Slide Number Placeholder 6">
            <a:extLst>
              <a:ext uri="{FF2B5EF4-FFF2-40B4-BE49-F238E27FC236}">
                <a16:creationId xmlns:a16="http://schemas.microsoft.com/office/drawing/2014/main" id="{656B3FF3-183E-4B4C-AC50-070F65636667}"/>
              </a:ext>
            </a:extLst>
          </p:cNvPr>
          <p:cNvSpPr>
            <a:spLocks noGrp="1"/>
          </p:cNvSpPr>
          <p:nvPr>
            <p:ph type="sldNum" sz="quarter" idx="10"/>
          </p:nvPr>
        </p:nvSpPr>
        <p:spPr/>
        <p:txBody>
          <a:bodyPr/>
          <a:lstStyle/>
          <a:p>
            <a:r>
              <a:rPr lang="en-US" dirty="0"/>
              <a:t>11-</a:t>
            </a:r>
            <a:fld id="{847A6AB7-ED92-4CC2-895B-E46908831F7A}" type="slidenum">
              <a:rPr lang="en-US" smtClean="0"/>
              <a:pPr/>
              <a:t>12</a:t>
            </a:fld>
            <a:endParaRPr lang="en-US" dirty="0"/>
          </a:p>
        </p:txBody>
      </p:sp>
    </p:spTree>
    <p:extLst>
      <p:ext uri="{BB962C8B-B14F-4D97-AF65-F5344CB8AC3E}">
        <p14:creationId xmlns:p14="http://schemas.microsoft.com/office/powerpoint/2010/main" val="31111083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Scrap-Happy sells the computer in the previous example (adjusted tax basis = $576) for $400. What is the realized gain or (loss) on the sale?</a:t>
            </a:r>
          </a:p>
          <a:p>
            <a:r>
              <a:rPr lang="en-US" altLang="en-US" dirty="0"/>
              <a:t>Answer:</a:t>
            </a:r>
          </a:p>
          <a:p>
            <a:pPr marL="338328" lvl="1" indent="0">
              <a:buNone/>
            </a:pPr>
            <a:r>
              <a:rPr lang="en-US" altLang="en-US" sz="2800" dirty="0"/>
              <a:t>$400: Amount realized</a:t>
            </a:r>
          </a:p>
          <a:p>
            <a:pPr marL="338328" lvl="1" indent="0">
              <a:buNone/>
            </a:pPr>
            <a:r>
              <a:rPr lang="en-US" altLang="en-US" sz="2800" dirty="0"/>
              <a:t>(576): Adjusted basis</a:t>
            </a:r>
          </a:p>
          <a:p>
            <a:pPr marL="338328" lvl="1" indent="0">
              <a:buNone/>
            </a:pPr>
            <a:r>
              <a:rPr lang="en-US" altLang="en-US" sz="2800" dirty="0"/>
              <a:t>($176): (loss) realized</a:t>
            </a:r>
          </a:p>
        </p:txBody>
      </p:sp>
      <p:sp>
        <p:nvSpPr>
          <p:cNvPr id="2" name="Title 1"/>
          <p:cNvSpPr>
            <a:spLocks noGrp="1"/>
          </p:cNvSpPr>
          <p:nvPr>
            <p:ph type="title"/>
          </p:nvPr>
        </p:nvSpPr>
        <p:spPr/>
        <p:txBody>
          <a:bodyPr/>
          <a:lstStyle/>
          <a:p>
            <a:r>
              <a:rPr lang="en-US" altLang="en-US" dirty="0"/>
              <a:t>Example</a:t>
            </a:r>
            <a:endParaRPr lang="en-US" dirty="0"/>
          </a:p>
        </p:txBody>
      </p:sp>
      <p:sp>
        <p:nvSpPr>
          <p:cNvPr id="6" name="Slide Number Placeholder 5">
            <a:extLst>
              <a:ext uri="{FF2B5EF4-FFF2-40B4-BE49-F238E27FC236}">
                <a16:creationId xmlns:a16="http://schemas.microsoft.com/office/drawing/2014/main" id="{2EA0ABDA-5B24-4DE1-A327-7D061B33A7ED}"/>
              </a:ext>
            </a:extLst>
          </p:cNvPr>
          <p:cNvSpPr>
            <a:spLocks noGrp="1"/>
          </p:cNvSpPr>
          <p:nvPr>
            <p:ph type="sldNum" sz="quarter" idx="10"/>
          </p:nvPr>
        </p:nvSpPr>
        <p:spPr/>
        <p:txBody>
          <a:bodyPr/>
          <a:lstStyle/>
          <a:p>
            <a:r>
              <a:rPr lang="en-US" dirty="0"/>
              <a:t>11-</a:t>
            </a:r>
            <a:fld id="{847A6AB7-ED92-4CC2-895B-E46908831F7A}" type="slidenum">
              <a:rPr lang="en-US" smtClean="0"/>
              <a:pPr/>
              <a:t>13</a:t>
            </a:fld>
            <a:endParaRPr lang="en-US" dirty="0"/>
          </a:p>
        </p:txBody>
      </p:sp>
    </p:spTree>
    <p:extLst>
      <p:ext uri="{BB962C8B-B14F-4D97-AF65-F5344CB8AC3E}">
        <p14:creationId xmlns:p14="http://schemas.microsoft.com/office/powerpoint/2010/main" val="13313584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2400" dirty="0"/>
              <a:t>EXHIBIT 11-3 Character of Assets Depending on Property</a:t>
            </a:r>
          </a:p>
        </p:txBody>
      </p:sp>
      <p:sp>
        <p:nvSpPr>
          <p:cNvPr id="2" name="Title 1"/>
          <p:cNvSpPr>
            <a:spLocks noGrp="1"/>
          </p:cNvSpPr>
          <p:nvPr>
            <p:ph type="title"/>
          </p:nvPr>
        </p:nvSpPr>
        <p:spPr/>
        <p:txBody>
          <a:bodyPr/>
          <a:lstStyle/>
          <a:p>
            <a:r>
              <a:rPr lang="en-US" altLang="en-US" dirty="0"/>
              <a:t>Character of Gain or Loss </a:t>
            </a:r>
            <a:br>
              <a:rPr lang="en-US" altLang="en-US" dirty="0"/>
            </a:br>
            <a:r>
              <a:rPr lang="en-US" altLang="en-US" dirty="0"/>
              <a:t>(1 of 6)</a:t>
            </a:r>
            <a:endParaRPr lang="en-US" dirty="0"/>
          </a:p>
        </p:txBody>
      </p:sp>
      <p:sp>
        <p:nvSpPr>
          <p:cNvPr id="5" name="Content Placeholder 4"/>
          <p:cNvSpPr>
            <a:spLocks noGrp="1"/>
          </p:cNvSpPr>
          <p:nvPr>
            <p:ph idx="11"/>
          </p:nvPr>
        </p:nvSpPr>
        <p:spPr>
          <a:xfrm>
            <a:off x="457200" y="4648200"/>
            <a:ext cx="8229600" cy="1819046"/>
          </a:xfrm>
        </p:spPr>
        <p:txBody>
          <a:bodyPr>
            <a:normAutofit/>
          </a:bodyPr>
          <a:lstStyle/>
          <a:p>
            <a:pPr marL="0" indent="0">
              <a:buNone/>
            </a:pPr>
            <a:r>
              <a:rPr lang="en-US" sz="2000" dirty="0"/>
              <a:t>*Gains on the sale of personal-use assets are taxable capital gains, but losses on the sale of personal-use assets are not deductible.</a:t>
            </a:r>
          </a:p>
          <a:p>
            <a:pPr marL="0" indent="0">
              <a:buNone/>
            </a:pPr>
            <a:r>
              <a:rPr lang="en-US" sz="2000" dirty="0"/>
              <a:t>†As we describe later in the chapter, gain or loss is eventually characterized as ordinary or capital (long-term).</a:t>
            </a:r>
          </a:p>
        </p:txBody>
      </p:sp>
      <p:graphicFrame>
        <p:nvGraphicFramePr>
          <p:cNvPr id="8" name="Table 3"/>
          <p:cNvGraphicFramePr>
            <a:graphicFrameLocks/>
          </p:cNvGraphicFramePr>
          <p:nvPr>
            <p:extLst>
              <p:ext uri="{D42A27DB-BD31-4B8C-83A1-F6EECF244321}">
                <p14:modId xmlns:p14="http://schemas.microsoft.com/office/powerpoint/2010/main" val="715413516"/>
              </p:ext>
            </p:extLst>
          </p:nvPr>
        </p:nvGraphicFramePr>
        <p:xfrm>
          <a:off x="372491" y="2566987"/>
          <a:ext cx="8466709" cy="2008148"/>
        </p:xfrm>
        <a:graphic>
          <a:graphicData uri="http://schemas.openxmlformats.org/drawingml/2006/table">
            <a:tbl>
              <a:tblPr firstRow="1" bandRow="1">
                <a:tableStyleId>{5940675A-B579-460E-94D1-54222C63F5DA}</a:tableStyleId>
              </a:tblPr>
              <a:tblGrid>
                <a:gridCol w="2751709">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2304704">
                  <a:extLst>
                    <a:ext uri="{9D8B030D-6E8A-4147-A177-3AD203B41FA5}">
                      <a16:colId xmlns:a16="http://schemas.microsoft.com/office/drawing/2014/main" val="20002"/>
                    </a:ext>
                  </a:extLst>
                </a:gridCol>
                <a:gridCol w="2038696">
                  <a:extLst>
                    <a:ext uri="{9D8B030D-6E8A-4147-A177-3AD203B41FA5}">
                      <a16:colId xmlns:a16="http://schemas.microsoft.com/office/drawing/2014/main" val="20003"/>
                    </a:ext>
                  </a:extLst>
                </a:gridCol>
              </a:tblGrid>
              <a:tr h="861913">
                <a:tc>
                  <a:txBody>
                    <a:bodyPr/>
                    <a:lstStyle/>
                    <a:p>
                      <a:pPr algn="ctr"/>
                      <a:r>
                        <a:rPr lang="en-US" sz="1400" b="1" dirty="0">
                          <a:latin typeface="Verdana" panose="020B0604030504040204" pitchFamily="34" charset="0"/>
                          <a:ea typeface="Verdana" panose="020B0604030504040204" pitchFamily="34" charset="0"/>
                          <a:cs typeface="Verdana" panose="020B0604030504040204" pitchFamily="34" charset="0"/>
                        </a:rPr>
                        <a:t>Holding</a:t>
                      </a:r>
                      <a:r>
                        <a:rPr lang="en-US" sz="1400" b="1" baseline="0" dirty="0">
                          <a:latin typeface="Verdana" panose="020B0604030504040204" pitchFamily="34" charset="0"/>
                          <a:ea typeface="Verdana" panose="020B0604030504040204" pitchFamily="34" charset="0"/>
                          <a:cs typeface="Verdana" panose="020B0604030504040204" pitchFamily="34" charset="0"/>
                        </a:rPr>
                        <a:t> Period</a:t>
                      </a:r>
                      <a:endParaRPr lang="en-US"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latin typeface="Verdana" panose="020B0604030504040204" pitchFamily="34" charset="0"/>
                          <a:ea typeface="Verdana" panose="020B0604030504040204" pitchFamily="34" charset="0"/>
                          <a:cs typeface="Verdana" panose="020B0604030504040204" pitchFamily="34" charset="0"/>
                        </a:rPr>
                        <a:t>Property Use:</a:t>
                      </a:r>
                      <a:r>
                        <a:rPr lang="en-US" sz="1400" b="1" baseline="0" dirty="0">
                          <a:latin typeface="Verdana" panose="020B0604030504040204" pitchFamily="34" charset="0"/>
                          <a:ea typeface="Verdana" panose="020B0604030504040204" pitchFamily="34" charset="0"/>
                          <a:cs typeface="Verdana" panose="020B0604030504040204" pitchFamily="34" charset="0"/>
                        </a:rPr>
                        <a:t> </a:t>
                      </a:r>
                      <a:r>
                        <a:rPr lang="en-US" sz="1400" b="1" dirty="0">
                          <a:latin typeface="Verdana" panose="020B0604030504040204" pitchFamily="34" charset="0"/>
                          <a:ea typeface="Verdana" panose="020B0604030504040204" pitchFamily="34" charset="0"/>
                          <a:cs typeface="Verdana" panose="020B0604030504040204" pitchFamily="34" charset="0"/>
                        </a:rPr>
                        <a:t>Trade or Business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latin typeface="Verdana" panose="020B0604030504040204" pitchFamily="34" charset="0"/>
                          <a:ea typeface="Verdana" panose="020B0604030504040204" pitchFamily="34" charset="0"/>
                          <a:cs typeface="Verdana" panose="020B0604030504040204" pitchFamily="34" charset="0"/>
                        </a:rPr>
                        <a:t>Property Use:</a:t>
                      </a:r>
                      <a:r>
                        <a:rPr lang="en-US" sz="1400" b="1" baseline="0" dirty="0">
                          <a:latin typeface="Verdana" panose="020B0604030504040204" pitchFamily="34" charset="0"/>
                          <a:ea typeface="Verdana" panose="020B0604030504040204" pitchFamily="34" charset="0"/>
                          <a:cs typeface="Verdana" panose="020B0604030504040204" pitchFamily="34" charset="0"/>
                        </a:rPr>
                        <a:t> </a:t>
                      </a:r>
                      <a:r>
                        <a:rPr lang="en-US" sz="1400" b="1" dirty="0">
                          <a:latin typeface="Verdana" panose="020B0604030504040204" pitchFamily="34" charset="0"/>
                          <a:ea typeface="Verdana" panose="020B0604030504040204" pitchFamily="34" charset="0"/>
                          <a:cs typeface="Verdana" panose="020B0604030504040204" pitchFamily="34" charset="0"/>
                        </a:rPr>
                        <a:t>Investment or Personal-Use Assets*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latin typeface="Verdana" panose="020B0604030504040204" pitchFamily="34" charset="0"/>
                          <a:ea typeface="Verdana" panose="020B0604030504040204" pitchFamily="34" charset="0"/>
                          <a:cs typeface="Verdana" panose="020B0604030504040204" pitchFamily="34" charset="0"/>
                        </a:rPr>
                        <a:t>Property Use:</a:t>
                      </a:r>
                      <a:r>
                        <a:rPr lang="en-US" sz="1400" b="1" baseline="0" dirty="0">
                          <a:latin typeface="Verdana" panose="020B0604030504040204" pitchFamily="34" charset="0"/>
                          <a:ea typeface="Verdana" panose="020B0604030504040204" pitchFamily="34" charset="0"/>
                          <a:cs typeface="Verdana" panose="020B0604030504040204" pitchFamily="34" charset="0"/>
                        </a:rPr>
                        <a:t> </a:t>
                      </a:r>
                      <a:r>
                        <a:rPr lang="en-US" sz="1400" b="1" dirty="0">
                          <a:latin typeface="Verdana" panose="020B0604030504040204" pitchFamily="34" charset="0"/>
                          <a:ea typeface="Verdana" panose="020B0604030504040204" pitchFamily="34" charset="0"/>
                          <a:cs typeface="Verdana" panose="020B0604030504040204" pitchFamily="34" charset="0"/>
                        </a:rPr>
                        <a:t>Inventory and Accounts Receivable</a:t>
                      </a:r>
                    </a:p>
                  </a:txBody>
                  <a:tcPr anchor="ctr"/>
                </a:tc>
                <a:extLst>
                  <a:ext uri="{0D108BD9-81ED-4DB2-BD59-A6C34878D82A}">
                    <a16:rowId xmlns:a16="http://schemas.microsoft.com/office/drawing/2014/main" val="10000"/>
                  </a:ext>
                </a:extLst>
              </a:tr>
              <a:tr h="369391">
                <a:tc>
                  <a:txBody>
                    <a:bodyPr/>
                    <a:lstStyle/>
                    <a:p>
                      <a:r>
                        <a:rPr lang="en-US" sz="1400" dirty="0">
                          <a:latin typeface="Verdana" panose="020B0604030504040204" pitchFamily="34" charset="0"/>
                          <a:ea typeface="Verdana" panose="020B0604030504040204" pitchFamily="34" charset="0"/>
                          <a:cs typeface="Verdana" panose="020B0604030504040204" pitchFamily="34" charset="0"/>
                        </a:rPr>
                        <a:t>Short</a:t>
                      </a:r>
                      <a:r>
                        <a:rPr lang="en-US" sz="1400" baseline="0" dirty="0">
                          <a:latin typeface="Verdana" panose="020B0604030504040204" pitchFamily="34" charset="0"/>
                          <a:ea typeface="Verdana" panose="020B0604030504040204" pitchFamily="34" charset="0"/>
                          <a:cs typeface="Verdana" panose="020B0604030504040204" pitchFamily="34" charset="0"/>
                        </a:rPr>
                        <a:t>-term (one year or less)</a:t>
                      </a:r>
                      <a:endParaRPr lang="en-US"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latin typeface="Verdana" panose="020B0604030504040204" pitchFamily="34" charset="0"/>
                          <a:ea typeface="Verdana" panose="020B0604030504040204" pitchFamily="34" charset="0"/>
                          <a:cs typeface="Verdana" panose="020B0604030504040204" pitchFamily="34" charset="0"/>
                        </a:rPr>
                        <a:t>Ordinary</a:t>
                      </a:r>
                    </a:p>
                  </a:txBody>
                  <a:tcPr anchor="ctr"/>
                </a:tc>
                <a:tc>
                  <a:txBody>
                    <a:bodyPr/>
                    <a:lstStyle/>
                    <a:p>
                      <a:r>
                        <a:rPr lang="en-US" sz="1400" dirty="0">
                          <a:latin typeface="Verdana" panose="020B0604030504040204" pitchFamily="34" charset="0"/>
                          <a:ea typeface="Verdana" panose="020B0604030504040204" pitchFamily="34" charset="0"/>
                          <a:cs typeface="Verdana" panose="020B0604030504040204" pitchFamily="34" charset="0"/>
                        </a:rPr>
                        <a:t>Short</a:t>
                      </a:r>
                      <a:r>
                        <a:rPr lang="en-US" sz="1400" baseline="0" dirty="0">
                          <a:latin typeface="Verdana" panose="020B0604030504040204" pitchFamily="34" charset="0"/>
                          <a:ea typeface="Verdana" panose="020B0604030504040204" pitchFamily="34" charset="0"/>
                          <a:cs typeface="Verdana" panose="020B0604030504040204" pitchFamily="34" charset="0"/>
                        </a:rPr>
                        <a:t>-term capital</a:t>
                      </a:r>
                      <a:endParaRPr lang="en-US"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en-US" sz="1400" dirty="0">
                          <a:latin typeface="Verdana" panose="020B0604030504040204" pitchFamily="34" charset="0"/>
                          <a:ea typeface="Verdana" panose="020B0604030504040204" pitchFamily="34" charset="0"/>
                          <a:cs typeface="Verdana" panose="020B0604030504040204" pitchFamily="34" charset="0"/>
                        </a:rPr>
                        <a:t>Ordinary</a:t>
                      </a:r>
                    </a:p>
                  </a:txBody>
                  <a:tcPr anchor="ctr"/>
                </a:tc>
                <a:extLst>
                  <a:ext uri="{0D108BD9-81ED-4DB2-BD59-A6C34878D82A}">
                    <a16:rowId xmlns:a16="http://schemas.microsoft.com/office/drawing/2014/main" val="10001"/>
                  </a:ext>
                </a:extLst>
              </a:tr>
              <a:tr h="545109">
                <a:tc>
                  <a:txBody>
                    <a:bodyPr/>
                    <a:lstStyle/>
                    <a:p>
                      <a:r>
                        <a:rPr lang="en-US" sz="1400" dirty="0">
                          <a:latin typeface="Verdana" panose="020B0604030504040204" pitchFamily="34" charset="0"/>
                          <a:ea typeface="Verdana" panose="020B0604030504040204" pitchFamily="34" charset="0"/>
                          <a:cs typeface="Verdana" panose="020B0604030504040204" pitchFamily="34" charset="0"/>
                        </a:rPr>
                        <a:t>Long-term</a:t>
                      </a:r>
                      <a:r>
                        <a:rPr lang="en-US" sz="1400" baseline="0" dirty="0">
                          <a:latin typeface="Verdana" panose="020B0604030504040204" pitchFamily="34" charset="0"/>
                          <a:ea typeface="Verdana" panose="020B0604030504040204" pitchFamily="34" charset="0"/>
                          <a:cs typeface="Verdana" panose="020B0604030504040204" pitchFamily="34" charset="0"/>
                        </a:rPr>
                        <a:t> (more than one year)</a:t>
                      </a:r>
                      <a:endParaRPr lang="en-US"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en-US" sz="1400" dirty="0">
                          <a:latin typeface="Verdana" panose="020B0604030504040204" pitchFamily="34" charset="0"/>
                          <a:ea typeface="Verdana" panose="020B0604030504040204" pitchFamily="34" charset="0"/>
                          <a:cs typeface="Verdana" panose="020B0604030504040204" pitchFamily="34" charset="0"/>
                        </a:rPr>
                        <a:t>§ 1231†</a:t>
                      </a:r>
                    </a:p>
                  </a:txBody>
                  <a:tcPr anchor="ctr"/>
                </a:tc>
                <a:tc>
                  <a:txBody>
                    <a:bodyPr/>
                    <a:lstStyle/>
                    <a:p>
                      <a:r>
                        <a:rPr lang="en-US" sz="1400" dirty="0">
                          <a:latin typeface="Verdana" panose="020B0604030504040204" pitchFamily="34" charset="0"/>
                          <a:ea typeface="Verdana" panose="020B0604030504040204" pitchFamily="34" charset="0"/>
                          <a:cs typeface="Verdana" panose="020B0604030504040204" pitchFamily="34" charset="0"/>
                        </a:rPr>
                        <a:t>Long-term</a:t>
                      </a:r>
                      <a:r>
                        <a:rPr lang="en-US" sz="1400" baseline="0" dirty="0">
                          <a:latin typeface="Verdana" panose="020B0604030504040204" pitchFamily="34" charset="0"/>
                          <a:ea typeface="Verdana" panose="020B0604030504040204" pitchFamily="34" charset="0"/>
                          <a:cs typeface="Verdana" panose="020B0604030504040204" pitchFamily="34" charset="0"/>
                        </a:rPr>
                        <a:t> capital</a:t>
                      </a:r>
                      <a:endParaRPr lang="en-US"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latin typeface="Verdana" panose="020B0604030504040204" pitchFamily="34" charset="0"/>
                          <a:ea typeface="Verdana" panose="020B0604030504040204" pitchFamily="34" charset="0"/>
                          <a:cs typeface="Verdana" panose="020B0604030504040204" pitchFamily="34" charset="0"/>
                        </a:rPr>
                        <a:t>Ordinary</a:t>
                      </a:r>
                    </a:p>
                  </a:txBody>
                  <a:tcPr anchor="ctr"/>
                </a:tc>
                <a:extLst>
                  <a:ext uri="{0D108BD9-81ED-4DB2-BD59-A6C34878D82A}">
                    <a16:rowId xmlns:a16="http://schemas.microsoft.com/office/drawing/2014/main" val="10002"/>
                  </a:ext>
                </a:extLst>
              </a:tr>
            </a:tbl>
          </a:graphicData>
        </a:graphic>
      </p:graphicFrame>
      <p:sp>
        <p:nvSpPr>
          <p:cNvPr id="9" name="Slide Number Placeholder 8">
            <a:extLst>
              <a:ext uri="{FF2B5EF4-FFF2-40B4-BE49-F238E27FC236}">
                <a16:creationId xmlns:a16="http://schemas.microsoft.com/office/drawing/2014/main" id="{6922F26C-4D77-42E2-8FA4-77A26AFC4F42}"/>
              </a:ext>
            </a:extLst>
          </p:cNvPr>
          <p:cNvSpPr>
            <a:spLocks noGrp="1"/>
          </p:cNvSpPr>
          <p:nvPr>
            <p:ph type="sldNum" sz="quarter" idx="12"/>
          </p:nvPr>
        </p:nvSpPr>
        <p:spPr/>
        <p:txBody>
          <a:bodyPr/>
          <a:lstStyle/>
          <a:p>
            <a:r>
              <a:rPr lang="en-US" dirty="0"/>
              <a:t>11-</a:t>
            </a:r>
            <a:fld id="{847A6AB7-ED92-4CC2-895B-E46908831F7A}" type="slidenum">
              <a:rPr lang="en-US" smtClean="0"/>
              <a:pPr/>
              <a:t>14</a:t>
            </a:fld>
            <a:endParaRPr lang="en-US" dirty="0"/>
          </a:p>
        </p:txBody>
      </p:sp>
    </p:spTree>
    <p:extLst>
      <p:ext uri="{BB962C8B-B14F-4D97-AF65-F5344CB8AC3E}">
        <p14:creationId xmlns:p14="http://schemas.microsoft.com/office/powerpoint/2010/main" val="153348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Ordinary Assets </a:t>
            </a:r>
          </a:p>
          <a:p>
            <a:pPr lvl="1"/>
            <a:r>
              <a:rPr lang="en-US" altLang="en-US" dirty="0"/>
              <a:t>Assets created or used in a taxpayer’s trade or business</a:t>
            </a:r>
          </a:p>
          <a:p>
            <a:pPr lvl="1"/>
            <a:r>
              <a:rPr lang="en-US" altLang="en-US" dirty="0"/>
              <a:t>Business assets held for less than a year</a:t>
            </a:r>
          </a:p>
          <a:p>
            <a:pPr lvl="1"/>
            <a:r>
              <a:rPr lang="en-US" altLang="en-US" dirty="0"/>
              <a:t>Example—inventory, accounts receivable, machinery, and equipment</a:t>
            </a:r>
          </a:p>
          <a:p>
            <a:pPr lvl="1"/>
            <a:r>
              <a:rPr lang="en-US" altLang="en-US" dirty="0"/>
              <a:t>If taxpayers sell ordinary assets at a gain, they recognize an ordinary gain that is taxed at ordinary rates.</a:t>
            </a:r>
          </a:p>
          <a:p>
            <a:pPr lvl="1"/>
            <a:r>
              <a:rPr lang="en-US" altLang="en-US" dirty="0"/>
              <a:t>If taxpayers sell ordinary assets at a loss, they deduct the loss against other ordinary income.</a:t>
            </a:r>
          </a:p>
        </p:txBody>
      </p:sp>
      <p:sp>
        <p:nvSpPr>
          <p:cNvPr id="2" name="Title 1"/>
          <p:cNvSpPr>
            <a:spLocks noGrp="1"/>
          </p:cNvSpPr>
          <p:nvPr>
            <p:ph type="title"/>
          </p:nvPr>
        </p:nvSpPr>
        <p:spPr/>
        <p:txBody>
          <a:bodyPr/>
          <a:lstStyle/>
          <a:p>
            <a:r>
              <a:rPr lang="en-US" altLang="en-US" dirty="0"/>
              <a:t>Character of Gain or Loss </a:t>
            </a:r>
            <a:br>
              <a:rPr lang="en-US" altLang="en-US" dirty="0"/>
            </a:br>
            <a:r>
              <a:rPr lang="en-US" altLang="en-US" dirty="0"/>
              <a:t>(2 of 6)</a:t>
            </a:r>
            <a:endParaRPr lang="en-US" dirty="0"/>
          </a:p>
        </p:txBody>
      </p:sp>
      <p:sp>
        <p:nvSpPr>
          <p:cNvPr id="6" name="Slide Number Placeholder 5">
            <a:extLst>
              <a:ext uri="{FF2B5EF4-FFF2-40B4-BE49-F238E27FC236}">
                <a16:creationId xmlns:a16="http://schemas.microsoft.com/office/drawing/2014/main" id="{378B190C-ADEF-4116-90AF-73701697870C}"/>
              </a:ext>
            </a:extLst>
          </p:cNvPr>
          <p:cNvSpPr>
            <a:spLocks noGrp="1"/>
          </p:cNvSpPr>
          <p:nvPr>
            <p:ph type="sldNum" sz="quarter" idx="10"/>
          </p:nvPr>
        </p:nvSpPr>
        <p:spPr/>
        <p:txBody>
          <a:bodyPr/>
          <a:lstStyle/>
          <a:p>
            <a:r>
              <a:rPr lang="en-US" dirty="0"/>
              <a:t>11-</a:t>
            </a:r>
            <a:fld id="{847A6AB7-ED92-4CC2-895B-E46908831F7A}" type="slidenum">
              <a:rPr lang="en-US" smtClean="0"/>
              <a:pPr/>
              <a:t>15</a:t>
            </a:fld>
            <a:endParaRPr lang="en-US" dirty="0"/>
          </a:p>
        </p:txBody>
      </p:sp>
    </p:spTree>
    <p:extLst>
      <p:ext uri="{BB962C8B-B14F-4D97-AF65-F5344CB8AC3E}">
        <p14:creationId xmlns:p14="http://schemas.microsoft.com/office/powerpoint/2010/main" val="42231685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Capital Assets </a:t>
            </a:r>
          </a:p>
          <a:p>
            <a:pPr lvl="1"/>
            <a:r>
              <a:rPr lang="en-US" altLang="en-US" dirty="0"/>
              <a:t>Assets held for investment, for the production of income, or for personal use</a:t>
            </a:r>
          </a:p>
          <a:p>
            <a:pPr lvl="1"/>
            <a:r>
              <a:rPr lang="en-US" altLang="en-US" dirty="0"/>
              <a:t>Qualification as capital asset depends on the purpose for which taxpayer uses the asset.</a:t>
            </a:r>
          </a:p>
          <a:p>
            <a:pPr lvl="1"/>
            <a:r>
              <a:rPr lang="en-US" altLang="en-US" dirty="0"/>
              <a:t>Both individual and corporate taxpayers prefer capital gains to ordinary income.</a:t>
            </a:r>
          </a:p>
        </p:txBody>
      </p:sp>
      <p:sp>
        <p:nvSpPr>
          <p:cNvPr id="2" name="Title 1"/>
          <p:cNvSpPr>
            <a:spLocks noGrp="1"/>
          </p:cNvSpPr>
          <p:nvPr>
            <p:ph type="title"/>
          </p:nvPr>
        </p:nvSpPr>
        <p:spPr/>
        <p:txBody>
          <a:bodyPr/>
          <a:lstStyle/>
          <a:p>
            <a:r>
              <a:rPr lang="en-US" altLang="en-US" dirty="0"/>
              <a:t>Character of Gain or Loss </a:t>
            </a:r>
            <a:br>
              <a:rPr lang="en-US" altLang="en-US" dirty="0"/>
            </a:br>
            <a:r>
              <a:rPr lang="en-US" altLang="en-US" dirty="0"/>
              <a:t>(3 of 6)</a:t>
            </a:r>
            <a:endParaRPr lang="en-US" dirty="0"/>
          </a:p>
        </p:txBody>
      </p:sp>
      <p:sp>
        <p:nvSpPr>
          <p:cNvPr id="4" name="Slide Number Placeholder 3">
            <a:extLst>
              <a:ext uri="{FF2B5EF4-FFF2-40B4-BE49-F238E27FC236}">
                <a16:creationId xmlns:a16="http://schemas.microsoft.com/office/drawing/2014/main" id="{285AD1E0-9FAD-4AF1-9CA2-D96909356F3A}"/>
              </a:ext>
            </a:extLst>
          </p:cNvPr>
          <p:cNvSpPr>
            <a:spLocks noGrp="1"/>
          </p:cNvSpPr>
          <p:nvPr>
            <p:ph type="sldNum" sz="quarter" idx="10"/>
          </p:nvPr>
        </p:nvSpPr>
        <p:spPr/>
        <p:txBody>
          <a:bodyPr/>
          <a:lstStyle/>
          <a:p>
            <a:r>
              <a:rPr lang="en-US" dirty="0"/>
              <a:t>11-</a:t>
            </a:r>
            <a:fld id="{847A6AB7-ED92-4CC2-895B-E46908831F7A}" type="slidenum">
              <a:rPr lang="en-US" smtClean="0"/>
              <a:pPr/>
              <a:t>16</a:t>
            </a:fld>
            <a:endParaRPr lang="en-US" dirty="0"/>
          </a:p>
        </p:txBody>
      </p:sp>
    </p:spTree>
    <p:extLst>
      <p:ext uri="{BB962C8B-B14F-4D97-AF65-F5344CB8AC3E}">
        <p14:creationId xmlns:p14="http://schemas.microsoft.com/office/powerpoint/2010/main" val="28018163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893152"/>
          </a:xfrm>
        </p:spPr>
        <p:txBody>
          <a:bodyPr/>
          <a:lstStyle/>
          <a:p>
            <a:pPr marL="0" indent="0">
              <a:buNone/>
            </a:pPr>
            <a:r>
              <a:rPr lang="en-US" sz="2400" dirty="0"/>
              <a:t>EXHIBIT 11-4 Review of Capital Gains and Losses</a:t>
            </a:r>
          </a:p>
        </p:txBody>
      </p:sp>
      <p:sp>
        <p:nvSpPr>
          <p:cNvPr id="2" name="Title 1"/>
          <p:cNvSpPr>
            <a:spLocks noGrp="1"/>
          </p:cNvSpPr>
          <p:nvPr>
            <p:ph type="title"/>
          </p:nvPr>
        </p:nvSpPr>
        <p:spPr/>
        <p:txBody>
          <a:bodyPr/>
          <a:lstStyle/>
          <a:p>
            <a:r>
              <a:rPr lang="en-US" altLang="en-US" dirty="0"/>
              <a:t>Character of Gain or Loss </a:t>
            </a:r>
            <a:br>
              <a:rPr lang="en-US" altLang="en-US" dirty="0"/>
            </a:br>
            <a:r>
              <a:rPr lang="en-US" altLang="en-US" dirty="0"/>
              <a:t>(4 of 6)</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206420674"/>
              </p:ext>
            </p:extLst>
          </p:nvPr>
        </p:nvGraphicFramePr>
        <p:xfrm>
          <a:off x="457200" y="1981200"/>
          <a:ext cx="8229599" cy="4099560"/>
        </p:xfrm>
        <a:graphic>
          <a:graphicData uri="http://schemas.openxmlformats.org/drawingml/2006/table">
            <a:tbl>
              <a:tblPr firstRow="1" bandRow="1">
                <a:tableStyleId>{5940675A-B579-460E-94D1-54222C63F5DA}</a:tableStyleId>
              </a:tblPr>
              <a:tblGrid>
                <a:gridCol w="1361913">
                  <a:extLst>
                    <a:ext uri="{9D8B030D-6E8A-4147-A177-3AD203B41FA5}">
                      <a16:colId xmlns:a16="http://schemas.microsoft.com/office/drawing/2014/main" val="20000"/>
                    </a:ext>
                  </a:extLst>
                </a:gridCol>
                <a:gridCol w="4581686">
                  <a:extLst>
                    <a:ext uri="{9D8B030D-6E8A-4147-A177-3AD203B41FA5}">
                      <a16:colId xmlns:a16="http://schemas.microsoft.com/office/drawing/2014/main" val="20001"/>
                    </a:ext>
                  </a:extLst>
                </a:gridCol>
                <a:gridCol w="2286000">
                  <a:extLst>
                    <a:ext uri="{9D8B030D-6E8A-4147-A177-3AD203B41FA5}">
                      <a16:colId xmlns:a16="http://schemas.microsoft.com/office/drawing/2014/main" val="20002"/>
                    </a:ext>
                  </a:extLst>
                </a:gridCol>
              </a:tblGrid>
              <a:tr h="537787">
                <a:tc>
                  <a:txBody>
                    <a:bodyPr/>
                    <a:lstStyle/>
                    <a:p>
                      <a:pPr algn="ctr">
                        <a:spcBef>
                          <a:spcPts val="300"/>
                        </a:spcBef>
                      </a:pPr>
                      <a:r>
                        <a:rPr lang="en-US" sz="1400" b="1" dirty="0">
                          <a:latin typeface="Verdana" panose="020B0604030504040204" pitchFamily="34" charset="0"/>
                          <a:ea typeface="Verdana" panose="020B0604030504040204" pitchFamily="34" charset="0"/>
                          <a:cs typeface="Verdana" panose="020B0604030504040204" pitchFamily="34" charset="0"/>
                        </a:rPr>
                        <a:t>Taxpayer Type</a:t>
                      </a:r>
                    </a:p>
                  </a:txBody>
                  <a:tcPr anchor="ctr"/>
                </a:tc>
                <a:tc>
                  <a:txBody>
                    <a:bodyPr/>
                    <a:lstStyle/>
                    <a:p>
                      <a:pPr algn="ctr">
                        <a:spcBef>
                          <a:spcPts val="300"/>
                        </a:spcBef>
                      </a:pPr>
                      <a:r>
                        <a:rPr lang="en-US" sz="1400" b="1" dirty="0">
                          <a:latin typeface="Verdana" panose="020B0604030504040204" pitchFamily="34" charset="0"/>
                          <a:ea typeface="Verdana" panose="020B0604030504040204" pitchFamily="34" charset="0"/>
                          <a:cs typeface="Verdana" panose="020B0604030504040204" pitchFamily="34" charset="0"/>
                        </a:rPr>
                        <a:t>Preferential</a:t>
                      </a:r>
                      <a:r>
                        <a:rPr lang="en-US" sz="1400" b="1" baseline="0" dirty="0">
                          <a:latin typeface="Verdana" panose="020B0604030504040204" pitchFamily="34" charset="0"/>
                          <a:ea typeface="Verdana" panose="020B0604030504040204" pitchFamily="34" charset="0"/>
                          <a:cs typeface="Verdana" panose="020B0604030504040204" pitchFamily="34" charset="0"/>
                        </a:rPr>
                        <a:t> Rate</a:t>
                      </a:r>
                      <a:endParaRPr lang="en-US"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spcBef>
                          <a:spcPts val="300"/>
                        </a:spcBef>
                      </a:pPr>
                      <a:r>
                        <a:rPr lang="en-US" sz="1400" b="1" dirty="0">
                          <a:latin typeface="Verdana" panose="020B0604030504040204" pitchFamily="34" charset="0"/>
                          <a:ea typeface="Verdana" panose="020B0604030504040204" pitchFamily="34" charset="0"/>
                          <a:cs typeface="Verdana" panose="020B0604030504040204" pitchFamily="34" charset="0"/>
                        </a:rPr>
                        <a:t>Loss Limitations</a:t>
                      </a:r>
                    </a:p>
                  </a:txBody>
                  <a:tcPr anchor="ctr"/>
                </a:tc>
                <a:extLst>
                  <a:ext uri="{0D108BD9-81ED-4DB2-BD59-A6C34878D82A}">
                    <a16:rowId xmlns:a16="http://schemas.microsoft.com/office/drawing/2014/main" val="10000"/>
                  </a:ext>
                </a:extLst>
              </a:tr>
              <a:tr h="3561773">
                <a:tc>
                  <a:txBody>
                    <a:bodyPr/>
                    <a:lstStyle/>
                    <a:p>
                      <a:pPr>
                        <a:spcBef>
                          <a:spcPts val="300"/>
                        </a:spcBef>
                      </a:pPr>
                      <a:r>
                        <a:rPr lang="en-US" sz="1200" dirty="0">
                          <a:latin typeface="Verdana" panose="020B0604030504040204" pitchFamily="34" charset="0"/>
                          <a:ea typeface="Verdana" panose="020B0604030504040204" pitchFamily="34" charset="0"/>
                          <a:cs typeface="Verdana" panose="020B0604030504040204" pitchFamily="34" charset="0"/>
                        </a:rPr>
                        <a:t>Individuals</a:t>
                      </a:r>
                    </a:p>
                  </a:txBody>
                  <a:tcPr/>
                </a:tc>
                <a:tc>
                  <a:txBody>
                    <a:bodyPr/>
                    <a:lstStyle/>
                    <a:p>
                      <a:pPr marL="228600" indent="-228600">
                        <a:spcBef>
                          <a:spcPts val="300"/>
                        </a:spcBef>
                        <a:buFont typeface="Arial" panose="020B0604020202020204" pitchFamily="34" charset="0"/>
                        <a:buChar char="•"/>
                      </a:pPr>
                      <a:r>
                        <a:rPr lang="en-US" sz="1200" baseline="0" dirty="0">
                          <a:latin typeface="Verdana" panose="020B0604030504040204" pitchFamily="34" charset="0"/>
                          <a:ea typeface="Verdana" panose="020B0604030504040204" pitchFamily="34" charset="0"/>
                          <a:cs typeface="Verdana" panose="020B0604030504040204" pitchFamily="34" charset="0"/>
                        </a:rPr>
                        <a:t>Net capital gains on assets held more than one year are taxed at 15 percent (0 percent to the extent taxable income including the gain is below the maximum 0 percent threshold and 20 percent to the extent taxable income including capital gains is above the maximum 15 percent threshold). When determining which capital gains tax rate applies, capital gains that fall within the range of taxable income specified in the Tax Rate tables are included in taxable income last.</a:t>
                      </a:r>
                    </a:p>
                    <a:p>
                      <a:pPr marL="228600" indent="-228600">
                        <a:spcBef>
                          <a:spcPts val="300"/>
                        </a:spcBef>
                        <a:buFont typeface="Arial" panose="020B0604020202020204" pitchFamily="34" charset="0"/>
                        <a:buChar char="•"/>
                      </a:pPr>
                      <a:r>
                        <a:rPr lang="en-US" sz="1200" baseline="0" dirty="0">
                          <a:latin typeface="Verdana" panose="020B0604030504040204" pitchFamily="34" charset="0"/>
                          <a:ea typeface="Verdana" panose="020B0604030504040204" pitchFamily="34" charset="0"/>
                          <a:cs typeface="Verdana" panose="020B0604030504040204" pitchFamily="34" charset="0"/>
                        </a:rPr>
                        <a:t>Unrecaptured §1250 gains on real property held more than one year remaining after the netting process are taxed at a maximum rate of 25 percent.</a:t>
                      </a:r>
                    </a:p>
                    <a:p>
                      <a:pPr marL="228600" indent="-228600">
                        <a:spcBef>
                          <a:spcPts val="300"/>
                        </a:spcBef>
                        <a:buFont typeface="Arial" panose="020B0604020202020204" pitchFamily="34" charset="0"/>
                        <a:buChar char="•"/>
                      </a:pPr>
                      <a:r>
                        <a:rPr lang="en-US" sz="1200" baseline="0" dirty="0">
                          <a:latin typeface="Verdana" panose="020B0604030504040204" pitchFamily="34" charset="0"/>
                          <a:ea typeface="Verdana" panose="020B0604030504040204" pitchFamily="34" charset="0"/>
                          <a:cs typeface="Verdana" panose="020B0604030504040204" pitchFamily="34" charset="0"/>
                        </a:rPr>
                        <a:t>Net gains on collectibles held for more than a year and qualified small business stock are taxed at a maximum rate of 28 percent.</a:t>
                      </a:r>
                    </a:p>
                    <a:p>
                      <a:pPr marL="228600" indent="-228600">
                        <a:spcBef>
                          <a:spcPts val="300"/>
                        </a:spcBef>
                        <a:buFont typeface="Arial" panose="020B0604020202020204" pitchFamily="34" charset="0"/>
                        <a:buChar char="•"/>
                      </a:pPr>
                      <a:r>
                        <a:rPr lang="en-US" sz="1200" baseline="0" dirty="0">
                          <a:latin typeface="Verdana" panose="020B0604030504040204" pitchFamily="34" charset="0"/>
                          <a:ea typeface="Verdana" panose="020B0604030504040204" pitchFamily="34" charset="0"/>
                          <a:cs typeface="Verdana" panose="020B0604030504040204" pitchFamily="34" charset="0"/>
                        </a:rPr>
                        <a:t>Net capital gains on assets held one year or less are taxed at ordinary rates.</a:t>
                      </a:r>
                    </a:p>
                  </a:txBody>
                  <a:tcPr/>
                </a:tc>
                <a:tc>
                  <a:txBody>
                    <a:bodyPr/>
                    <a:lstStyle/>
                    <a:p>
                      <a:pPr marL="228600" indent="-228600">
                        <a:spcBef>
                          <a:spcPts val="300"/>
                        </a:spcBef>
                        <a:buFont typeface="Arial" panose="020B0604020202020204" pitchFamily="34" charset="0"/>
                        <a:buChar char="•"/>
                      </a:pPr>
                      <a:r>
                        <a:rPr lang="en-US" sz="1200" dirty="0">
                          <a:latin typeface="Verdana" panose="020B0604030504040204" pitchFamily="34" charset="0"/>
                          <a:ea typeface="Verdana" panose="020B0604030504040204" pitchFamily="34" charset="0"/>
                          <a:cs typeface="Verdana" panose="020B0604030504040204" pitchFamily="34" charset="0"/>
                        </a:rPr>
                        <a:t>Individuals</a:t>
                      </a:r>
                      <a:r>
                        <a:rPr lang="en-US" sz="1200" baseline="0" dirty="0">
                          <a:latin typeface="Verdana" panose="020B0604030504040204" pitchFamily="34" charset="0"/>
                          <a:ea typeface="Verdana" panose="020B0604030504040204" pitchFamily="34" charset="0"/>
                          <a:cs typeface="Verdana" panose="020B0604030504040204" pitchFamily="34" charset="0"/>
                        </a:rPr>
                        <a:t> may annually deduct up to $3,000 of net capital losses against ordinary income.</a:t>
                      </a:r>
                    </a:p>
                    <a:p>
                      <a:pPr marL="228600" indent="-228600">
                        <a:spcBef>
                          <a:spcPts val="300"/>
                        </a:spcBef>
                        <a:buFont typeface="Arial" panose="020B0604020202020204" pitchFamily="34" charset="0"/>
                        <a:buChar char="•"/>
                      </a:pPr>
                      <a:r>
                        <a:rPr lang="en-US" sz="1200" baseline="0" dirty="0">
                          <a:latin typeface="Verdana" panose="020B0604030504040204" pitchFamily="34" charset="0"/>
                          <a:ea typeface="Verdana" panose="020B0604030504040204" pitchFamily="34" charset="0"/>
                          <a:cs typeface="Verdana" panose="020B0604030504040204" pitchFamily="34" charset="0"/>
                        </a:rPr>
                        <a:t>Losses can be carried forward indefinitely but not carried back.</a:t>
                      </a:r>
                      <a:endParaRPr lang="en-US" sz="1200" dirty="0">
                        <a:latin typeface="Verdana" panose="020B0604030504040204" pitchFamily="34" charset="0"/>
                        <a:ea typeface="Verdana" panose="020B0604030504040204" pitchFamily="34" charset="0"/>
                        <a:cs typeface="Verdana" panose="020B0604030504040204" pitchFamily="34" charset="0"/>
                      </a:endParaRPr>
                    </a:p>
                  </a:txBody>
                  <a:tcPr/>
                </a:tc>
                <a:extLst>
                  <a:ext uri="{0D108BD9-81ED-4DB2-BD59-A6C34878D82A}">
                    <a16:rowId xmlns:a16="http://schemas.microsoft.com/office/drawing/2014/main" val="10001"/>
                  </a:ext>
                </a:extLst>
              </a:tr>
            </a:tbl>
          </a:graphicData>
        </a:graphic>
      </p:graphicFrame>
      <p:sp>
        <p:nvSpPr>
          <p:cNvPr id="4" name="Slide Number Placeholder 3">
            <a:extLst>
              <a:ext uri="{FF2B5EF4-FFF2-40B4-BE49-F238E27FC236}">
                <a16:creationId xmlns:a16="http://schemas.microsoft.com/office/drawing/2014/main" id="{398D287E-9B77-4557-960A-1D0754F595AC}"/>
              </a:ext>
            </a:extLst>
          </p:cNvPr>
          <p:cNvSpPr>
            <a:spLocks noGrp="1"/>
          </p:cNvSpPr>
          <p:nvPr>
            <p:ph type="sldNum" sz="quarter" idx="10"/>
          </p:nvPr>
        </p:nvSpPr>
        <p:spPr/>
        <p:txBody>
          <a:bodyPr/>
          <a:lstStyle/>
          <a:p>
            <a:r>
              <a:rPr lang="en-US" dirty="0"/>
              <a:t>11-</a:t>
            </a:r>
            <a:fld id="{847A6AB7-ED92-4CC2-895B-E46908831F7A}" type="slidenum">
              <a:rPr lang="en-US" smtClean="0"/>
              <a:pPr/>
              <a:t>17</a:t>
            </a:fld>
            <a:endParaRPr lang="en-US" dirty="0"/>
          </a:p>
        </p:txBody>
      </p:sp>
    </p:spTree>
    <p:extLst>
      <p:ext uri="{BB962C8B-B14F-4D97-AF65-F5344CB8AC3E}">
        <p14:creationId xmlns:p14="http://schemas.microsoft.com/office/powerpoint/2010/main" val="18294255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Character of Gain or Loss </a:t>
            </a:r>
            <a:br>
              <a:rPr lang="en-US" altLang="en-US" dirty="0"/>
            </a:br>
            <a:r>
              <a:rPr lang="en-US" altLang="en-US" dirty="0"/>
              <a:t>(5 of 6)</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865203034"/>
              </p:ext>
            </p:extLst>
          </p:nvPr>
        </p:nvGraphicFramePr>
        <p:xfrm>
          <a:off x="457200" y="1981200"/>
          <a:ext cx="8229599" cy="2743200"/>
        </p:xfrm>
        <a:graphic>
          <a:graphicData uri="http://schemas.openxmlformats.org/drawingml/2006/table">
            <a:tbl>
              <a:tblPr firstRow="1" bandRow="1">
                <a:tableStyleId>{5940675A-B579-460E-94D1-54222C63F5DA}</a:tableStyleId>
              </a:tblPr>
              <a:tblGrid>
                <a:gridCol w="1361913">
                  <a:extLst>
                    <a:ext uri="{9D8B030D-6E8A-4147-A177-3AD203B41FA5}">
                      <a16:colId xmlns:a16="http://schemas.microsoft.com/office/drawing/2014/main" val="20000"/>
                    </a:ext>
                  </a:extLst>
                </a:gridCol>
                <a:gridCol w="4581686">
                  <a:extLst>
                    <a:ext uri="{9D8B030D-6E8A-4147-A177-3AD203B41FA5}">
                      <a16:colId xmlns:a16="http://schemas.microsoft.com/office/drawing/2014/main" val="20001"/>
                    </a:ext>
                  </a:extLst>
                </a:gridCol>
                <a:gridCol w="2286000">
                  <a:extLst>
                    <a:ext uri="{9D8B030D-6E8A-4147-A177-3AD203B41FA5}">
                      <a16:colId xmlns:a16="http://schemas.microsoft.com/office/drawing/2014/main" val="20002"/>
                    </a:ext>
                  </a:extLst>
                </a:gridCol>
              </a:tblGrid>
              <a:tr h="537787">
                <a:tc>
                  <a:txBody>
                    <a:bodyPr/>
                    <a:lstStyle/>
                    <a:p>
                      <a:pPr algn="ctr">
                        <a:spcBef>
                          <a:spcPts val="600"/>
                        </a:spcBef>
                      </a:pPr>
                      <a:r>
                        <a:rPr lang="en-US" sz="1400" b="1" dirty="0">
                          <a:latin typeface="Verdana" panose="020B0604030504040204" pitchFamily="34" charset="0"/>
                          <a:ea typeface="Verdana" panose="020B0604030504040204" pitchFamily="34" charset="0"/>
                          <a:cs typeface="Verdana" panose="020B0604030504040204" pitchFamily="34" charset="0"/>
                        </a:rPr>
                        <a:t>Taxpayer Type</a:t>
                      </a:r>
                    </a:p>
                  </a:txBody>
                  <a:tcPr anchor="ctr"/>
                </a:tc>
                <a:tc>
                  <a:txBody>
                    <a:bodyPr/>
                    <a:lstStyle/>
                    <a:p>
                      <a:pPr algn="ctr">
                        <a:spcBef>
                          <a:spcPts val="600"/>
                        </a:spcBef>
                      </a:pPr>
                      <a:r>
                        <a:rPr lang="en-US" sz="1400" b="1" dirty="0">
                          <a:latin typeface="Verdana" panose="020B0604030504040204" pitchFamily="34" charset="0"/>
                          <a:ea typeface="Verdana" panose="020B0604030504040204" pitchFamily="34" charset="0"/>
                          <a:cs typeface="Verdana" panose="020B0604030504040204" pitchFamily="34" charset="0"/>
                        </a:rPr>
                        <a:t>Preferential</a:t>
                      </a:r>
                      <a:r>
                        <a:rPr lang="en-US" sz="1400" b="1" baseline="0" dirty="0">
                          <a:latin typeface="Verdana" panose="020B0604030504040204" pitchFamily="34" charset="0"/>
                          <a:ea typeface="Verdana" panose="020B0604030504040204" pitchFamily="34" charset="0"/>
                          <a:cs typeface="Verdana" panose="020B0604030504040204" pitchFamily="34" charset="0"/>
                        </a:rPr>
                        <a:t> Rate</a:t>
                      </a:r>
                      <a:endParaRPr lang="en-US"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spcBef>
                          <a:spcPts val="600"/>
                        </a:spcBef>
                      </a:pPr>
                      <a:r>
                        <a:rPr lang="en-US" sz="1400" b="1" dirty="0">
                          <a:latin typeface="Verdana" panose="020B0604030504040204" pitchFamily="34" charset="0"/>
                          <a:ea typeface="Verdana" panose="020B0604030504040204" pitchFamily="34" charset="0"/>
                          <a:cs typeface="Verdana" panose="020B0604030504040204" pitchFamily="34" charset="0"/>
                        </a:rPr>
                        <a:t>Loss Limitations</a:t>
                      </a:r>
                    </a:p>
                  </a:txBody>
                  <a:tcPr anchor="ctr"/>
                </a:tc>
                <a:extLst>
                  <a:ext uri="{0D108BD9-81ED-4DB2-BD59-A6C34878D82A}">
                    <a16:rowId xmlns:a16="http://schemas.microsoft.com/office/drawing/2014/main" val="10000"/>
                  </a:ext>
                </a:extLst>
              </a:tr>
              <a:tr h="2205413">
                <a:tc>
                  <a:txBody>
                    <a:bodyPr/>
                    <a:lstStyle/>
                    <a:p>
                      <a:pPr>
                        <a:spcBef>
                          <a:spcPts val="600"/>
                        </a:spcBef>
                      </a:pPr>
                      <a:r>
                        <a:rPr lang="en-US" sz="1400" dirty="0">
                          <a:latin typeface="Verdana" panose="020B0604030504040204" pitchFamily="34" charset="0"/>
                          <a:ea typeface="Verdana" panose="020B0604030504040204" pitchFamily="34" charset="0"/>
                          <a:cs typeface="Verdana" panose="020B0604030504040204" pitchFamily="34" charset="0"/>
                        </a:rPr>
                        <a:t>C Corporations</a:t>
                      </a:r>
                    </a:p>
                  </a:txBody>
                  <a:tcPr/>
                </a:tc>
                <a:tc>
                  <a:txBody>
                    <a:bodyPr/>
                    <a:lstStyle/>
                    <a:p>
                      <a:pPr marL="228600" indent="-228600">
                        <a:spcBef>
                          <a:spcPts val="600"/>
                        </a:spcBef>
                        <a:buFont typeface="Arial" panose="020B0604020202020204" pitchFamily="34" charset="0"/>
                        <a:buChar char="•"/>
                      </a:pPr>
                      <a:r>
                        <a:rPr lang="en-US" sz="1400" dirty="0">
                          <a:latin typeface="Verdana" panose="020B0604030504040204" pitchFamily="34" charset="0"/>
                          <a:ea typeface="Verdana" panose="020B0604030504040204" pitchFamily="34" charset="0"/>
                          <a:cs typeface="Verdana" panose="020B0604030504040204" pitchFamily="34" charset="0"/>
                        </a:rPr>
                        <a:t>No </a:t>
                      </a:r>
                      <a:r>
                        <a:rPr lang="en-US" sz="1400" baseline="0" dirty="0">
                          <a:latin typeface="Verdana" panose="020B0604030504040204" pitchFamily="34" charset="0"/>
                          <a:ea typeface="Verdana" panose="020B0604030504040204" pitchFamily="34" charset="0"/>
                          <a:cs typeface="Verdana" panose="020B0604030504040204" pitchFamily="34" charset="0"/>
                        </a:rPr>
                        <a:t>preferential rates; taxed at ordinary rates.</a:t>
                      </a:r>
                      <a:endParaRPr lang="en-US"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228600" indent="-228600">
                        <a:spcBef>
                          <a:spcPts val="600"/>
                        </a:spcBef>
                        <a:buFont typeface="Arial" panose="020B0604020202020204" pitchFamily="34" charset="0"/>
                        <a:buChar char="•"/>
                      </a:pPr>
                      <a:r>
                        <a:rPr lang="en-US" sz="1400" baseline="0" dirty="0">
                          <a:latin typeface="Verdana" panose="020B0604030504040204" pitchFamily="34" charset="0"/>
                          <a:ea typeface="Verdana" panose="020B0604030504040204" pitchFamily="34" charset="0"/>
                          <a:cs typeface="Verdana" panose="020B0604030504040204" pitchFamily="34" charset="0"/>
                        </a:rPr>
                        <a:t>No offset against ordinary income.</a:t>
                      </a:r>
                    </a:p>
                    <a:p>
                      <a:pPr marL="228600" indent="-228600">
                        <a:spcBef>
                          <a:spcPts val="600"/>
                        </a:spcBef>
                        <a:buFont typeface="Arial" panose="020B0604020202020204" pitchFamily="34" charset="0"/>
                        <a:buChar char="•"/>
                      </a:pPr>
                      <a:r>
                        <a:rPr lang="en-US" sz="1400" baseline="0" dirty="0">
                          <a:latin typeface="Verdana" panose="020B0604030504040204" pitchFamily="34" charset="0"/>
                          <a:ea typeface="Verdana" panose="020B0604030504040204" pitchFamily="34" charset="0"/>
                          <a:cs typeface="Verdana" panose="020B0604030504040204" pitchFamily="34" charset="0"/>
                        </a:rPr>
                        <a:t>Net capital losses can generally be carried back three years and forward five years to offset net capital gains in those years. </a:t>
                      </a:r>
                      <a:endParaRPr lang="en-US" sz="1400" dirty="0">
                        <a:latin typeface="Verdana" panose="020B0604030504040204" pitchFamily="34" charset="0"/>
                        <a:ea typeface="Verdana" panose="020B0604030504040204" pitchFamily="34" charset="0"/>
                        <a:cs typeface="Verdana" panose="020B0604030504040204" pitchFamily="34" charset="0"/>
                      </a:endParaRPr>
                    </a:p>
                  </a:txBody>
                  <a:tcPr/>
                </a:tc>
                <a:extLst>
                  <a:ext uri="{0D108BD9-81ED-4DB2-BD59-A6C34878D82A}">
                    <a16:rowId xmlns:a16="http://schemas.microsoft.com/office/drawing/2014/main" val="10001"/>
                  </a:ext>
                </a:extLst>
              </a:tr>
            </a:tbl>
          </a:graphicData>
        </a:graphic>
      </p:graphicFrame>
      <p:sp>
        <p:nvSpPr>
          <p:cNvPr id="4" name="Slide Number Placeholder 3">
            <a:extLst>
              <a:ext uri="{FF2B5EF4-FFF2-40B4-BE49-F238E27FC236}">
                <a16:creationId xmlns:a16="http://schemas.microsoft.com/office/drawing/2014/main" id="{4C5D3DA1-FCDC-4EAE-A1CB-6D66AFCF401C}"/>
              </a:ext>
            </a:extLst>
          </p:cNvPr>
          <p:cNvSpPr>
            <a:spLocks noGrp="1"/>
          </p:cNvSpPr>
          <p:nvPr>
            <p:ph type="sldNum" sz="quarter" idx="10"/>
          </p:nvPr>
        </p:nvSpPr>
        <p:spPr/>
        <p:txBody>
          <a:bodyPr/>
          <a:lstStyle/>
          <a:p>
            <a:r>
              <a:rPr lang="en-US" dirty="0"/>
              <a:t>11-</a:t>
            </a:r>
            <a:fld id="{847A6AB7-ED92-4CC2-895B-E46908831F7A}" type="slidenum">
              <a:rPr lang="en-US" smtClean="0"/>
              <a:pPr/>
              <a:t>18</a:t>
            </a:fld>
            <a:endParaRPr lang="en-US" dirty="0"/>
          </a:p>
        </p:txBody>
      </p:sp>
    </p:spTree>
    <p:extLst>
      <p:ext uri="{BB962C8B-B14F-4D97-AF65-F5344CB8AC3E}">
        <p14:creationId xmlns:p14="http://schemas.microsoft.com/office/powerpoint/2010/main" val="40893277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§1231 Assets</a:t>
            </a:r>
          </a:p>
          <a:p>
            <a:pPr lvl="1"/>
            <a:r>
              <a:rPr lang="en-US" altLang="en-US" dirty="0"/>
              <a:t>Depreciable assets and land used in a trade or business held for more than one year</a:t>
            </a:r>
          </a:p>
          <a:p>
            <a:pPr lvl="1"/>
            <a:r>
              <a:rPr lang="en-US" altLang="en-US" dirty="0"/>
              <a:t>If the taxpayer recognizes a net §1231 gain, the net gain is treated as a long-term capital gain.</a:t>
            </a:r>
          </a:p>
          <a:p>
            <a:pPr lvl="1"/>
            <a:r>
              <a:rPr lang="en-US" altLang="en-US" dirty="0"/>
              <a:t>If the taxpayer recognizes a net §1231 loss, the net loss is treated as an ordinary loss.</a:t>
            </a:r>
          </a:p>
          <a:p>
            <a:pPr lvl="1"/>
            <a:r>
              <a:rPr lang="en-US" altLang="en-US" dirty="0"/>
              <a:t>§1231 gains on individual depreciable assets may be recharacterized as ordinary income under the depreciation recapture rules.</a:t>
            </a:r>
          </a:p>
        </p:txBody>
      </p:sp>
      <p:sp>
        <p:nvSpPr>
          <p:cNvPr id="2" name="Title 1"/>
          <p:cNvSpPr>
            <a:spLocks noGrp="1"/>
          </p:cNvSpPr>
          <p:nvPr>
            <p:ph type="title"/>
          </p:nvPr>
        </p:nvSpPr>
        <p:spPr/>
        <p:txBody>
          <a:bodyPr/>
          <a:lstStyle/>
          <a:p>
            <a:r>
              <a:rPr lang="en-US" altLang="en-US" dirty="0"/>
              <a:t>Character of Gain or Loss </a:t>
            </a:r>
            <a:br>
              <a:rPr lang="en-US" altLang="en-US" dirty="0"/>
            </a:br>
            <a:r>
              <a:rPr lang="en-US" altLang="en-US" dirty="0"/>
              <a:t>(6 of 6)</a:t>
            </a:r>
            <a:endParaRPr lang="en-US" dirty="0"/>
          </a:p>
        </p:txBody>
      </p:sp>
      <p:sp>
        <p:nvSpPr>
          <p:cNvPr id="6" name="Slide Number Placeholder 5">
            <a:extLst>
              <a:ext uri="{FF2B5EF4-FFF2-40B4-BE49-F238E27FC236}">
                <a16:creationId xmlns:a16="http://schemas.microsoft.com/office/drawing/2014/main" id="{F9A695C0-8E3E-4DB6-9A38-559DAE3EAD14}"/>
              </a:ext>
            </a:extLst>
          </p:cNvPr>
          <p:cNvSpPr>
            <a:spLocks noGrp="1"/>
          </p:cNvSpPr>
          <p:nvPr>
            <p:ph type="sldNum" sz="quarter" idx="10"/>
          </p:nvPr>
        </p:nvSpPr>
        <p:spPr/>
        <p:txBody>
          <a:bodyPr/>
          <a:lstStyle/>
          <a:p>
            <a:r>
              <a:rPr lang="en-US" dirty="0"/>
              <a:t>11-</a:t>
            </a:r>
            <a:fld id="{847A6AB7-ED92-4CC2-895B-E46908831F7A}" type="slidenum">
              <a:rPr lang="en-US" smtClean="0"/>
              <a:pPr/>
              <a:t>19</a:t>
            </a:fld>
            <a:endParaRPr lang="en-US" dirty="0"/>
          </a:p>
        </p:txBody>
      </p:sp>
    </p:spTree>
    <p:extLst>
      <p:ext uri="{BB962C8B-B14F-4D97-AF65-F5344CB8AC3E}">
        <p14:creationId xmlns:p14="http://schemas.microsoft.com/office/powerpoint/2010/main" val="3228150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altLang="en-US" sz="2400" dirty="0"/>
              <a:t>Calculate the amount of gain or loss recognized on the disposition of assets used in a trade or business.</a:t>
            </a:r>
          </a:p>
          <a:p>
            <a:pPr marL="514350" indent="-514350">
              <a:buFont typeface="+mj-lt"/>
              <a:buAutoNum type="arabicPeriod"/>
            </a:pPr>
            <a:r>
              <a:rPr lang="en-US" altLang="en-US" sz="2400" dirty="0"/>
              <a:t>Describe the general character types of gain or loss recognized on property dispositions.</a:t>
            </a:r>
          </a:p>
          <a:p>
            <a:pPr marL="514350" indent="-514350">
              <a:buFont typeface="+mj-lt"/>
              <a:buAutoNum type="arabicPeriod"/>
            </a:pPr>
            <a:r>
              <a:rPr lang="en-US" altLang="en-US" sz="2400" dirty="0"/>
              <a:t>Calculate depreciation recapture.</a:t>
            </a:r>
          </a:p>
          <a:p>
            <a:pPr marL="514350" indent="-514350">
              <a:buFont typeface="+mj-lt"/>
              <a:buAutoNum type="arabicPeriod"/>
            </a:pPr>
            <a:r>
              <a:rPr lang="en-US" altLang="en-US" sz="2400" dirty="0"/>
              <a:t>Describe the tax treatment of unrecaptured §1250 gains.</a:t>
            </a:r>
          </a:p>
          <a:p>
            <a:pPr marL="514350" indent="-514350">
              <a:buFont typeface="+mj-lt"/>
              <a:buAutoNum type="arabicPeriod"/>
            </a:pPr>
            <a:r>
              <a:rPr lang="en-US" altLang="en-US" sz="2400" dirty="0"/>
              <a:t>Describe the tax treatment of §1231 gains or losses, including the §1231 netting process.</a:t>
            </a:r>
          </a:p>
          <a:p>
            <a:pPr marL="514350" indent="-514350">
              <a:buFont typeface="+mj-lt"/>
              <a:buAutoNum type="arabicPeriod"/>
            </a:pPr>
            <a:r>
              <a:rPr lang="en-US" altLang="en-US" sz="2400" dirty="0"/>
              <a:t>Explain common deferral exceptions to the general rule that realized gains and losses are recognized currently.</a:t>
            </a:r>
            <a:endParaRPr lang="en-US" sz="2400" dirty="0"/>
          </a:p>
        </p:txBody>
      </p:sp>
      <p:sp>
        <p:nvSpPr>
          <p:cNvPr id="2" name="Title 1"/>
          <p:cNvSpPr>
            <a:spLocks noGrp="1"/>
          </p:cNvSpPr>
          <p:nvPr>
            <p:ph type="title"/>
          </p:nvPr>
        </p:nvSpPr>
        <p:spPr/>
        <p:txBody>
          <a:bodyPr/>
          <a:lstStyle/>
          <a:p>
            <a:r>
              <a:rPr lang="en-US" altLang="en-US" dirty="0"/>
              <a:t>Learning Objectives</a:t>
            </a:r>
            <a:endParaRPr lang="en-US" dirty="0"/>
          </a:p>
        </p:txBody>
      </p:sp>
      <p:sp>
        <p:nvSpPr>
          <p:cNvPr id="6" name="Slide Number Placeholder 5">
            <a:extLst>
              <a:ext uri="{FF2B5EF4-FFF2-40B4-BE49-F238E27FC236}">
                <a16:creationId xmlns:a16="http://schemas.microsoft.com/office/drawing/2014/main" id="{7FCF0CE7-CE31-4C44-9F9B-D9B624032B1C}"/>
              </a:ext>
            </a:extLst>
          </p:cNvPr>
          <p:cNvSpPr>
            <a:spLocks noGrp="1"/>
          </p:cNvSpPr>
          <p:nvPr>
            <p:ph type="sldNum" sz="quarter" idx="10"/>
          </p:nvPr>
        </p:nvSpPr>
        <p:spPr/>
        <p:txBody>
          <a:bodyPr/>
          <a:lstStyle/>
          <a:p>
            <a:r>
              <a:rPr lang="en-US" dirty="0"/>
              <a:t>11-</a:t>
            </a:r>
            <a:fld id="{847A6AB7-ED92-4CC2-895B-E46908831F7A}" type="slidenum">
              <a:rPr lang="en-US" smtClean="0"/>
              <a:pPr/>
              <a:t>2</a:t>
            </a:fld>
            <a:endParaRPr lang="en-US" dirty="0"/>
          </a:p>
        </p:txBody>
      </p:sp>
    </p:spTree>
    <p:extLst>
      <p:ext uri="{BB962C8B-B14F-4D97-AF65-F5344CB8AC3E}">
        <p14:creationId xmlns:p14="http://schemas.microsoft.com/office/powerpoint/2010/main" val="3332553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altLang="en-US" sz="2400" dirty="0"/>
              <a:t>Potentially applies to gains (not losses) on the sale of depreciable or amortizable business property</a:t>
            </a:r>
          </a:p>
          <a:p>
            <a:r>
              <a:rPr lang="en-US" altLang="en-US" sz="2400" dirty="0"/>
              <a:t>When applied, it recharacterizes the gain on the sale of a §1231 asset.</a:t>
            </a:r>
          </a:p>
          <a:p>
            <a:r>
              <a:rPr lang="en-US" altLang="en-US" sz="2400" dirty="0"/>
              <a:t>Does not affect §1231 losses.</a:t>
            </a:r>
          </a:p>
          <a:p>
            <a:r>
              <a:rPr lang="en-US" altLang="en-US" sz="2400" dirty="0"/>
              <a:t>Computation depends on the type of §1231 assets the taxpayer is selling (personal or real property).</a:t>
            </a:r>
          </a:p>
          <a:p>
            <a:r>
              <a:rPr lang="en-US" altLang="en-US" sz="2400" dirty="0"/>
              <a:t>Changes only the character but not the amount of gain that taxpayers recognize when they sell a depreciable asset.</a:t>
            </a:r>
          </a:p>
        </p:txBody>
      </p:sp>
      <p:sp>
        <p:nvSpPr>
          <p:cNvPr id="2" name="Title 1"/>
          <p:cNvSpPr>
            <a:spLocks noGrp="1"/>
          </p:cNvSpPr>
          <p:nvPr>
            <p:ph type="title"/>
          </p:nvPr>
        </p:nvSpPr>
        <p:spPr/>
        <p:txBody>
          <a:bodyPr/>
          <a:lstStyle/>
          <a:p>
            <a:r>
              <a:rPr lang="en-US" altLang="en-US" dirty="0"/>
              <a:t>Depreciation Recapture (1 of 6) </a:t>
            </a:r>
            <a:endParaRPr lang="en-US" dirty="0"/>
          </a:p>
        </p:txBody>
      </p:sp>
      <p:sp>
        <p:nvSpPr>
          <p:cNvPr id="6" name="Slide Number Placeholder 5">
            <a:extLst>
              <a:ext uri="{FF2B5EF4-FFF2-40B4-BE49-F238E27FC236}">
                <a16:creationId xmlns:a16="http://schemas.microsoft.com/office/drawing/2014/main" id="{91C756F4-1898-4ADC-BC7D-D48ABACF3922}"/>
              </a:ext>
            </a:extLst>
          </p:cNvPr>
          <p:cNvSpPr>
            <a:spLocks noGrp="1"/>
          </p:cNvSpPr>
          <p:nvPr>
            <p:ph type="sldNum" sz="quarter" idx="10"/>
          </p:nvPr>
        </p:nvSpPr>
        <p:spPr/>
        <p:txBody>
          <a:bodyPr/>
          <a:lstStyle/>
          <a:p>
            <a:r>
              <a:rPr lang="en-US" dirty="0"/>
              <a:t>11-</a:t>
            </a:r>
            <a:fld id="{847A6AB7-ED92-4CC2-895B-E46908831F7A}" type="slidenum">
              <a:rPr lang="en-US" smtClean="0"/>
              <a:pPr/>
              <a:t>20</a:t>
            </a:fld>
            <a:endParaRPr lang="en-US" dirty="0"/>
          </a:p>
        </p:txBody>
      </p:sp>
    </p:spTree>
    <p:extLst>
      <p:ext uri="{BB962C8B-B14F-4D97-AF65-F5344CB8AC3E}">
        <p14:creationId xmlns:p14="http://schemas.microsoft.com/office/powerpoint/2010/main" val="9953030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2400" dirty="0"/>
              <a:t>EXHIBIT 11-5 §1231 Asset Types</a:t>
            </a:r>
          </a:p>
        </p:txBody>
      </p:sp>
      <p:sp>
        <p:nvSpPr>
          <p:cNvPr id="2" name="Title 1"/>
          <p:cNvSpPr>
            <a:spLocks noGrp="1"/>
          </p:cNvSpPr>
          <p:nvPr>
            <p:ph type="title"/>
          </p:nvPr>
        </p:nvSpPr>
        <p:spPr/>
        <p:txBody>
          <a:bodyPr/>
          <a:lstStyle/>
          <a:p>
            <a:r>
              <a:rPr lang="en-US" altLang="en-US" dirty="0"/>
              <a:t>Depreciation Recapture (2 of 6)</a:t>
            </a:r>
            <a:endParaRPr lang="en-US" dirty="0"/>
          </a:p>
        </p:txBody>
      </p:sp>
      <p:sp>
        <p:nvSpPr>
          <p:cNvPr id="7" name="Slide Number Placeholder 6">
            <a:extLst>
              <a:ext uri="{FF2B5EF4-FFF2-40B4-BE49-F238E27FC236}">
                <a16:creationId xmlns:a16="http://schemas.microsoft.com/office/drawing/2014/main" id="{7BB0939F-EAE5-4404-918E-14D96A5ACC35}"/>
              </a:ext>
            </a:extLst>
          </p:cNvPr>
          <p:cNvSpPr>
            <a:spLocks noGrp="1"/>
          </p:cNvSpPr>
          <p:nvPr>
            <p:ph type="sldNum" sz="quarter" idx="10"/>
          </p:nvPr>
        </p:nvSpPr>
        <p:spPr/>
        <p:txBody>
          <a:bodyPr/>
          <a:lstStyle/>
          <a:p>
            <a:r>
              <a:rPr lang="en-US" dirty="0"/>
              <a:t>11-</a:t>
            </a:r>
            <a:fld id="{847A6AB7-ED92-4CC2-895B-E46908831F7A}" type="slidenum">
              <a:rPr lang="en-US" smtClean="0"/>
              <a:pPr/>
              <a:t>21</a:t>
            </a:fld>
            <a:endParaRPr lang="en-US" dirty="0"/>
          </a:p>
        </p:txBody>
      </p:sp>
      <p:pic>
        <p:nvPicPr>
          <p:cNvPr id="5" name="Picture 4" descr="Screen Shot 2020-03-17 at 2.48.06 P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0" y="2133600"/>
            <a:ext cx="4980940" cy="4038600"/>
          </a:xfrm>
          <a:prstGeom prst="rect">
            <a:avLst/>
          </a:prstGeom>
        </p:spPr>
      </p:pic>
    </p:spTree>
    <p:extLst>
      <p:ext uri="{BB962C8B-B14F-4D97-AF65-F5344CB8AC3E}">
        <p14:creationId xmlns:p14="http://schemas.microsoft.com/office/powerpoint/2010/main" val="25574457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§1245 Property</a:t>
            </a:r>
          </a:p>
          <a:p>
            <a:pPr lvl="1"/>
            <a:r>
              <a:rPr lang="en-US" altLang="en-US" dirty="0"/>
              <a:t>Personal property and amortizable intangible assets are §1245 assets.</a:t>
            </a:r>
          </a:p>
          <a:p>
            <a:pPr lvl="1"/>
            <a:r>
              <a:rPr lang="en-US" altLang="en-US" dirty="0"/>
              <a:t>The lesser of</a:t>
            </a:r>
          </a:p>
          <a:p>
            <a:pPr lvl="2"/>
            <a:r>
              <a:rPr lang="en-US" altLang="en-US" dirty="0"/>
              <a:t>Gain recognized or</a:t>
            </a:r>
          </a:p>
          <a:p>
            <a:pPr lvl="2"/>
            <a:r>
              <a:rPr lang="en-US" altLang="en-US" dirty="0"/>
              <a:t>Total accumulated depreciation (or amortization) on the asset.</a:t>
            </a:r>
          </a:p>
          <a:p>
            <a:pPr lvl="1"/>
            <a:r>
              <a:rPr lang="en-US" altLang="en-US" dirty="0"/>
              <a:t>Any remaining gain is §1231 gain.</a:t>
            </a:r>
          </a:p>
          <a:p>
            <a:pPr lvl="1"/>
            <a:r>
              <a:rPr lang="en-US" altLang="en-US" dirty="0"/>
              <a:t>There is no depreciation recapture on assets sold at a loss.</a:t>
            </a:r>
          </a:p>
        </p:txBody>
      </p:sp>
      <p:sp>
        <p:nvSpPr>
          <p:cNvPr id="2" name="Title 1"/>
          <p:cNvSpPr>
            <a:spLocks noGrp="1"/>
          </p:cNvSpPr>
          <p:nvPr>
            <p:ph type="title"/>
          </p:nvPr>
        </p:nvSpPr>
        <p:spPr/>
        <p:txBody>
          <a:bodyPr/>
          <a:lstStyle/>
          <a:p>
            <a:r>
              <a:rPr lang="en-US" altLang="en-US" dirty="0"/>
              <a:t>Depreciation Recapture (3 of 6)</a:t>
            </a:r>
            <a:endParaRPr lang="en-US" dirty="0"/>
          </a:p>
        </p:txBody>
      </p:sp>
      <p:sp>
        <p:nvSpPr>
          <p:cNvPr id="6" name="Slide Number Placeholder 5">
            <a:extLst>
              <a:ext uri="{FF2B5EF4-FFF2-40B4-BE49-F238E27FC236}">
                <a16:creationId xmlns:a16="http://schemas.microsoft.com/office/drawing/2014/main" id="{6754D238-A1D1-4E6A-94C2-26210F58B748}"/>
              </a:ext>
            </a:extLst>
          </p:cNvPr>
          <p:cNvSpPr>
            <a:spLocks noGrp="1"/>
          </p:cNvSpPr>
          <p:nvPr>
            <p:ph type="sldNum" sz="quarter" idx="10"/>
          </p:nvPr>
        </p:nvSpPr>
        <p:spPr/>
        <p:txBody>
          <a:bodyPr/>
          <a:lstStyle/>
          <a:p>
            <a:r>
              <a:rPr lang="en-US" dirty="0"/>
              <a:t>11-</a:t>
            </a:r>
            <a:fld id="{847A6AB7-ED92-4CC2-895B-E46908831F7A}" type="slidenum">
              <a:rPr lang="en-US" smtClean="0"/>
              <a:pPr/>
              <a:t>22</a:t>
            </a:fld>
            <a:endParaRPr lang="en-US" dirty="0"/>
          </a:p>
        </p:txBody>
      </p:sp>
    </p:spTree>
    <p:extLst>
      <p:ext uri="{BB962C8B-B14F-4D97-AF65-F5344CB8AC3E}">
        <p14:creationId xmlns:p14="http://schemas.microsoft.com/office/powerpoint/2010/main" val="8322184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vert="horz" lIns="91440" tIns="45720" rIns="91440" bIns="45720" rtlCol="0">
            <a:noAutofit/>
          </a:bodyPr>
          <a:lstStyle/>
          <a:p>
            <a:r>
              <a:rPr lang="en-US" altLang="en-US" dirty="0"/>
              <a:t>When taxpayers sell or dispose of §1245 property, they encounter one of the following three scenarios of gain or loss:</a:t>
            </a:r>
          </a:p>
          <a:p>
            <a:pPr marL="795528" lvl="1" indent="-457200">
              <a:buFont typeface="+mj-lt"/>
              <a:buAutoNum type="arabicPeriod"/>
            </a:pPr>
            <a:r>
              <a:rPr lang="en-US" altLang="en-US" dirty="0"/>
              <a:t>Recognize a gain created solely through depreciation deductions.</a:t>
            </a:r>
          </a:p>
          <a:p>
            <a:pPr marL="795528" lvl="1" indent="-457200">
              <a:buFont typeface="+mj-lt"/>
              <a:buAutoNum type="arabicPeriod"/>
            </a:pPr>
            <a:r>
              <a:rPr lang="en-US" altLang="en-US" dirty="0"/>
              <a:t>Recognize a gain created through both depreciation deductions and actual asset appreciation.</a:t>
            </a:r>
          </a:p>
          <a:p>
            <a:pPr marL="795528" lvl="1" indent="-457200">
              <a:buFont typeface="+mj-lt"/>
              <a:buAutoNum type="arabicPeriod"/>
            </a:pPr>
            <a:r>
              <a:rPr lang="en-US" altLang="en-US" dirty="0"/>
              <a:t>Recognize a loss.</a:t>
            </a:r>
          </a:p>
        </p:txBody>
      </p:sp>
      <p:sp>
        <p:nvSpPr>
          <p:cNvPr id="2" name="Title 1"/>
          <p:cNvSpPr>
            <a:spLocks noGrp="1"/>
          </p:cNvSpPr>
          <p:nvPr>
            <p:ph type="title"/>
          </p:nvPr>
        </p:nvSpPr>
        <p:spPr/>
        <p:txBody>
          <a:bodyPr/>
          <a:lstStyle/>
          <a:p>
            <a:r>
              <a:rPr lang="en-US" altLang="en-US" dirty="0"/>
              <a:t>Depreciation Recapture (4 of 6)</a:t>
            </a:r>
            <a:endParaRPr lang="en-US" dirty="0"/>
          </a:p>
        </p:txBody>
      </p:sp>
      <p:sp>
        <p:nvSpPr>
          <p:cNvPr id="4" name="Slide Number Placeholder 3">
            <a:extLst>
              <a:ext uri="{FF2B5EF4-FFF2-40B4-BE49-F238E27FC236}">
                <a16:creationId xmlns:a16="http://schemas.microsoft.com/office/drawing/2014/main" id="{056CB5B4-06D1-481C-A194-3994ED12E8A9}"/>
              </a:ext>
            </a:extLst>
          </p:cNvPr>
          <p:cNvSpPr>
            <a:spLocks noGrp="1"/>
          </p:cNvSpPr>
          <p:nvPr>
            <p:ph type="sldNum" sz="quarter" idx="10"/>
          </p:nvPr>
        </p:nvSpPr>
        <p:spPr/>
        <p:txBody>
          <a:bodyPr/>
          <a:lstStyle/>
          <a:p>
            <a:r>
              <a:rPr lang="en-US" dirty="0"/>
              <a:t>11-</a:t>
            </a:r>
            <a:fld id="{847A6AB7-ED92-4CC2-895B-E46908831F7A}" type="slidenum">
              <a:rPr lang="en-US" smtClean="0"/>
              <a:pPr/>
              <a:t>23</a:t>
            </a:fld>
            <a:endParaRPr lang="en-US" dirty="0"/>
          </a:p>
        </p:txBody>
      </p:sp>
    </p:spTree>
    <p:extLst>
      <p:ext uri="{BB962C8B-B14F-4D97-AF65-F5344CB8AC3E}">
        <p14:creationId xmlns:p14="http://schemas.microsoft.com/office/powerpoint/2010/main" val="18408563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sz="2400" dirty="0"/>
              <a:t>EXHIBIT 11-6 Machinery </a:t>
            </a:r>
            <a:r>
              <a:rPr lang="en-US" altLang="en-US" sz="2400" dirty="0"/>
              <a:t>§1245 Depreciation Recapture Scenarios 1, 2, and 3</a:t>
            </a:r>
            <a:r>
              <a:rPr lang="en-US" sz="2400" dirty="0"/>
              <a:t> </a:t>
            </a:r>
          </a:p>
        </p:txBody>
      </p:sp>
      <p:sp>
        <p:nvSpPr>
          <p:cNvPr id="2" name="Title 1"/>
          <p:cNvSpPr>
            <a:spLocks noGrp="1"/>
          </p:cNvSpPr>
          <p:nvPr>
            <p:ph type="title"/>
          </p:nvPr>
        </p:nvSpPr>
        <p:spPr/>
        <p:txBody>
          <a:bodyPr/>
          <a:lstStyle/>
          <a:p>
            <a:r>
              <a:rPr lang="en-US" altLang="en-US" dirty="0"/>
              <a:t>Depreciation Recapture (5 of 6)</a:t>
            </a:r>
            <a:endParaRPr lang="en-US" dirty="0"/>
          </a:p>
        </p:txBody>
      </p:sp>
      <p:sp>
        <p:nvSpPr>
          <p:cNvPr id="5" name="Slide Number Placeholder 4">
            <a:extLst>
              <a:ext uri="{FF2B5EF4-FFF2-40B4-BE49-F238E27FC236}">
                <a16:creationId xmlns:a16="http://schemas.microsoft.com/office/drawing/2014/main" id="{B4022C0F-FC7B-46C4-AC22-65CB8A236D95}"/>
              </a:ext>
            </a:extLst>
          </p:cNvPr>
          <p:cNvSpPr>
            <a:spLocks noGrp="1"/>
          </p:cNvSpPr>
          <p:nvPr>
            <p:ph type="sldNum" sz="quarter" idx="10"/>
          </p:nvPr>
        </p:nvSpPr>
        <p:spPr/>
        <p:txBody>
          <a:bodyPr/>
          <a:lstStyle/>
          <a:p>
            <a:r>
              <a:rPr lang="en-US" dirty="0"/>
              <a:t>11-</a:t>
            </a:r>
            <a:fld id="{847A6AB7-ED92-4CC2-895B-E46908831F7A}" type="slidenum">
              <a:rPr lang="en-US" smtClean="0"/>
              <a:pPr/>
              <a:t>24</a:t>
            </a:fld>
            <a:endParaRPr lang="en-US" dirty="0"/>
          </a:p>
        </p:txBody>
      </p:sp>
      <p:pic>
        <p:nvPicPr>
          <p:cNvPr id="4" name="Picture 3" descr="Screen Shot 2020-03-17 at 2.51.47 P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1600" y="2438400"/>
            <a:ext cx="6400800" cy="3995338"/>
          </a:xfrm>
          <a:prstGeom prst="rect">
            <a:avLst/>
          </a:prstGeom>
        </p:spPr>
      </p:pic>
    </p:spTree>
    <p:extLst>
      <p:ext uri="{BB962C8B-B14F-4D97-AF65-F5344CB8AC3E}">
        <p14:creationId xmlns:p14="http://schemas.microsoft.com/office/powerpoint/2010/main" val="30898217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spcBef>
                <a:spcPts val="600"/>
              </a:spcBef>
            </a:pPr>
            <a:r>
              <a:rPr lang="en-US" altLang="en-US" sz="2400" dirty="0"/>
              <a:t>§1250 Depreciation Recapture for Real Property</a:t>
            </a:r>
          </a:p>
          <a:p>
            <a:pPr lvl="1">
              <a:spcBef>
                <a:spcPts val="600"/>
              </a:spcBef>
            </a:pPr>
            <a:r>
              <a:rPr lang="en-US" altLang="en-US" sz="2200" dirty="0"/>
              <a:t>Depreciable real property (such as an office building or a warehouse) sold at a gain is not subject to §1250 depreciation recapture.</a:t>
            </a:r>
          </a:p>
          <a:p>
            <a:pPr lvl="1">
              <a:spcBef>
                <a:spcPts val="600"/>
              </a:spcBef>
            </a:pPr>
            <a:r>
              <a:rPr lang="en-US" altLang="en-US" sz="2200" dirty="0"/>
              <a:t>A modified version of the recapture rules called §291 depreciation recapture applies to C corporations but not to other types of taxpayers.</a:t>
            </a:r>
          </a:p>
          <a:p>
            <a:pPr lvl="2">
              <a:spcBef>
                <a:spcPts val="600"/>
              </a:spcBef>
            </a:pPr>
            <a:r>
              <a:rPr lang="en-US" altLang="en-US" sz="2000" dirty="0"/>
              <a:t>Under §291, C corporations selling depreciable real property recapture as ordinary income 20 percent of the lesser of the recognized gain or the accumulated depreciation.</a:t>
            </a:r>
          </a:p>
        </p:txBody>
      </p:sp>
      <p:sp>
        <p:nvSpPr>
          <p:cNvPr id="2" name="Title 1"/>
          <p:cNvSpPr>
            <a:spLocks noGrp="1"/>
          </p:cNvSpPr>
          <p:nvPr>
            <p:ph type="title"/>
          </p:nvPr>
        </p:nvSpPr>
        <p:spPr/>
        <p:txBody>
          <a:bodyPr/>
          <a:lstStyle/>
          <a:p>
            <a:r>
              <a:rPr lang="en-US" altLang="en-US" dirty="0"/>
              <a:t>Depreciation Recapture (6 of 6)</a:t>
            </a:r>
            <a:endParaRPr lang="en-US" dirty="0"/>
          </a:p>
        </p:txBody>
      </p:sp>
      <p:sp>
        <p:nvSpPr>
          <p:cNvPr id="6" name="Slide Number Placeholder 5">
            <a:extLst>
              <a:ext uri="{FF2B5EF4-FFF2-40B4-BE49-F238E27FC236}">
                <a16:creationId xmlns:a16="http://schemas.microsoft.com/office/drawing/2014/main" id="{B82AAC6B-82E7-41B5-AE38-A723700013E5}"/>
              </a:ext>
            </a:extLst>
          </p:cNvPr>
          <p:cNvSpPr>
            <a:spLocks noGrp="1"/>
          </p:cNvSpPr>
          <p:nvPr>
            <p:ph type="sldNum" sz="quarter" idx="10"/>
          </p:nvPr>
        </p:nvSpPr>
        <p:spPr/>
        <p:txBody>
          <a:bodyPr/>
          <a:lstStyle/>
          <a:p>
            <a:r>
              <a:rPr lang="en-US" dirty="0"/>
              <a:t>11-</a:t>
            </a:r>
            <a:fld id="{847A6AB7-ED92-4CC2-895B-E46908831F7A}" type="slidenum">
              <a:rPr lang="en-US" smtClean="0"/>
              <a:pPr/>
              <a:t>25</a:t>
            </a:fld>
            <a:endParaRPr lang="en-US" dirty="0"/>
          </a:p>
        </p:txBody>
      </p:sp>
    </p:spTree>
    <p:extLst>
      <p:ext uri="{BB962C8B-B14F-4D97-AF65-F5344CB8AC3E}">
        <p14:creationId xmlns:p14="http://schemas.microsoft.com/office/powerpoint/2010/main" val="16909950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altLang="en-US" sz="2400" dirty="0"/>
              <a:t>Scrap-Happy sells a machine with an adjusted basis of $6,000 for $10,000. Depreciation taken on the machine amounts to $2,500. What amount of gain is recaptured as ordinary and what amount is §1231 gain? </a:t>
            </a:r>
          </a:p>
          <a:p>
            <a:pPr lvl="1"/>
            <a:r>
              <a:rPr lang="en-US" altLang="en-US" sz="2000" dirty="0"/>
              <a:t>Answer:</a:t>
            </a:r>
          </a:p>
        </p:txBody>
      </p:sp>
      <p:sp>
        <p:nvSpPr>
          <p:cNvPr id="2" name="Title 1"/>
          <p:cNvSpPr>
            <a:spLocks noGrp="1"/>
          </p:cNvSpPr>
          <p:nvPr>
            <p:ph type="title"/>
          </p:nvPr>
        </p:nvSpPr>
        <p:spPr/>
        <p:txBody>
          <a:bodyPr/>
          <a:lstStyle/>
          <a:p>
            <a:r>
              <a:rPr lang="en-US" altLang="en-US" dirty="0"/>
              <a:t>§1231 ASSETS: §1245 Recapture Example (1 of 2)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872412200"/>
              </p:ext>
            </p:extLst>
          </p:nvPr>
        </p:nvGraphicFramePr>
        <p:xfrm>
          <a:off x="2534919" y="4027015"/>
          <a:ext cx="4074161" cy="1600200"/>
        </p:xfrm>
        <a:graphic>
          <a:graphicData uri="http://schemas.openxmlformats.org/drawingml/2006/table">
            <a:tbl>
              <a:tblPr firstRow="1" bandRow="1">
                <a:tableStyleId>{5940675A-B579-460E-94D1-54222C63F5DA}</a:tableStyleId>
              </a:tblPr>
              <a:tblGrid>
                <a:gridCol w="1576527">
                  <a:extLst>
                    <a:ext uri="{9D8B030D-6E8A-4147-A177-3AD203B41FA5}">
                      <a16:colId xmlns:a16="http://schemas.microsoft.com/office/drawing/2014/main" val="20000"/>
                    </a:ext>
                  </a:extLst>
                </a:gridCol>
                <a:gridCol w="2497634">
                  <a:extLst>
                    <a:ext uri="{9D8B030D-6E8A-4147-A177-3AD203B41FA5}">
                      <a16:colId xmlns:a16="http://schemas.microsoft.com/office/drawing/2014/main" val="20001"/>
                    </a:ext>
                  </a:extLst>
                </a:gridCol>
              </a:tblGrid>
              <a:tr h="533400">
                <a:tc>
                  <a:txBody>
                    <a:bodyPr/>
                    <a:lstStyle/>
                    <a:p>
                      <a:pPr algn="r"/>
                      <a:r>
                        <a:rPr lang="en-US" altLang="en-US" dirty="0">
                          <a:latin typeface="Verdana" panose="020B0604030504040204" pitchFamily="34" charset="0"/>
                          <a:ea typeface="Verdana" panose="020B0604030504040204" pitchFamily="34" charset="0"/>
                          <a:cs typeface="Verdana" panose="020B0604030504040204" pitchFamily="34" charset="0"/>
                        </a:rPr>
                        <a:t>$10,000</a:t>
                      </a:r>
                      <a:endParaRPr lang="en-US"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en-US" dirty="0">
                          <a:latin typeface="Verdana" panose="020B0604030504040204" pitchFamily="34" charset="0"/>
                          <a:ea typeface="Verdana" panose="020B0604030504040204" pitchFamily="34" charset="0"/>
                          <a:cs typeface="Verdana" panose="020B0604030504040204" pitchFamily="34" charset="0"/>
                        </a:rPr>
                        <a:t>Selling</a:t>
                      </a:r>
                      <a:r>
                        <a:rPr lang="en-US" baseline="0" dirty="0">
                          <a:latin typeface="Verdana" panose="020B0604030504040204" pitchFamily="34" charset="0"/>
                          <a:ea typeface="Verdana" panose="020B0604030504040204" pitchFamily="34" charset="0"/>
                          <a:cs typeface="Verdana" panose="020B0604030504040204" pitchFamily="34" charset="0"/>
                        </a:rPr>
                        <a:t> price</a:t>
                      </a:r>
                      <a:endParaRPr lang="en-US" dirty="0">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0"/>
                  </a:ext>
                </a:extLst>
              </a:tr>
              <a:tr h="533400">
                <a:tc>
                  <a:txBody>
                    <a:bodyPr/>
                    <a:lstStyle/>
                    <a:p>
                      <a:pPr algn="r"/>
                      <a:r>
                        <a:rPr lang="en-US" u="sng" dirty="0">
                          <a:latin typeface="Verdana" panose="020B0604030504040204" pitchFamily="34" charset="0"/>
                          <a:ea typeface="Verdana" panose="020B0604030504040204" pitchFamily="34" charset="0"/>
                          <a:cs typeface="Verdana" panose="020B0604030504040204" pitchFamily="34" charset="0"/>
                        </a:rPr>
                        <a:t>−6,000</a:t>
                      </a:r>
                    </a:p>
                  </a:txBody>
                  <a:tcPr anchor="ctr"/>
                </a:tc>
                <a:tc>
                  <a:txBody>
                    <a:bodyPr/>
                    <a:lstStyle/>
                    <a:p>
                      <a:r>
                        <a:rPr lang="en-US" dirty="0">
                          <a:latin typeface="Verdana" panose="020B0604030504040204" pitchFamily="34" charset="0"/>
                          <a:ea typeface="Verdana" panose="020B0604030504040204" pitchFamily="34" charset="0"/>
                          <a:cs typeface="Verdana" panose="020B0604030504040204" pitchFamily="34" charset="0"/>
                        </a:rPr>
                        <a:t>Adjusted basis</a:t>
                      </a:r>
                    </a:p>
                  </a:txBody>
                  <a:tcPr anchor="ctr"/>
                </a:tc>
                <a:extLst>
                  <a:ext uri="{0D108BD9-81ED-4DB2-BD59-A6C34878D82A}">
                    <a16:rowId xmlns:a16="http://schemas.microsoft.com/office/drawing/2014/main" val="10001"/>
                  </a:ext>
                </a:extLst>
              </a:tr>
              <a:tr h="533400">
                <a:tc>
                  <a:txBody>
                    <a:bodyPr/>
                    <a:lstStyle/>
                    <a:p>
                      <a:pPr algn="r"/>
                      <a:r>
                        <a:rPr lang="en-US" dirty="0">
                          <a:latin typeface="Verdana" panose="020B0604030504040204" pitchFamily="34" charset="0"/>
                          <a:ea typeface="Verdana" panose="020B0604030504040204" pitchFamily="34" charset="0"/>
                          <a:cs typeface="Verdana" panose="020B0604030504040204" pitchFamily="34" charset="0"/>
                        </a:rPr>
                        <a:t>$4,000</a:t>
                      </a:r>
                    </a:p>
                  </a:txBody>
                  <a:tcPr anchor="ctr"/>
                </a:tc>
                <a:tc>
                  <a:txBody>
                    <a:bodyPr/>
                    <a:lstStyle/>
                    <a:p>
                      <a:r>
                        <a:rPr lang="en-US" dirty="0">
                          <a:latin typeface="Verdana" panose="020B0604030504040204" pitchFamily="34" charset="0"/>
                          <a:ea typeface="Verdana" panose="020B0604030504040204" pitchFamily="34" charset="0"/>
                          <a:cs typeface="Verdana" panose="020B0604030504040204" pitchFamily="34" charset="0"/>
                        </a:rPr>
                        <a:t>Gain realized</a:t>
                      </a:r>
                    </a:p>
                  </a:txBody>
                  <a:tcPr anchor="ctr"/>
                </a:tc>
                <a:extLst>
                  <a:ext uri="{0D108BD9-81ED-4DB2-BD59-A6C34878D82A}">
                    <a16:rowId xmlns:a16="http://schemas.microsoft.com/office/drawing/2014/main" val="10002"/>
                  </a:ext>
                </a:extLst>
              </a:tr>
            </a:tbl>
          </a:graphicData>
        </a:graphic>
      </p:graphicFrame>
      <p:sp>
        <p:nvSpPr>
          <p:cNvPr id="7" name="Slide Number Placeholder 6">
            <a:extLst>
              <a:ext uri="{FF2B5EF4-FFF2-40B4-BE49-F238E27FC236}">
                <a16:creationId xmlns:a16="http://schemas.microsoft.com/office/drawing/2014/main" id="{2E82F1B1-0AA6-4C92-94D8-2F546761C150}"/>
              </a:ext>
            </a:extLst>
          </p:cNvPr>
          <p:cNvSpPr>
            <a:spLocks noGrp="1"/>
          </p:cNvSpPr>
          <p:nvPr>
            <p:ph type="sldNum" sz="quarter" idx="10"/>
          </p:nvPr>
        </p:nvSpPr>
        <p:spPr/>
        <p:txBody>
          <a:bodyPr/>
          <a:lstStyle/>
          <a:p>
            <a:r>
              <a:rPr lang="en-US" dirty="0"/>
              <a:t>11-</a:t>
            </a:r>
            <a:fld id="{847A6AB7-ED92-4CC2-895B-E46908831F7A}" type="slidenum">
              <a:rPr lang="en-US" smtClean="0"/>
              <a:pPr/>
              <a:t>26</a:t>
            </a:fld>
            <a:endParaRPr lang="en-US" dirty="0"/>
          </a:p>
        </p:txBody>
      </p:sp>
    </p:spTree>
    <p:extLst>
      <p:ext uri="{BB962C8B-B14F-4D97-AF65-F5344CB8AC3E}">
        <p14:creationId xmlns:p14="http://schemas.microsoft.com/office/powerpoint/2010/main" val="10818484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US" altLang="en-US" dirty="0"/>
              <a:t>Depreciation recapture = Lesser of:</a:t>
            </a:r>
            <a:endParaRPr lang="en-US" dirty="0"/>
          </a:p>
          <a:p>
            <a:pPr lvl="2"/>
            <a:r>
              <a:rPr lang="en-US" altLang="en-US" dirty="0"/>
              <a:t>Depreciation taken: </a:t>
            </a:r>
            <a:r>
              <a:rPr lang="en-US" altLang="en-US" b="1" dirty="0"/>
              <a:t>$2,500</a:t>
            </a:r>
          </a:p>
          <a:p>
            <a:pPr lvl="2"/>
            <a:r>
              <a:rPr lang="en-US" altLang="en-US" dirty="0"/>
              <a:t>Gain realized: $4,000</a:t>
            </a:r>
          </a:p>
          <a:p>
            <a:pPr lvl="1"/>
            <a:r>
              <a:rPr lang="en-US" altLang="en-US" dirty="0"/>
              <a:t>Depreciation recapture (ordinary income) = $2,500</a:t>
            </a:r>
          </a:p>
        </p:txBody>
      </p:sp>
      <p:sp>
        <p:nvSpPr>
          <p:cNvPr id="2" name="Title 1"/>
          <p:cNvSpPr>
            <a:spLocks noGrp="1"/>
          </p:cNvSpPr>
          <p:nvPr>
            <p:ph type="title"/>
          </p:nvPr>
        </p:nvSpPr>
        <p:spPr/>
        <p:txBody>
          <a:bodyPr/>
          <a:lstStyle/>
          <a:p>
            <a:r>
              <a:rPr lang="en-US" altLang="en-US" dirty="0"/>
              <a:t>§1231 ASSETS: §1245 Recapture Example (2 of 2)</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442258112"/>
              </p:ext>
            </p:extLst>
          </p:nvPr>
        </p:nvGraphicFramePr>
        <p:xfrm>
          <a:off x="809942" y="3678326"/>
          <a:ext cx="7524116" cy="1600200"/>
        </p:xfrm>
        <a:graphic>
          <a:graphicData uri="http://schemas.openxmlformats.org/drawingml/2006/table">
            <a:tbl>
              <a:tblPr firstRow="1" bandRow="1">
                <a:tableStyleId>{5940675A-B579-460E-94D1-54222C63F5DA}</a:tableStyleId>
              </a:tblPr>
              <a:tblGrid>
                <a:gridCol w="3519805">
                  <a:extLst>
                    <a:ext uri="{9D8B030D-6E8A-4147-A177-3AD203B41FA5}">
                      <a16:colId xmlns:a16="http://schemas.microsoft.com/office/drawing/2014/main" val="20000"/>
                    </a:ext>
                  </a:extLst>
                </a:gridCol>
                <a:gridCol w="1114743">
                  <a:extLst>
                    <a:ext uri="{9D8B030D-6E8A-4147-A177-3AD203B41FA5}">
                      <a16:colId xmlns:a16="http://schemas.microsoft.com/office/drawing/2014/main" val="20001"/>
                    </a:ext>
                  </a:extLst>
                </a:gridCol>
                <a:gridCol w="2889568">
                  <a:extLst>
                    <a:ext uri="{9D8B030D-6E8A-4147-A177-3AD203B41FA5}">
                      <a16:colId xmlns:a16="http://schemas.microsoft.com/office/drawing/2014/main" val="20002"/>
                    </a:ext>
                  </a:extLst>
                </a:gridCol>
              </a:tblGrid>
              <a:tr h="533400">
                <a:tc>
                  <a:txBody>
                    <a:bodyPr/>
                    <a:lstStyle/>
                    <a:p>
                      <a:pPr algn="r"/>
                      <a:r>
                        <a:rPr lang="en-US" altLang="en-US" sz="1800" dirty="0">
                          <a:latin typeface="Verdana" panose="020B0604030504040204" pitchFamily="34" charset="0"/>
                          <a:ea typeface="Verdana" panose="020B0604030504040204" pitchFamily="34" charset="0"/>
                          <a:cs typeface="Verdana" panose="020B0604030504040204" pitchFamily="34" charset="0"/>
                        </a:rPr>
                        <a:t>§1231 gain (capital gain) = </a:t>
                      </a:r>
                      <a:endParaRPr lang="en-US"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r>
                        <a:rPr lang="en-US" altLang="en-US" sz="1800" dirty="0">
                          <a:latin typeface="Verdana" panose="020B0604030504040204" pitchFamily="34" charset="0"/>
                          <a:ea typeface="Verdana" panose="020B0604030504040204" pitchFamily="34" charset="0"/>
                          <a:cs typeface="Verdana" panose="020B0604030504040204" pitchFamily="34" charset="0"/>
                        </a:rPr>
                        <a:t>$4,000</a:t>
                      </a:r>
                      <a:endParaRPr lang="en-US"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lvl="1" indent="0" algn="l">
                        <a:lnSpc>
                          <a:spcPct val="90000"/>
                        </a:lnSpc>
                      </a:pPr>
                      <a:r>
                        <a:rPr lang="en-US" altLang="en-US" sz="1800" dirty="0">
                          <a:latin typeface="Verdana" panose="020B0604030504040204" pitchFamily="34" charset="0"/>
                          <a:ea typeface="Verdana" panose="020B0604030504040204" pitchFamily="34" charset="0"/>
                          <a:cs typeface="Verdana" panose="020B0604030504040204" pitchFamily="34" charset="0"/>
                        </a:rPr>
                        <a:t>Gain realized</a:t>
                      </a:r>
                    </a:p>
                  </a:txBody>
                  <a:tcPr anchor="ctr"/>
                </a:tc>
                <a:extLst>
                  <a:ext uri="{0D108BD9-81ED-4DB2-BD59-A6C34878D82A}">
                    <a16:rowId xmlns:a16="http://schemas.microsoft.com/office/drawing/2014/main" val="10000"/>
                  </a:ext>
                </a:extLst>
              </a:tr>
              <a:tr h="533400">
                <a:tc>
                  <a:txBody>
                    <a:bodyPr/>
                    <a:lstStyle/>
                    <a:p>
                      <a:pPr algn="r"/>
                      <a:endParaRPr lang="en-US" sz="1800" u="sng"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r>
                        <a:rPr lang="en-US" altLang="en-US" sz="1800" u="sng" dirty="0">
                          <a:latin typeface="Verdana" panose="020B0604030504040204" pitchFamily="34" charset="0"/>
                          <a:ea typeface="Verdana" panose="020B0604030504040204" pitchFamily="34" charset="0"/>
                          <a:cs typeface="Verdana" panose="020B0604030504040204" pitchFamily="34" charset="0"/>
                        </a:rPr>
                        <a:t>−2,500 </a:t>
                      </a:r>
                      <a:endParaRPr lang="en-US" sz="1800" u="sng"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l"/>
                      <a:r>
                        <a:rPr lang="en-US" sz="1800" dirty="0">
                          <a:latin typeface="Verdana" panose="020B0604030504040204" pitchFamily="34" charset="0"/>
                          <a:ea typeface="Verdana" panose="020B0604030504040204" pitchFamily="34" charset="0"/>
                          <a:cs typeface="Verdana" panose="020B0604030504040204" pitchFamily="34" charset="0"/>
                        </a:rPr>
                        <a:t>Depreciation recapture</a:t>
                      </a:r>
                    </a:p>
                  </a:txBody>
                  <a:tcPr anchor="ctr"/>
                </a:tc>
                <a:extLst>
                  <a:ext uri="{0D108BD9-81ED-4DB2-BD59-A6C34878D82A}">
                    <a16:rowId xmlns:a16="http://schemas.microsoft.com/office/drawing/2014/main" val="10001"/>
                  </a:ext>
                </a:extLst>
              </a:tr>
              <a:tr h="533400">
                <a:tc>
                  <a:txBody>
                    <a:bodyPr/>
                    <a:lstStyle/>
                    <a:p>
                      <a:pPr algn="r"/>
                      <a:endParaRPr lang="en-US"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r>
                        <a:rPr lang="en-US" sz="1800" dirty="0">
                          <a:latin typeface="Verdana" panose="020B0604030504040204" pitchFamily="34" charset="0"/>
                          <a:ea typeface="Verdana" panose="020B0604030504040204" pitchFamily="34" charset="0"/>
                          <a:cs typeface="Verdana" panose="020B0604030504040204" pitchFamily="34" charset="0"/>
                        </a:rPr>
                        <a:t>$1,500</a:t>
                      </a:r>
                    </a:p>
                  </a:txBody>
                  <a:tcPr anchor="ctr"/>
                </a:tc>
                <a:tc>
                  <a:txBody>
                    <a:bodyPr/>
                    <a:lstStyle/>
                    <a:p>
                      <a:pPr algn="l"/>
                      <a:r>
                        <a:rPr lang="en-US" altLang="en-US" sz="1800" dirty="0">
                          <a:latin typeface="Verdana" panose="020B0604030504040204" pitchFamily="34" charset="0"/>
                          <a:ea typeface="Verdana" panose="020B0604030504040204" pitchFamily="34" charset="0"/>
                          <a:cs typeface="Verdana" panose="020B0604030504040204" pitchFamily="34" charset="0"/>
                        </a:rPr>
                        <a:t>§1231 gain</a:t>
                      </a:r>
                      <a:endParaRPr lang="en-US" sz="1800" dirty="0">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2"/>
                  </a:ext>
                </a:extLst>
              </a:tr>
            </a:tbl>
          </a:graphicData>
        </a:graphic>
      </p:graphicFrame>
      <p:sp>
        <p:nvSpPr>
          <p:cNvPr id="7" name="Slide Number Placeholder 6">
            <a:extLst>
              <a:ext uri="{FF2B5EF4-FFF2-40B4-BE49-F238E27FC236}">
                <a16:creationId xmlns:a16="http://schemas.microsoft.com/office/drawing/2014/main" id="{03138F9E-BC40-4099-ACCA-75F1EA285720}"/>
              </a:ext>
            </a:extLst>
          </p:cNvPr>
          <p:cNvSpPr>
            <a:spLocks noGrp="1"/>
          </p:cNvSpPr>
          <p:nvPr>
            <p:ph type="sldNum" sz="quarter" idx="10"/>
          </p:nvPr>
        </p:nvSpPr>
        <p:spPr/>
        <p:txBody>
          <a:bodyPr/>
          <a:lstStyle/>
          <a:p>
            <a:r>
              <a:rPr lang="en-US" dirty="0"/>
              <a:t>11-</a:t>
            </a:r>
            <a:fld id="{847A6AB7-ED92-4CC2-895B-E46908831F7A}" type="slidenum">
              <a:rPr lang="en-US" smtClean="0"/>
              <a:pPr/>
              <a:t>27</a:t>
            </a:fld>
            <a:endParaRPr lang="en-US" dirty="0"/>
          </a:p>
        </p:txBody>
      </p:sp>
    </p:spTree>
    <p:extLst>
      <p:ext uri="{BB962C8B-B14F-4D97-AF65-F5344CB8AC3E}">
        <p14:creationId xmlns:p14="http://schemas.microsoft.com/office/powerpoint/2010/main" val="15395835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Unrecaptured §1250 Gain for Individuals</a:t>
            </a:r>
          </a:p>
          <a:p>
            <a:pPr lvl="1"/>
            <a:r>
              <a:rPr lang="en-US" altLang="en-US" dirty="0"/>
              <a:t>Depreciable real property sold at a gain is §1250 property, but is generally no longer subject to §1250 recapture.</a:t>
            </a:r>
          </a:p>
          <a:p>
            <a:pPr lvl="1"/>
            <a:r>
              <a:rPr lang="en-US" altLang="en-US" dirty="0"/>
              <a:t>The gain that would be §1245 recapture if the asset were §1245 property is called unrecaptured §1250 gain.</a:t>
            </a:r>
          </a:p>
          <a:p>
            <a:pPr lvl="1"/>
            <a:r>
              <a:rPr lang="en-US" altLang="en-US" dirty="0"/>
              <a:t>Unrecaptured §1250 gain is §1231 gain that, if ultimately characterized as a long-term capital gain, is taxed at a maximum rate of 25 percent.</a:t>
            </a:r>
          </a:p>
        </p:txBody>
      </p:sp>
      <p:sp>
        <p:nvSpPr>
          <p:cNvPr id="2" name="Title 1"/>
          <p:cNvSpPr>
            <a:spLocks noGrp="1"/>
          </p:cNvSpPr>
          <p:nvPr>
            <p:ph type="title"/>
          </p:nvPr>
        </p:nvSpPr>
        <p:spPr/>
        <p:txBody>
          <a:bodyPr>
            <a:normAutofit fontScale="90000"/>
          </a:bodyPr>
          <a:lstStyle/>
          <a:p>
            <a:r>
              <a:rPr lang="en-US" altLang="en-US" dirty="0"/>
              <a:t>Other Provisions Affecting the Rate at Which Gains are Taxed (1 of 3)</a:t>
            </a:r>
            <a:endParaRPr lang="en-US" dirty="0"/>
          </a:p>
        </p:txBody>
      </p:sp>
      <p:sp>
        <p:nvSpPr>
          <p:cNvPr id="6" name="Slide Number Placeholder 5">
            <a:extLst>
              <a:ext uri="{FF2B5EF4-FFF2-40B4-BE49-F238E27FC236}">
                <a16:creationId xmlns:a16="http://schemas.microsoft.com/office/drawing/2014/main" id="{1879382C-6B73-441F-9F79-E584F6548684}"/>
              </a:ext>
            </a:extLst>
          </p:cNvPr>
          <p:cNvSpPr>
            <a:spLocks noGrp="1"/>
          </p:cNvSpPr>
          <p:nvPr>
            <p:ph type="sldNum" sz="quarter" idx="10"/>
          </p:nvPr>
        </p:nvSpPr>
        <p:spPr/>
        <p:txBody>
          <a:bodyPr/>
          <a:lstStyle/>
          <a:p>
            <a:r>
              <a:rPr lang="en-US" dirty="0"/>
              <a:t>11-</a:t>
            </a:r>
            <a:fld id="{847A6AB7-ED92-4CC2-895B-E46908831F7A}" type="slidenum">
              <a:rPr lang="en-US" smtClean="0"/>
              <a:pPr/>
              <a:t>28</a:t>
            </a:fld>
            <a:endParaRPr lang="en-US" dirty="0"/>
          </a:p>
        </p:txBody>
      </p:sp>
    </p:spTree>
    <p:extLst>
      <p:ext uri="{BB962C8B-B14F-4D97-AF65-F5344CB8AC3E}">
        <p14:creationId xmlns:p14="http://schemas.microsoft.com/office/powerpoint/2010/main" val="3804075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a:t>Characterizing Gains on the Sale of Depreciable Property to Related Persons (§1239)</a:t>
            </a:r>
          </a:p>
          <a:p>
            <a:pPr lvl="1"/>
            <a:r>
              <a:rPr lang="en-US" dirty="0"/>
              <a:t>All gain recognized from selling property, i.e., a depreciable asset, to a related-person buyer is ordinary income.</a:t>
            </a:r>
          </a:p>
          <a:p>
            <a:pPr lvl="1"/>
            <a:r>
              <a:rPr lang="en-US" dirty="0"/>
              <a:t>Seller is required to recognize ordinary income for depreciation deductions the buyer will receive in the future.</a:t>
            </a:r>
          </a:p>
          <a:p>
            <a:pPr lvl="1"/>
            <a:r>
              <a:rPr lang="en-US" dirty="0"/>
              <a:t>The tax laws are designed to provide symmetry between the character of deductions an asset generates and the character of income the asset generates when it is sold.</a:t>
            </a:r>
          </a:p>
        </p:txBody>
      </p:sp>
      <p:sp>
        <p:nvSpPr>
          <p:cNvPr id="2" name="Title 1"/>
          <p:cNvSpPr>
            <a:spLocks noGrp="1"/>
          </p:cNvSpPr>
          <p:nvPr>
            <p:ph type="title"/>
          </p:nvPr>
        </p:nvSpPr>
        <p:spPr/>
        <p:txBody>
          <a:bodyPr>
            <a:normAutofit fontScale="90000"/>
          </a:bodyPr>
          <a:lstStyle/>
          <a:p>
            <a:r>
              <a:rPr lang="en-US" altLang="en-US" dirty="0"/>
              <a:t>Other Provisions Affecting the Rate at Which Gains are Taxed (2 of 3)</a:t>
            </a:r>
            <a:endParaRPr lang="en-US" dirty="0"/>
          </a:p>
        </p:txBody>
      </p:sp>
      <p:sp>
        <p:nvSpPr>
          <p:cNvPr id="6" name="Slide Number Placeholder 5">
            <a:extLst>
              <a:ext uri="{FF2B5EF4-FFF2-40B4-BE49-F238E27FC236}">
                <a16:creationId xmlns:a16="http://schemas.microsoft.com/office/drawing/2014/main" id="{8C2A317C-1A20-4E1F-8623-A6C41478D16F}"/>
              </a:ext>
            </a:extLst>
          </p:cNvPr>
          <p:cNvSpPr>
            <a:spLocks noGrp="1"/>
          </p:cNvSpPr>
          <p:nvPr>
            <p:ph type="sldNum" sz="quarter" idx="10"/>
          </p:nvPr>
        </p:nvSpPr>
        <p:spPr/>
        <p:txBody>
          <a:bodyPr/>
          <a:lstStyle/>
          <a:p>
            <a:r>
              <a:rPr lang="en-US" dirty="0"/>
              <a:t>11-</a:t>
            </a:r>
            <a:fld id="{847A6AB7-ED92-4CC2-895B-E46908831F7A}" type="slidenum">
              <a:rPr lang="en-US" smtClean="0"/>
              <a:pPr/>
              <a:t>29</a:t>
            </a:fld>
            <a:endParaRPr lang="en-US" dirty="0"/>
          </a:p>
        </p:txBody>
      </p:sp>
    </p:spTree>
    <p:extLst>
      <p:ext uri="{BB962C8B-B14F-4D97-AF65-F5344CB8AC3E}">
        <p14:creationId xmlns:p14="http://schemas.microsoft.com/office/powerpoint/2010/main" val="4018143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altLang="en-US" dirty="0"/>
              <a:t>Amount Realized </a:t>
            </a:r>
          </a:p>
          <a:p>
            <a:pPr lvl="1"/>
            <a:r>
              <a:rPr lang="en-US" altLang="en-US" dirty="0"/>
              <a:t>Amount realized by a taxpayer from the sale or other disposition of an asset is everything of value received from the buyer less any selling costs.</a:t>
            </a:r>
          </a:p>
          <a:p>
            <a:pPr lvl="1"/>
            <a:r>
              <a:rPr lang="en-US" altLang="en-US" dirty="0"/>
              <a:t>Taxpayers typically receive cash when they sell property; they may also accept marketable securities, notes receivable, similar assets, or any combination of these items as payment.</a:t>
            </a:r>
          </a:p>
          <a:p>
            <a:pPr marL="0" indent="0">
              <a:buNone/>
            </a:pPr>
            <a:r>
              <a:rPr lang="en-US" altLang="en-US" dirty="0"/>
              <a:t>Amount realized = Cash received + Fair market value of other property + Buyer’s assumption of liabilities − Seller’s expenses</a:t>
            </a:r>
          </a:p>
        </p:txBody>
      </p:sp>
      <p:sp>
        <p:nvSpPr>
          <p:cNvPr id="2" name="Title 1"/>
          <p:cNvSpPr>
            <a:spLocks noGrp="1"/>
          </p:cNvSpPr>
          <p:nvPr>
            <p:ph type="title"/>
          </p:nvPr>
        </p:nvSpPr>
        <p:spPr/>
        <p:txBody>
          <a:bodyPr/>
          <a:lstStyle/>
          <a:p>
            <a:r>
              <a:rPr lang="en-US" altLang="en-US" dirty="0"/>
              <a:t>Dispositions (1 of 6)</a:t>
            </a:r>
            <a:endParaRPr lang="en-US" dirty="0"/>
          </a:p>
        </p:txBody>
      </p:sp>
      <p:sp>
        <p:nvSpPr>
          <p:cNvPr id="6" name="Slide Number Placeholder 5">
            <a:extLst>
              <a:ext uri="{FF2B5EF4-FFF2-40B4-BE49-F238E27FC236}">
                <a16:creationId xmlns:a16="http://schemas.microsoft.com/office/drawing/2014/main" id="{7F958B1A-1354-4D62-83A4-666914BB4822}"/>
              </a:ext>
            </a:extLst>
          </p:cNvPr>
          <p:cNvSpPr>
            <a:spLocks noGrp="1"/>
          </p:cNvSpPr>
          <p:nvPr>
            <p:ph type="sldNum" sz="quarter" idx="10"/>
          </p:nvPr>
        </p:nvSpPr>
        <p:spPr/>
        <p:txBody>
          <a:bodyPr/>
          <a:lstStyle/>
          <a:p>
            <a:r>
              <a:rPr lang="en-US" dirty="0"/>
              <a:t>11-</a:t>
            </a:r>
            <a:fld id="{847A6AB7-ED92-4CC2-895B-E46908831F7A}" type="slidenum">
              <a:rPr lang="en-US" smtClean="0"/>
              <a:pPr/>
              <a:t>3</a:t>
            </a:fld>
            <a:endParaRPr lang="en-US" dirty="0"/>
          </a:p>
        </p:txBody>
      </p:sp>
    </p:spTree>
    <p:extLst>
      <p:ext uri="{BB962C8B-B14F-4D97-AF65-F5344CB8AC3E}">
        <p14:creationId xmlns:p14="http://schemas.microsoft.com/office/powerpoint/2010/main" val="31742727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US" altLang="en-US" dirty="0"/>
              <a:t>Includes an individual and his or her controlled (more than 50 percent owned) corporation or partnership or a taxpayer and any trust in which the taxpayer (or spouse) is a beneficiary</a:t>
            </a:r>
          </a:p>
          <a:p>
            <a:pPr lvl="1"/>
            <a:r>
              <a:rPr lang="en-US" altLang="en-US" dirty="0"/>
              <a:t>Also includes two corporations that are members of the same controlled group, a corporation and a partnership if the same person owns more than 50 percent of both entities, two S corporations controlled by the same person, and an S corporation and a C corporation controlled by the same person</a:t>
            </a:r>
          </a:p>
        </p:txBody>
      </p:sp>
      <p:sp>
        <p:nvSpPr>
          <p:cNvPr id="2" name="Title 1"/>
          <p:cNvSpPr>
            <a:spLocks noGrp="1"/>
          </p:cNvSpPr>
          <p:nvPr>
            <p:ph type="title"/>
          </p:nvPr>
        </p:nvSpPr>
        <p:spPr/>
        <p:txBody>
          <a:bodyPr>
            <a:normAutofit fontScale="90000"/>
          </a:bodyPr>
          <a:lstStyle/>
          <a:p>
            <a:r>
              <a:rPr lang="en-US" altLang="en-US" dirty="0"/>
              <a:t>Other Provisions Affecting the Rate at Which Gains are Taxed (3 of 3)</a:t>
            </a:r>
            <a:endParaRPr lang="en-US" dirty="0"/>
          </a:p>
        </p:txBody>
      </p:sp>
      <p:sp>
        <p:nvSpPr>
          <p:cNvPr id="6" name="Slide Number Placeholder 5">
            <a:extLst>
              <a:ext uri="{FF2B5EF4-FFF2-40B4-BE49-F238E27FC236}">
                <a16:creationId xmlns:a16="http://schemas.microsoft.com/office/drawing/2014/main" id="{55A5FD83-1684-4E11-83D8-16845F3D4A32}"/>
              </a:ext>
            </a:extLst>
          </p:cNvPr>
          <p:cNvSpPr>
            <a:spLocks noGrp="1"/>
          </p:cNvSpPr>
          <p:nvPr>
            <p:ph type="sldNum" sz="quarter" idx="10"/>
          </p:nvPr>
        </p:nvSpPr>
        <p:spPr/>
        <p:txBody>
          <a:bodyPr/>
          <a:lstStyle/>
          <a:p>
            <a:r>
              <a:rPr lang="en-US" dirty="0"/>
              <a:t>11-</a:t>
            </a:r>
            <a:fld id="{847A6AB7-ED92-4CC2-895B-E46908831F7A}" type="slidenum">
              <a:rPr lang="en-US" smtClean="0"/>
              <a:pPr/>
              <a:t>30</a:t>
            </a:fld>
            <a:endParaRPr lang="en-US" dirty="0"/>
          </a:p>
        </p:txBody>
      </p:sp>
    </p:spTree>
    <p:extLst>
      <p:ext uri="{BB962C8B-B14F-4D97-AF65-F5344CB8AC3E}">
        <p14:creationId xmlns:p14="http://schemas.microsoft.com/office/powerpoint/2010/main" val="2729993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Taxpayer could benefit from this strategy in three ways:</a:t>
            </a:r>
          </a:p>
          <a:p>
            <a:pPr lvl="1"/>
            <a:r>
              <a:rPr lang="en-US" altLang="en-US" dirty="0"/>
              <a:t>Accelerating losses into year 1 </a:t>
            </a:r>
          </a:p>
          <a:p>
            <a:pPr lvl="1"/>
            <a:r>
              <a:rPr lang="en-US" altLang="en-US" dirty="0"/>
              <a:t>Deferring gains until year 2</a:t>
            </a:r>
          </a:p>
          <a:p>
            <a:pPr lvl="1"/>
            <a:r>
              <a:rPr lang="en-US" altLang="en-US" dirty="0"/>
              <a:t>Characterizing the gains and losses due to the §1231 netting process</a:t>
            </a:r>
          </a:p>
        </p:txBody>
      </p:sp>
      <p:sp>
        <p:nvSpPr>
          <p:cNvPr id="2" name="Title 1"/>
          <p:cNvSpPr>
            <a:spLocks noGrp="1"/>
          </p:cNvSpPr>
          <p:nvPr>
            <p:ph type="title"/>
          </p:nvPr>
        </p:nvSpPr>
        <p:spPr/>
        <p:txBody>
          <a:bodyPr/>
          <a:lstStyle/>
          <a:p>
            <a:r>
              <a:rPr lang="en-US" altLang="en-US" dirty="0"/>
              <a:t>Calculating Net §1231 Gains or Losses (1 of 5)</a:t>
            </a:r>
            <a:endParaRPr lang="en-US" dirty="0"/>
          </a:p>
        </p:txBody>
      </p:sp>
      <p:sp>
        <p:nvSpPr>
          <p:cNvPr id="6" name="Slide Number Placeholder 5">
            <a:extLst>
              <a:ext uri="{FF2B5EF4-FFF2-40B4-BE49-F238E27FC236}">
                <a16:creationId xmlns:a16="http://schemas.microsoft.com/office/drawing/2014/main" id="{BD6D0117-8761-4695-A250-0591573B6B99}"/>
              </a:ext>
            </a:extLst>
          </p:cNvPr>
          <p:cNvSpPr>
            <a:spLocks noGrp="1"/>
          </p:cNvSpPr>
          <p:nvPr>
            <p:ph type="sldNum" sz="quarter" idx="10"/>
          </p:nvPr>
        </p:nvSpPr>
        <p:spPr/>
        <p:txBody>
          <a:bodyPr/>
          <a:lstStyle/>
          <a:p>
            <a:r>
              <a:rPr lang="en-US" dirty="0"/>
              <a:t>11-</a:t>
            </a:r>
            <a:fld id="{847A6AB7-ED92-4CC2-895B-E46908831F7A}" type="slidenum">
              <a:rPr lang="en-US" smtClean="0"/>
              <a:pPr/>
              <a:t>31</a:t>
            </a:fld>
            <a:endParaRPr lang="en-US" dirty="0"/>
          </a:p>
        </p:txBody>
      </p:sp>
    </p:spTree>
    <p:extLst>
      <p:ext uri="{BB962C8B-B14F-4D97-AF65-F5344CB8AC3E}">
        <p14:creationId xmlns:p14="http://schemas.microsoft.com/office/powerpoint/2010/main" val="17610090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vert="horz" lIns="91440" tIns="45720" rIns="91440" bIns="45720" rtlCol="0">
            <a:noAutofit/>
          </a:bodyPr>
          <a:lstStyle/>
          <a:p>
            <a:r>
              <a:rPr lang="en-US" altLang="en-US" dirty="0"/>
              <a:t>§1231 Look-Back Rule</a:t>
            </a:r>
          </a:p>
          <a:p>
            <a:pPr lvl="1"/>
            <a:r>
              <a:rPr lang="en-US" altLang="en-US" dirty="0"/>
              <a:t>A nondepreciation recapture rule</a:t>
            </a:r>
          </a:p>
          <a:p>
            <a:pPr lvl="1"/>
            <a:r>
              <a:rPr lang="en-US" altLang="en-US" dirty="0"/>
              <a:t>Affects the character but not the amount of gains on which a taxpayer is taxed</a:t>
            </a:r>
          </a:p>
          <a:p>
            <a:pPr lvl="1"/>
            <a:r>
              <a:rPr lang="en-US" altLang="en-US" dirty="0"/>
              <a:t>Gains and losses from individual asset dispositions are annually netted together.</a:t>
            </a:r>
          </a:p>
          <a:p>
            <a:pPr lvl="1"/>
            <a:r>
              <a:rPr lang="en-US" altLang="en-US" dirty="0"/>
              <a:t>Net §1231 gains may be recharacterized as ordinary income under the §1231 look-back rule.</a:t>
            </a:r>
          </a:p>
        </p:txBody>
      </p:sp>
      <p:sp>
        <p:nvSpPr>
          <p:cNvPr id="2" name="Title 1"/>
          <p:cNvSpPr>
            <a:spLocks noGrp="1"/>
          </p:cNvSpPr>
          <p:nvPr>
            <p:ph type="title"/>
          </p:nvPr>
        </p:nvSpPr>
        <p:spPr/>
        <p:txBody>
          <a:bodyPr/>
          <a:lstStyle/>
          <a:p>
            <a:r>
              <a:rPr lang="en-US" altLang="en-US" dirty="0"/>
              <a:t>Calculating Net §1231 Gains or Losses (2 of 5)</a:t>
            </a:r>
            <a:endParaRPr lang="en-US" dirty="0"/>
          </a:p>
        </p:txBody>
      </p:sp>
      <p:sp>
        <p:nvSpPr>
          <p:cNvPr id="4" name="Slide Number Placeholder 3">
            <a:extLst>
              <a:ext uri="{FF2B5EF4-FFF2-40B4-BE49-F238E27FC236}">
                <a16:creationId xmlns:a16="http://schemas.microsoft.com/office/drawing/2014/main" id="{891647D4-81A8-434C-8B9B-06FE1369A3FF}"/>
              </a:ext>
            </a:extLst>
          </p:cNvPr>
          <p:cNvSpPr>
            <a:spLocks noGrp="1"/>
          </p:cNvSpPr>
          <p:nvPr>
            <p:ph type="sldNum" sz="quarter" idx="10"/>
          </p:nvPr>
        </p:nvSpPr>
        <p:spPr/>
        <p:txBody>
          <a:bodyPr/>
          <a:lstStyle/>
          <a:p>
            <a:r>
              <a:rPr lang="en-US" dirty="0"/>
              <a:t>11-</a:t>
            </a:r>
            <a:fld id="{847A6AB7-ED92-4CC2-895B-E46908831F7A}" type="slidenum">
              <a:rPr lang="en-US" smtClean="0"/>
              <a:pPr/>
              <a:t>32</a:t>
            </a:fld>
            <a:endParaRPr lang="en-US" dirty="0"/>
          </a:p>
        </p:txBody>
      </p:sp>
    </p:spTree>
    <p:extLst>
      <p:ext uri="{BB962C8B-B14F-4D97-AF65-F5344CB8AC3E}">
        <p14:creationId xmlns:p14="http://schemas.microsoft.com/office/powerpoint/2010/main" val="1658069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a:bodyPr>
          <a:lstStyle/>
          <a:p>
            <a:pPr marL="0" indent="0">
              <a:buNone/>
            </a:pPr>
            <a:r>
              <a:rPr lang="en-US" sz="2400" dirty="0"/>
              <a:t>EXHIBIT 11-7</a:t>
            </a:r>
          </a:p>
        </p:txBody>
      </p:sp>
      <p:sp>
        <p:nvSpPr>
          <p:cNvPr id="2" name="Title 1"/>
          <p:cNvSpPr>
            <a:spLocks noGrp="1"/>
          </p:cNvSpPr>
          <p:nvPr>
            <p:ph type="title"/>
          </p:nvPr>
        </p:nvSpPr>
        <p:spPr/>
        <p:txBody>
          <a:bodyPr/>
          <a:lstStyle/>
          <a:p>
            <a:r>
              <a:rPr lang="en-US" altLang="en-US" dirty="0"/>
              <a:t>Calculating Net §1231 Gains or Losses (3 of 5)</a:t>
            </a:r>
            <a:endParaRPr lang="en-US" dirty="0"/>
          </a:p>
        </p:txBody>
      </p:sp>
      <p:sp>
        <p:nvSpPr>
          <p:cNvPr id="6" name="Slide Number Placeholder 5">
            <a:extLst>
              <a:ext uri="{FF2B5EF4-FFF2-40B4-BE49-F238E27FC236}">
                <a16:creationId xmlns:a16="http://schemas.microsoft.com/office/drawing/2014/main" id="{91465D8B-2838-45F0-9006-F5DBDE4E4687}"/>
              </a:ext>
            </a:extLst>
          </p:cNvPr>
          <p:cNvSpPr>
            <a:spLocks noGrp="1"/>
          </p:cNvSpPr>
          <p:nvPr>
            <p:ph type="sldNum" sz="quarter" idx="10"/>
          </p:nvPr>
        </p:nvSpPr>
        <p:spPr/>
        <p:txBody>
          <a:bodyPr/>
          <a:lstStyle/>
          <a:p>
            <a:r>
              <a:rPr lang="en-US" dirty="0"/>
              <a:t>11-</a:t>
            </a:r>
            <a:fld id="{847A6AB7-ED92-4CC2-895B-E46908831F7A}" type="slidenum">
              <a:rPr lang="en-US" smtClean="0"/>
              <a:pPr/>
              <a:t>33</a:t>
            </a:fld>
            <a:endParaRPr lang="en-US" dirty="0"/>
          </a:p>
        </p:txBody>
      </p:sp>
      <p:pic>
        <p:nvPicPr>
          <p:cNvPr id="3" name="Picture 2" descr="Screen Shot 2020-03-17 at 2.54.42 P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19400" y="1219200"/>
            <a:ext cx="5105400" cy="5261341"/>
          </a:xfrm>
          <a:prstGeom prst="rect">
            <a:avLst/>
          </a:prstGeom>
        </p:spPr>
      </p:pic>
    </p:spTree>
    <p:extLst>
      <p:ext uri="{BB962C8B-B14F-4D97-AF65-F5344CB8AC3E}">
        <p14:creationId xmlns:p14="http://schemas.microsoft.com/office/powerpoint/2010/main" val="34498278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sz="2400" dirty="0"/>
              <a:t>EXHIBIT 11-8 §1231 Netting Process</a:t>
            </a:r>
          </a:p>
        </p:txBody>
      </p:sp>
      <p:sp>
        <p:nvSpPr>
          <p:cNvPr id="2" name="Title 1"/>
          <p:cNvSpPr>
            <a:spLocks noGrp="1"/>
          </p:cNvSpPr>
          <p:nvPr>
            <p:ph type="title"/>
          </p:nvPr>
        </p:nvSpPr>
        <p:spPr/>
        <p:txBody>
          <a:bodyPr/>
          <a:lstStyle/>
          <a:p>
            <a:r>
              <a:rPr lang="en-US" altLang="en-US" dirty="0"/>
              <a:t>Calculating Net §1231 Gains or Losses (4 of 5)</a:t>
            </a:r>
            <a:endParaRPr lang="en-US" dirty="0"/>
          </a:p>
        </p:txBody>
      </p:sp>
      <p:sp>
        <p:nvSpPr>
          <p:cNvPr id="5" name="Slide Number Placeholder 4">
            <a:extLst>
              <a:ext uri="{FF2B5EF4-FFF2-40B4-BE49-F238E27FC236}">
                <a16:creationId xmlns:a16="http://schemas.microsoft.com/office/drawing/2014/main" id="{3C68D0BE-A576-4D76-BB4C-1B5BD3B52712}"/>
              </a:ext>
            </a:extLst>
          </p:cNvPr>
          <p:cNvSpPr>
            <a:spLocks noGrp="1"/>
          </p:cNvSpPr>
          <p:nvPr>
            <p:ph type="sldNum" sz="quarter" idx="10"/>
          </p:nvPr>
        </p:nvSpPr>
        <p:spPr/>
        <p:txBody>
          <a:bodyPr/>
          <a:lstStyle/>
          <a:p>
            <a:r>
              <a:rPr lang="en-US" dirty="0"/>
              <a:t>11-</a:t>
            </a:r>
            <a:fld id="{847A6AB7-ED92-4CC2-895B-E46908831F7A}" type="slidenum">
              <a:rPr lang="en-US" smtClean="0"/>
              <a:pPr/>
              <a:t>34</a:t>
            </a:fld>
            <a:endParaRPr lang="en-US" dirty="0"/>
          </a:p>
        </p:txBody>
      </p:sp>
      <p:pic>
        <p:nvPicPr>
          <p:cNvPr id="4" name="Picture 3" descr="Screen Shot 2020-03-17 at 2.56.34 P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5400" y="1981200"/>
            <a:ext cx="6858000" cy="4557876"/>
          </a:xfrm>
          <a:prstGeom prst="rect">
            <a:avLst/>
          </a:prstGeom>
        </p:spPr>
      </p:pic>
    </p:spTree>
    <p:extLst>
      <p:ext uri="{BB962C8B-B14F-4D97-AF65-F5344CB8AC3E}">
        <p14:creationId xmlns:p14="http://schemas.microsoft.com/office/powerpoint/2010/main" val="34162831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sz="2400" dirty="0"/>
              <a:t>EXHIBIT 11-9 Summary of Teton Gains and Losses on Property Dispositions</a:t>
            </a:r>
          </a:p>
        </p:txBody>
      </p:sp>
      <p:sp>
        <p:nvSpPr>
          <p:cNvPr id="2" name="Title 1"/>
          <p:cNvSpPr>
            <a:spLocks noGrp="1"/>
          </p:cNvSpPr>
          <p:nvPr>
            <p:ph type="title"/>
          </p:nvPr>
        </p:nvSpPr>
        <p:spPr/>
        <p:txBody>
          <a:bodyPr/>
          <a:lstStyle/>
          <a:p>
            <a:r>
              <a:rPr lang="en-US" altLang="en-US" dirty="0"/>
              <a:t>Calculating Net §1231 Gains or Losses (5 of 5) </a:t>
            </a:r>
            <a:endParaRPr lang="en-US" dirty="0"/>
          </a:p>
        </p:txBody>
      </p:sp>
      <p:sp>
        <p:nvSpPr>
          <p:cNvPr id="9" name="Content Placeholder 8">
            <a:extLst>
              <a:ext uri="{FF2B5EF4-FFF2-40B4-BE49-F238E27FC236}">
                <a16:creationId xmlns:a16="http://schemas.microsoft.com/office/drawing/2014/main" id="{B7A68820-4167-4ADD-9B3D-FF8CD93DC570}"/>
              </a:ext>
            </a:extLst>
          </p:cNvPr>
          <p:cNvSpPr>
            <a:spLocks noGrp="1"/>
          </p:cNvSpPr>
          <p:nvPr>
            <p:ph idx="11"/>
          </p:nvPr>
        </p:nvSpPr>
        <p:spPr>
          <a:xfrm>
            <a:off x="457200" y="4960982"/>
            <a:ext cx="8229600" cy="1506263"/>
          </a:xfrm>
        </p:spPr>
        <p:txBody>
          <a:bodyPr>
            <a:noAutofit/>
          </a:bodyPr>
          <a:lstStyle/>
          <a:p>
            <a:pPr marL="0" indent="0">
              <a:lnSpc>
                <a:spcPct val="90000"/>
              </a:lnSpc>
              <a:spcBef>
                <a:spcPts val="200"/>
              </a:spcBef>
              <a:buNone/>
            </a:pPr>
            <a:r>
              <a:rPr lang="en-US" sz="1800" dirty="0"/>
              <a:t>*Because the warehouse is §1231 property, the $90,000 gain is included in the §1231 gain (loss) column. Further, $15,000 of the $90,000 gain is considered unrecaptured §1250 gain (see Example 11-11).</a:t>
            </a:r>
          </a:p>
          <a:p>
            <a:pPr marL="0" indent="0">
              <a:lnSpc>
                <a:spcPct val="90000"/>
              </a:lnSpc>
              <a:spcBef>
                <a:spcPts val="200"/>
              </a:spcBef>
              <a:buNone/>
            </a:pPr>
            <a:r>
              <a:rPr lang="en-US" sz="1800" dirty="0"/>
              <a:t>†This exhibit assumes that Teton had $10,000 of net §1231 losses in the prior five years.</a:t>
            </a:r>
          </a:p>
        </p:txBody>
      </p:sp>
      <p:sp>
        <p:nvSpPr>
          <p:cNvPr id="6" name="Slide Number Placeholder 5">
            <a:extLst>
              <a:ext uri="{FF2B5EF4-FFF2-40B4-BE49-F238E27FC236}">
                <a16:creationId xmlns:a16="http://schemas.microsoft.com/office/drawing/2014/main" id="{88257F94-3825-4B29-A8BA-8215C9F2DCD8}"/>
              </a:ext>
            </a:extLst>
          </p:cNvPr>
          <p:cNvSpPr>
            <a:spLocks noGrp="1"/>
          </p:cNvSpPr>
          <p:nvPr>
            <p:ph type="sldNum" sz="quarter" idx="12"/>
          </p:nvPr>
        </p:nvSpPr>
        <p:spPr/>
        <p:txBody>
          <a:bodyPr/>
          <a:lstStyle/>
          <a:p>
            <a:r>
              <a:rPr lang="en-US" dirty="0"/>
              <a:t>11-</a:t>
            </a:r>
            <a:fld id="{847A6AB7-ED92-4CC2-895B-E46908831F7A}" type="slidenum">
              <a:rPr lang="en-US" smtClean="0"/>
              <a:pPr/>
              <a:t>35</a:t>
            </a:fld>
            <a:endParaRPr lang="en-US" dirty="0"/>
          </a:p>
        </p:txBody>
      </p:sp>
      <p:pic>
        <p:nvPicPr>
          <p:cNvPr id="4" name="Picture 3" descr="Screen Shot 2020-03-17 at 2.58.20 P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2362200"/>
            <a:ext cx="7391400" cy="2534346"/>
          </a:xfrm>
          <a:prstGeom prst="rect">
            <a:avLst/>
          </a:prstGeom>
        </p:spPr>
      </p:pic>
    </p:spTree>
    <p:extLst>
      <p:ext uri="{BB962C8B-B14F-4D97-AF65-F5344CB8AC3E}">
        <p14:creationId xmlns:p14="http://schemas.microsoft.com/office/powerpoint/2010/main" val="13787060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Like-Kind Exchanges</a:t>
            </a:r>
          </a:p>
          <a:p>
            <a:pPr lvl="1"/>
            <a:r>
              <a:rPr lang="en-US" altLang="en-US" dirty="0"/>
              <a:t>For an exchange to qualify as a like-kind exchange for tax purposes, the transaction must meet the following three criteria:</a:t>
            </a:r>
          </a:p>
          <a:p>
            <a:pPr lvl="2"/>
            <a:r>
              <a:rPr lang="en-US" altLang="en-US" dirty="0"/>
              <a:t>Real property is exchanged “solely for like-kind” property.</a:t>
            </a:r>
          </a:p>
          <a:p>
            <a:pPr lvl="2"/>
            <a:r>
              <a:rPr lang="en-US" altLang="en-US" dirty="0"/>
              <a:t>Both the real property given up and the real property received in the exchange by the taxpayer are either “used in a trade or business” or are “held for investment” by the taxpayer.</a:t>
            </a:r>
          </a:p>
          <a:p>
            <a:pPr lvl="2"/>
            <a:r>
              <a:rPr lang="en-US" altLang="en-US" dirty="0"/>
              <a:t>The exchange must meet certain time restrictions.</a:t>
            </a:r>
          </a:p>
        </p:txBody>
      </p:sp>
      <p:sp>
        <p:nvSpPr>
          <p:cNvPr id="2" name="Title 1"/>
          <p:cNvSpPr>
            <a:spLocks noGrp="1"/>
          </p:cNvSpPr>
          <p:nvPr>
            <p:ph type="title"/>
          </p:nvPr>
        </p:nvSpPr>
        <p:spPr/>
        <p:txBody>
          <a:bodyPr/>
          <a:lstStyle/>
          <a:p>
            <a:r>
              <a:rPr lang="en-US" altLang="en-US" dirty="0"/>
              <a:t>Nonrecognition Transactions </a:t>
            </a:r>
            <a:br>
              <a:rPr lang="en-US" altLang="en-US" dirty="0"/>
            </a:br>
            <a:r>
              <a:rPr lang="en-US" altLang="en-US" dirty="0"/>
              <a:t>(1 of 10) </a:t>
            </a:r>
            <a:endParaRPr lang="en-US" dirty="0"/>
          </a:p>
        </p:txBody>
      </p:sp>
      <p:sp>
        <p:nvSpPr>
          <p:cNvPr id="6" name="Slide Number Placeholder 5">
            <a:extLst>
              <a:ext uri="{FF2B5EF4-FFF2-40B4-BE49-F238E27FC236}">
                <a16:creationId xmlns:a16="http://schemas.microsoft.com/office/drawing/2014/main" id="{606D0C7C-A740-45C0-BA7A-2B609317A81D}"/>
              </a:ext>
            </a:extLst>
          </p:cNvPr>
          <p:cNvSpPr>
            <a:spLocks noGrp="1"/>
          </p:cNvSpPr>
          <p:nvPr>
            <p:ph type="sldNum" sz="quarter" idx="10"/>
          </p:nvPr>
        </p:nvSpPr>
        <p:spPr/>
        <p:txBody>
          <a:bodyPr/>
          <a:lstStyle/>
          <a:p>
            <a:r>
              <a:rPr lang="en-US" dirty="0"/>
              <a:t>11-</a:t>
            </a:r>
            <a:fld id="{847A6AB7-ED92-4CC2-895B-E46908831F7A}" type="slidenum">
              <a:rPr lang="en-US" smtClean="0"/>
              <a:pPr/>
              <a:t>36</a:t>
            </a:fld>
            <a:endParaRPr lang="en-US" dirty="0"/>
          </a:p>
        </p:txBody>
      </p:sp>
    </p:spTree>
    <p:extLst>
      <p:ext uri="{BB962C8B-B14F-4D97-AF65-F5344CB8AC3E}">
        <p14:creationId xmlns:p14="http://schemas.microsoft.com/office/powerpoint/2010/main" val="30160734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Definition of Like-Kind Property</a:t>
            </a:r>
          </a:p>
          <a:p>
            <a:pPr lvl="1"/>
            <a:r>
              <a:rPr lang="en-US" altLang="en-US" dirty="0"/>
              <a:t>Real Property</a:t>
            </a:r>
          </a:p>
          <a:p>
            <a:pPr lvl="2"/>
            <a:r>
              <a:rPr lang="en-US" altLang="en-US" dirty="0"/>
              <a:t>Used in a trade or business or held for investment is considered “like-kind” with other real property used in a trade or business or held for investment</a:t>
            </a:r>
          </a:p>
        </p:txBody>
      </p:sp>
      <p:sp>
        <p:nvSpPr>
          <p:cNvPr id="2" name="Title 1"/>
          <p:cNvSpPr>
            <a:spLocks noGrp="1"/>
          </p:cNvSpPr>
          <p:nvPr>
            <p:ph type="title"/>
          </p:nvPr>
        </p:nvSpPr>
        <p:spPr/>
        <p:txBody>
          <a:bodyPr/>
          <a:lstStyle/>
          <a:p>
            <a:r>
              <a:rPr lang="en-US" altLang="en-US" dirty="0"/>
              <a:t>Nonrecognition Transactions </a:t>
            </a:r>
            <a:br>
              <a:rPr lang="en-US" altLang="en-US" dirty="0"/>
            </a:br>
            <a:r>
              <a:rPr lang="en-US" altLang="en-US" dirty="0"/>
              <a:t>(2 of 10) </a:t>
            </a:r>
            <a:endParaRPr lang="en-US" dirty="0"/>
          </a:p>
        </p:txBody>
      </p:sp>
      <p:sp>
        <p:nvSpPr>
          <p:cNvPr id="6" name="Slide Number Placeholder 5">
            <a:extLst>
              <a:ext uri="{FF2B5EF4-FFF2-40B4-BE49-F238E27FC236}">
                <a16:creationId xmlns:a16="http://schemas.microsoft.com/office/drawing/2014/main" id="{EEA46FCF-08ED-43E6-84BE-F277321C5066}"/>
              </a:ext>
            </a:extLst>
          </p:cNvPr>
          <p:cNvSpPr>
            <a:spLocks noGrp="1"/>
          </p:cNvSpPr>
          <p:nvPr>
            <p:ph type="sldNum" sz="quarter" idx="10"/>
          </p:nvPr>
        </p:nvSpPr>
        <p:spPr/>
        <p:txBody>
          <a:bodyPr/>
          <a:lstStyle/>
          <a:p>
            <a:r>
              <a:rPr lang="en-US" dirty="0"/>
              <a:t>11-</a:t>
            </a:r>
            <a:fld id="{847A6AB7-ED92-4CC2-895B-E46908831F7A}" type="slidenum">
              <a:rPr lang="en-US" smtClean="0"/>
              <a:pPr/>
              <a:t>37</a:t>
            </a:fld>
            <a:endParaRPr lang="en-US" dirty="0"/>
          </a:p>
        </p:txBody>
      </p:sp>
    </p:spTree>
    <p:extLst>
      <p:ext uri="{BB962C8B-B14F-4D97-AF65-F5344CB8AC3E}">
        <p14:creationId xmlns:p14="http://schemas.microsoft.com/office/powerpoint/2010/main" val="9864889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US" altLang="en-US" dirty="0"/>
              <a:t>Property Ineligible for Like-Kind Treatment</a:t>
            </a:r>
          </a:p>
          <a:p>
            <a:pPr lvl="2"/>
            <a:r>
              <a:rPr lang="en-US" altLang="en-US" dirty="0"/>
              <a:t>Includes real property held for sale, </a:t>
            </a:r>
          </a:p>
          <a:p>
            <a:pPr lvl="2"/>
            <a:r>
              <a:rPr lang="en-US" altLang="en-US" dirty="0"/>
              <a:t>Property used outside the United States, and </a:t>
            </a:r>
          </a:p>
          <a:p>
            <a:pPr lvl="2"/>
            <a:r>
              <a:rPr lang="en-US" altLang="en-US" dirty="0"/>
              <a:t>Domestic property exchanged for property used in a foreign country</a:t>
            </a:r>
          </a:p>
        </p:txBody>
      </p:sp>
      <p:sp>
        <p:nvSpPr>
          <p:cNvPr id="2" name="Title 1"/>
          <p:cNvSpPr>
            <a:spLocks noGrp="1"/>
          </p:cNvSpPr>
          <p:nvPr>
            <p:ph type="title"/>
          </p:nvPr>
        </p:nvSpPr>
        <p:spPr/>
        <p:txBody>
          <a:bodyPr/>
          <a:lstStyle/>
          <a:p>
            <a:r>
              <a:rPr lang="en-US" altLang="en-US" dirty="0"/>
              <a:t>Nonrecognition Transactions </a:t>
            </a:r>
            <a:br>
              <a:rPr lang="en-US" altLang="en-US" dirty="0"/>
            </a:br>
            <a:r>
              <a:rPr lang="en-US" altLang="en-US" dirty="0"/>
              <a:t>(3 of 10)</a:t>
            </a:r>
            <a:endParaRPr lang="en-US" dirty="0"/>
          </a:p>
        </p:txBody>
      </p:sp>
      <p:sp>
        <p:nvSpPr>
          <p:cNvPr id="6" name="Slide Number Placeholder 5">
            <a:extLst>
              <a:ext uri="{FF2B5EF4-FFF2-40B4-BE49-F238E27FC236}">
                <a16:creationId xmlns:a16="http://schemas.microsoft.com/office/drawing/2014/main" id="{6038E50F-2E95-4977-B2FF-B669CBF12B10}"/>
              </a:ext>
            </a:extLst>
          </p:cNvPr>
          <p:cNvSpPr>
            <a:spLocks noGrp="1"/>
          </p:cNvSpPr>
          <p:nvPr>
            <p:ph type="sldNum" sz="quarter" idx="10"/>
          </p:nvPr>
        </p:nvSpPr>
        <p:spPr/>
        <p:txBody>
          <a:bodyPr/>
          <a:lstStyle/>
          <a:p>
            <a:r>
              <a:rPr lang="en-US" dirty="0"/>
              <a:t>11-</a:t>
            </a:r>
            <a:fld id="{847A6AB7-ED92-4CC2-895B-E46908831F7A}" type="slidenum">
              <a:rPr lang="en-US" smtClean="0"/>
              <a:pPr/>
              <a:t>38</a:t>
            </a:fld>
            <a:endParaRPr lang="en-US" dirty="0"/>
          </a:p>
        </p:txBody>
      </p:sp>
    </p:spTree>
    <p:extLst>
      <p:ext uri="{BB962C8B-B14F-4D97-AF65-F5344CB8AC3E}">
        <p14:creationId xmlns:p14="http://schemas.microsoft.com/office/powerpoint/2010/main" val="9290446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Property Use</a:t>
            </a:r>
          </a:p>
          <a:p>
            <a:r>
              <a:rPr lang="en-US" altLang="en-US" dirty="0"/>
              <a:t>Timing Requirements for a Like-Kind Exchange</a:t>
            </a:r>
          </a:p>
          <a:p>
            <a:pPr lvl="1"/>
            <a:r>
              <a:rPr lang="en-US" altLang="en-US" dirty="0"/>
              <a:t>Like-kind property exchanges may involve intermediaries.</a:t>
            </a:r>
          </a:p>
          <a:p>
            <a:pPr lvl="1"/>
            <a:r>
              <a:rPr lang="en-US" altLang="en-US" dirty="0"/>
              <a:t>Taxpayers must identify replacement “like-kind” property within 45 days of giving up their property.</a:t>
            </a:r>
          </a:p>
          <a:p>
            <a:pPr lvl="1"/>
            <a:r>
              <a:rPr lang="en-US" altLang="en-US" dirty="0"/>
              <a:t>“Like-kind” property must be received within 180 days of when the taxpayer transfers property in a “like-kind” exchange.</a:t>
            </a:r>
          </a:p>
        </p:txBody>
      </p:sp>
      <p:sp>
        <p:nvSpPr>
          <p:cNvPr id="2" name="Title 1"/>
          <p:cNvSpPr>
            <a:spLocks noGrp="1"/>
          </p:cNvSpPr>
          <p:nvPr>
            <p:ph type="title"/>
          </p:nvPr>
        </p:nvSpPr>
        <p:spPr/>
        <p:txBody>
          <a:bodyPr/>
          <a:lstStyle/>
          <a:p>
            <a:r>
              <a:rPr lang="en-US" altLang="en-US" dirty="0"/>
              <a:t>Nonrecognition Transactions </a:t>
            </a:r>
            <a:br>
              <a:rPr lang="en-US" altLang="en-US" dirty="0"/>
            </a:br>
            <a:r>
              <a:rPr lang="en-US" altLang="en-US" dirty="0"/>
              <a:t>(4 of 10)</a:t>
            </a:r>
            <a:endParaRPr lang="en-US" dirty="0"/>
          </a:p>
        </p:txBody>
      </p:sp>
      <p:sp>
        <p:nvSpPr>
          <p:cNvPr id="6" name="Slide Number Placeholder 5">
            <a:extLst>
              <a:ext uri="{FF2B5EF4-FFF2-40B4-BE49-F238E27FC236}">
                <a16:creationId xmlns:a16="http://schemas.microsoft.com/office/drawing/2014/main" id="{A2628CA4-6ED2-4795-98C6-613DD13462F5}"/>
              </a:ext>
            </a:extLst>
          </p:cNvPr>
          <p:cNvSpPr>
            <a:spLocks noGrp="1"/>
          </p:cNvSpPr>
          <p:nvPr>
            <p:ph type="sldNum" sz="quarter" idx="10"/>
          </p:nvPr>
        </p:nvSpPr>
        <p:spPr/>
        <p:txBody>
          <a:bodyPr/>
          <a:lstStyle/>
          <a:p>
            <a:r>
              <a:rPr lang="en-US" dirty="0"/>
              <a:t>11-</a:t>
            </a:r>
            <a:fld id="{847A6AB7-ED92-4CC2-895B-E46908831F7A}" type="slidenum">
              <a:rPr lang="en-US" smtClean="0"/>
              <a:pPr/>
              <a:t>39</a:t>
            </a:fld>
            <a:endParaRPr lang="en-US" dirty="0"/>
          </a:p>
        </p:txBody>
      </p:sp>
    </p:spTree>
    <p:extLst>
      <p:ext uri="{BB962C8B-B14F-4D97-AF65-F5344CB8AC3E}">
        <p14:creationId xmlns:p14="http://schemas.microsoft.com/office/powerpoint/2010/main" val="30440303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The adjusted basis for determining gain or loss on the sale of an asset</a:t>
            </a:r>
          </a:p>
          <a:p>
            <a:pPr lvl="1"/>
            <a:r>
              <a:rPr lang="en-US" altLang="en-US" dirty="0"/>
              <a:t>Initial basis reduced by depreciation or other types of cost recovery deductions allowed (or allowable) on the property.</a:t>
            </a:r>
          </a:p>
          <a:p>
            <a:pPr marL="0" indent="0">
              <a:buNone/>
            </a:pPr>
            <a:r>
              <a:rPr lang="en-US" dirty="0"/>
              <a:t>Adjusted basis = Initial basis − Cost recovery allowed (or allowable)</a:t>
            </a:r>
          </a:p>
        </p:txBody>
      </p:sp>
      <p:sp>
        <p:nvSpPr>
          <p:cNvPr id="2" name="Title 1"/>
          <p:cNvSpPr>
            <a:spLocks noGrp="1"/>
          </p:cNvSpPr>
          <p:nvPr>
            <p:ph type="title"/>
          </p:nvPr>
        </p:nvSpPr>
        <p:spPr/>
        <p:txBody>
          <a:bodyPr/>
          <a:lstStyle/>
          <a:p>
            <a:r>
              <a:rPr lang="en-US" altLang="en-US" dirty="0"/>
              <a:t>Dispositions (2 of 6)</a:t>
            </a:r>
            <a:endParaRPr lang="en-US" dirty="0"/>
          </a:p>
        </p:txBody>
      </p:sp>
      <p:sp>
        <p:nvSpPr>
          <p:cNvPr id="6" name="Slide Number Placeholder 5">
            <a:extLst>
              <a:ext uri="{FF2B5EF4-FFF2-40B4-BE49-F238E27FC236}">
                <a16:creationId xmlns:a16="http://schemas.microsoft.com/office/drawing/2014/main" id="{490C309A-2C4D-4741-9135-50CA41E7917D}"/>
              </a:ext>
            </a:extLst>
          </p:cNvPr>
          <p:cNvSpPr>
            <a:spLocks noGrp="1"/>
          </p:cNvSpPr>
          <p:nvPr>
            <p:ph type="sldNum" sz="quarter" idx="10"/>
          </p:nvPr>
        </p:nvSpPr>
        <p:spPr/>
        <p:txBody>
          <a:bodyPr/>
          <a:lstStyle/>
          <a:p>
            <a:r>
              <a:rPr lang="en-US" dirty="0"/>
              <a:t>11-</a:t>
            </a:r>
            <a:fld id="{847A6AB7-ED92-4CC2-895B-E46908831F7A}" type="slidenum">
              <a:rPr lang="en-US" smtClean="0"/>
              <a:pPr/>
              <a:t>4</a:t>
            </a:fld>
            <a:endParaRPr lang="en-US" dirty="0"/>
          </a:p>
        </p:txBody>
      </p:sp>
    </p:spTree>
    <p:extLst>
      <p:ext uri="{BB962C8B-B14F-4D97-AF65-F5344CB8AC3E}">
        <p14:creationId xmlns:p14="http://schemas.microsoft.com/office/powerpoint/2010/main" val="36550283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lvl="1" indent="0">
              <a:buNone/>
            </a:pPr>
            <a:r>
              <a:rPr lang="en-US" altLang="en-US" dirty="0"/>
              <a:t>EXHIBIT 11-12 Diagram of Deferred or Starker Exchange</a:t>
            </a:r>
          </a:p>
        </p:txBody>
      </p:sp>
      <p:sp>
        <p:nvSpPr>
          <p:cNvPr id="2" name="Title 1"/>
          <p:cNvSpPr>
            <a:spLocks noGrp="1"/>
          </p:cNvSpPr>
          <p:nvPr>
            <p:ph type="title"/>
          </p:nvPr>
        </p:nvSpPr>
        <p:spPr/>
        <p:txBody>
          <a:bodyPr>
            <a:noAutofit/>
          </a:bodyPr>
          <a:lstStyle/>
          <a:p>
            <a:r>
              <a:rPr lang="en-US" altLang="en-US" dirty="0"/>
              <a:t>Nonrecognition Transactions </a:t>
            </a:r>
            <a:br>
              <a:rPr lang="en-US" altLang="en-US" dirty="0"/>
            </a:br>
            <a:r>
              <a:rPr lang="en-US" altLang="en-US" dirty="0"/>
              <a:t>(5 of 10) </a:t>
            </a:r>
            <a:endParaRPr lang="en-US" dirty="0"/>
          </a:p>
        </p:txBody>
      </p:sp>
      <p:sp>
        <p:nvSpPr>
          <p:cNvPr id="5" name="Slide Number Placeholder 4">
            <a:extLst>
              <a:ext uri="{FF2B5EF4-FFF2-40B4-BE49-F238E27FC236}">
                <a16:creationId xmlns:a16="http://schemas.microsoft.com/office/drawing/2014/main" id="{6587ACB4-AEFB-4D4E-9F01-FA57072B9C9C}"/>
              </a:ext>
            </a:extLst>
          </p:cNvPr>
          <p:cNvSpPr>
            <a:spLocks noGrp="1"/>
          </p:cNvSpPr>
          <p:nvPr>
            <p:ph type="sldNum" sz="quarter" idx="10"/>
          </p:nvPr>
        </p:nvSpPr>
        <p:spPr/>
        <p:txBody>
          <a:bodyPr/>
          <a:lstStyle/>
          <a:p>
            <a:r>
              <a:rPr lang="en-US" dirty="0"/>
              <a:t>11-</a:t>
            </a:r>
            <a:fld id="{847A6AB7-ED92-4CC2-895B-E46908831F7A}" type="slidenum">
              <a:rPr lang="en-US" smtClean="0"/>
              <a:pPr/>
              <a:t>40</a:t>
            </a:fld>
            <a:endParaRPr lang="en-US" dirty="0"/>
          </a:p>
        </p:txBody>
      </p:sp>
      <p:pic>
        <p:nvPicPr>
          <p:cNvPr id="6" name="Picture 5" descr="Screen Shot 2020-03-17 at 3.01.42 P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2514600"/>
            <a:ext cx="8229600" cy="3709202"/>
          </a:xfrm>
          <a:prstGeom prst="rect">
            <a:avLst/>
          </a:prstGeom>
        </p:spPr>
      </p:pic>
    </p:spTree>
    <p:extLst>
      <p:ext uri="{BB962C8B-B14F-4D97-AF65-F5344CB8AC3E}">
        <p14:creationId xmlns:p14="http://schemas.microsoft.com/office/powerpoint/2010/main" val="31046347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altLang="en-US" dirty="0"/>
              <a:t>Tax Consequences When Like-Kind Property is Exchanged Solely for Like-Kind Property</a:t>
            </a:r>
          </a:p>
          <a:p>
            <a:r>
              <a:rPr lang="en-US" altLang="en-US" dirty="0"/>
              <a:t>Tax Consequences of Transfers Involving Like-Kind and Non-Like-Kind Property (Boot)</a:t>
            </a:r>
          </a:p>
          <a:p>
            <a:pPr lvl="1"/>
            <a:r>
              <a:rPr lang="en-US" altLang="en-US" dirty="0"/>
              <a:t>Non-like-kind property is known as boot.</a:t>
            </a:r>
          </a:p>
          <a:p>
            <a:pPr lvl="1"/>
            <a:r>
              <a:rPr lang="en-US" altLang="en-US" dirty="0"/>
              <a:t>When boot is given as part of a like-kind transaction</a:t>
            </a:r>
          </a:p>
          <a:p>
            <a:pPr lvl="2"/>
            <a:r>
              <a:rPr lang="en-US" altLang="en-US" dirty="0"/>
              <a:t>The asset received is recorded in two parts: property received in exchange for like-kind property and property received in a sale (bought by the boot).</a:t>
            </a:r>
          </a:p>
        </p:txBody>
      </p:sp>
      <p:sp>
        <p:nvSpPr>
          <p:cNvPr id="2" name="Title 1"/>
          <p:cNvSpPr>
            <a:spLocks noGrp="1"/>
          </p:cNvSpPr>
          <p:nvPr>
            <p:ph type="title"/>
          </p:nvPr>
        </p:nvSpPr>
        <p:spPr/>
        <p:txBody>
          <a:bodyPr/>
          <a:lstStyle/>
          <a:p>
            <a:r>
              <a:rPr lang="en-US" altLang="en-US" dirty="0"/>
              <a:t>Nonrecognition Transactions </a:t>
            </a:r>
            <a:br>
              <a:rPr lang="en-US" altLang="en-US" dirty="0"/>
            </a:br>
            <a:r>
              <a:rPr lang="en-US" altLang="en-US" dirty="0"/>
              <a:t>(6 of 10) </a:t>
            </a:r>
            <a:endParaRPr lang="en-US" dirty="0"/>
          </a:p>
        </p:txBody>
      </p:sp>
      <p:sp>
        <p:nvSpPr>
          <p:cNvPr id="6" name="Slide Number Placeholder 5">
            <a:extLst>
              <a:ext uri="{FF2B5EF4-FFF2-40B4-BE49-F238E27FC236}">
                <a16:creationId xmlns:a16="http://schemas.microsoft.com/office/drawing/2014/main" id="{7301781C-D835-4B8D-B46E-7DDE6DD1C07F}"/>
              </a:ext>
            </a:extLst>
          </p:cNvPr>
          <p:cNvSpPr>
            <a:spLocks noGrp="1"/>
          </p:cNvSpPr>
          <p:nvPr>
            <p:ph type="sldNum" sz="quarter" idx="10"/>
          </p:nvPr>
        </p:nvSpPr>
        <p:spPr/>
        <p:txBody>
          <a:bodyPr/>
          <a:lstStyle/>
          <a:p>
            <a:r>
              <a:rPr lang="en-US" dirty="0"/>
              <a:t>11-</a:t>
            </a:r>
            <a:fld id="{847A6AB7-ED92-4CC2-895B-E46908831F7A}" type="slidenum">
              <a:rPr lang="en-US" smtClean="0"/>
              <a:pPr/>
              <a:t>41</a:t>
            </a:fld>
            <a:endParaRPr lang="en-US" dirty="0"/>
          </a:p>
        </p:txBody>
      </p:sp>
    </p:spTree>
    <p:extLst>
      <p:ext uri="{BB962C8B-B14F-4D97-AF65-F5344CB8AC3E}">
        <p14:creationId xmlns:p14="http://schemas.microsoft.com/office/powerpoint/2010/main" val="13232202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lvl="1"/>
            <a:r>
              <a:rPr lang="en-US" altLang="en-US" dirty="0"/>
              <a:t>When boot is received</a:t>
            </a:r>
          </a:p>
          <a:p>
            <a:pPr lvl="2"/>
            <a:r>
              <a:rPr lang="en-US" altLang="en-US" dirty="0"/>
              <a:t>Boot received usually creates recognized gain.</a:t>
            </a:r>
          </a:p>
          <a:p>
            <a:pPr lvl="2"/>
            <a:r>
              <a:rPr lang="en-US" altLang="en-US" dirty="0"/>
              <a:t>Gain recognized is lesser of gain realized or boot received.</a:t>
            </a:r>
          </a:p>
          <a:p>
            <a:pPr lvl="1"/>
            <a:r>
              <a:rPr lang="en-US" dirty="0"/>
              <a:t>Adjusted basis of boot received is the fair market value of the boot.</a:t>
            </a:r>
          </a:p>
          <a:p>
            <a:pPr lvl="1"/>
            <a:r>
              <a:rPr lang="en-US" dirty="0"/>
              <a:t>Adjusted basis of like-kind property surrendered + Adjusted basis of boot given + Gain recognized − Fair market value of boot received − Loss recognized = Basis of like-kind property received.</a:t>
            </a:r>
          </a:p>
          <a:p>
            <a:pPr lvl="1"/>
            <a:r>
              <a:rPr lang="en-US" altLang="en-US" dirty="0"/>
              <a:t>The basis of boot received is the fair market value of the boot.</a:t>
            </a:r>
          </a:p>
        </p:txBody>
      </p:sp>
      <p:sp>
        <p:nvSpPr>
          <p:cNvPr id="2" name="Title 1"/>
          <p:cNvSpPr>
            <a:spLocks noGrp="1"/>
          </p:cNvSpPr>
          <p:nvPr>
            <p:ph type="title"/>
          </p:nvPr>
        </p:nvSpPr>
        <p:spPr/>
        <p:txBody>
          <a:bodyPr/>
          <a:lstStyle/>
          <a:p>
            <a:r>
              <a:rPr lang="en-US" altLang="en-US" dirty="0"/>
              <a:t>Nonrecognition Transactions </a:t>
            </a:r>
            <a:br>
              <a:rPr lang="en-US" altLang="en-US" dirty="0"/>
            </a:br>
            <a:r>
              <a:rPr lang="en-US" altLang="en-US" dirty="0"/>
              <a:t>(7 of 10)</a:t>
            </a:r>
            <a:endParaRPr lang="en-US" dirty="0"/>
          </a:p>
        </p:txBody>
      </p:sp>
      <p:sp>
        <p:nvSpPr>
          <p:cNvPr id="6" name="Slide Number Placeholder 5">
            <a:extLst>
              <a:ext uri="{FF2B5EF4-FFF2-40B4-BE49-F238E27FC236}">
                <a16:creationId xmlns:a16="http://schemas.microsoft.com/office/drawing/2014/main" id="{3EABC632-766B-47AA-A4D3-4F3EB8159524}"/>
              </a:ext>
            </a:extLst>
          </p:cNvPr>
          <p:cNvSpPr>
            <a:spLocks noGrp="1"/>
          </p:cNvSpPr>
          <p:nvPr>
            <p:ph type="sldNum" sz="quarter" idx="10"/>
          </p:nvPr>
        </p:nvSpPr>
        <p:spPr/>
        <p:txBody>
          <a:bodyPr/>
          <a:lstStyle/>
          <a:p>
            <a:r>
              <a:rPr lang="en-US" dirty="0"/>
              <a:t>11-</a:t>
            </a:r>
            <a:fld id="{847A6AB7-ED92-4CC2-895B-E46908831F7A}" type="slidenum">
              <a:rPr lang="en-US" smtClean="0"/>
              <a:pPr/>
              <a:t>42</a:t>
            </a:fld>
            <a:endParaRPr lang="en-US" dirty="0"/>
          </a:p>
        </p:txBody>
      </p:sp>
    </p:spTree>
    <p:extLst>
      <p:ext uri="{BB962C8B-B14F-4D97-AF65-F5344CB8AC3E}">
        <p14:creationId xmlns:p14="http://schemas.microsoft.com/office/powerpoint/2010/main" val="33417235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Reporting Like-Kind Exchanges</a:t>
            </a:r>
          </a:p>
          <a:p>
            <a:pPr lvl="1"/>
            <a:r>
              <a:rPr lang="en-US" altLang="en-US" dirty="0"/>
              <a:t>Involuntary Conversions</a:t>
            </a:r>
          </a:p>
          <a:p>
            <a:pPr lvl="2"/>
            <a:r>
              <a:rPr lang="en-US" altLang="en-US" dirty="0"/>
              <a:t>Gain is deferred when appreciated property is involuntarily converted in an accident or natural disaster.</a:t>
            </a:r>
          </a:p>
          <a:p>
            <a:pPr lvl="2"/>
            <a:r>
              <a:rPr lang="en-US" altLang="en-US" dirty="0"/>
              <a:t>Basis of property directly converted is carried over from the old property to the new property.</a:t>
            </a:r>
          </a:p>
          <a:p>
            <a:pPr lvl="2"/>
            <a:r>
              <a:rPr lang="en-US" altLang="en-US" dirty="0"/>
              <a:t>In an indirect conversion, gain recognized is the lesser of gain realized or amount of reimbursement the taxpayer does not reinvest in qualified property.</a:t>
            </a:r>
          </a:p>
          <a:p>
            <a:pPr lvl="2"/>
            <a:r>
              <a:rPr lang="en-US" altLang="en-US" dirty="0"/>
              <a:t>Qualified replacement property must be of a similar or related use to the original property.</a:t>
            </a:r>
          </a:p>
        </p:txBody>
      </p:sp>
      <p:sp>
        <p:nvSpPr>
          <p:cNvPr id="2" name="Title 1"/>
          <p:cNvSpPr>
            <a:spLocks noGrp="1"/>
          </p:cNvSpPr>
          <p:nvPr>
            <p:ph type="title"/>
          </p:nvPr>
        </p:nvSpPr>
        <p:spPr/>
        <p:txBody>
          <a:bodyPr/>
          <a:lstStyle/>
          <a:p>
            <a:r>
              <a:rPr lang="en-US" altLang="en-US" dirty="0"/>
              <a:t>Nonrecognition Transactions </a:t>
            </a:r>
            <a:br>
              <a:rPr lang="en-US" altLang="en-US" dirty="0"/>
            </a:br>
            <a:r>
              <a:rPr lang="en-US" altLang="en-US" dirty="0"/>
              <a:t>(8 of 10) </a:t>
            </a:r>
            <a:endParaRPr lang="en-US" dirty="0"/>
          </a:p>
        </p:txBody>
      </p:sp>
      <p:sp>
        <p:nvSpPr>
          <p:cNvPr id="6" name="Slide Number Placeholder 5">
            <a:extLst>
              <a:ext uri="{FF2B5EF4-FFF2-40B4-BE49-F238E27FC236}">
                <a16:creationId xmlns:a16="http://schemas.microsoft.com/office/drawing/2014/main" id="{565D886E-A321-42E7-A2A7-745576B5425A}"/>
              </a:ext>
            </a:extLst>
          </p:cNvPr>
          <p:cNvSpPr>
            <a:spLocks noGrp="1"/>
          </p:cNvSpPr>
          <p:nvPr>
            <p:ph type="sldNum" sz="quarter" idx="10"/>
          </p:nvPr>
        </p:nvSpPr>
        <p:spPr/>
        <p:txBody>
          <a:bodyPr/>
          <a:lstStyle/>
          <a:p>
            <a:r>
              <a:rPr lang="en-US" dirty="0"/>
              <a:t>11-</a:t>
            </a:r>
            <a:fld id="{847A6AB7-ED92-4CC2-895B-E46908831F7A}" type="slidenum">
              <a:rPr lang="en-US" smtClean="0"/>
              <a:pPr/>
              <a:t>43</a:t>
            </a:fld>
            <a:endParaRPr lang="en-US" dirty="0"/>
          </a:p>
        </p:txBody>
      </p:sp>
    </p:spTree>
    <p:extLst>
      <p:ext uri="{BB962C8B-B14F-4D97-AF65-F5344CB8AC3E}">
        <p14:creationId xmlns:p14="http://schemas.microsoft.com/office/powerpoint/2010/main" val="27411089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Installment Sales</a:t>
            </a:r>
          </a:p>
          <a:p>
            <a:pPr lvl="1"/>
            <a:r>
              <a:rPr lang="en-US" altLang="en-US" dirty="0"/>
              <a:t>Sale of property where the seller receives the sale proceeds in more than one period</a:t>
            </a:r>
          </a:p>
          <a:p>
            <a:pPr lvl="1"/>
            <a:r>
              <a:rPr lang="en-US" altLang="en-US" dirty="0"/>
              <a:t>Must recognize a portion of gain on each installment payment received</a:t>
            </a:r>
          </a:p>
        </p:txBody>
      </p:sp>
      <p:sp>
        <p:nvSpPr>
          <p:cNvPr id="2" name="Title 1"/>
          <p:cNvSpPr>
            <a:spLocks noGrp="1"/>
          </p:cNvSpPr>
          <p:nvPr>
            <p:ph type="title"/>
          </p:nvPr>
        </p:nvSpPr>
        <p:spPr/>
        <p:txBody>
          <a:bodyPr/>
          <a:lstStyle/>
          <a:p>
            <a:r>
              <a:rPr lang="en-US" altLang="en-US" dirty="0"/>
              <a:t>Nonrecognition Transactions </a:t>
            </a:r>
            <a:br>
              <a:rPr lang="en-US" altLang="en-US" dirty="0"/>
            </a:br>
            <a:r>
              <a:rPr lang="en-US" altLang="en-US" dirty="0"/>
              <a:t>(9 of 10) </a:t>
            </a:r>
            <a:endParaRPr lang="en-US" dirty="0"/>
          </a:p>
        </p:txBody>
      </p:sp>
      <p:sp>
        <p:nvSpPr>
          <p:cNvPr id="4" name="Content Placeholder 3"/>
          <p:cNvSpPr>
            <a:spLocks noGrp="1"/>
          </p:cNvSpPr>
          <p:nvPr>
            <p:ph idx="11"/>
          </p:nvPr>
        </p:nvSpPr>
        <p:spPr>
          <a:xfrm>
            <a:off x="457200" y="4572000"/>
            <a:ext cx="8229600" cy="1895246"/>
          </a:xfrm>
        </p:spPr>
        <p:txBody>
          <a:bodyPr/>
          <a:lstStyle/>
          <a:p>
            <a:pPr lvl="1"/>
            <a:r>
              <a:rPr lang="en-US" altLang="en-US" dirty="0"/>
              <a:t>Inventory, marketable securities, and depreciation recapture cannot be accounted for under installment sale rules.</a:t>
            </a:r>
          </a:p>
          <a:p>
            <a:pPr lvl="1"/>
            <a:r>
              <a:rPr lang="en-US" altLang="en-US" dirty="0"/>
              <a:t>Does not apply to losses</a:t>
            </a:r>
          </a:p>
        </p:txBody>
      </p:sp>
      <p:graphicFrame>
        <p:nvGraphicFramePr>
          <p:cNvPr id="7" name="Object 6"/>
          <p:cNvGraphicFramePr>
            <a:graphicFrameLocks noChangeAspect="1"/>
          </p:cNvGraphicFramePr>
          <p:nvPr>
            <p:extLst>
              <p:ext uri="{D42A27DB-BD31-4B8C-83A1-F6EECF244321}">
                <p14:modId xmlns:p14="http://schemas.microsoft.com/office/powerpoint/2010/main" val="1213248959"/>
              </p:ext>
            </p:extLst>
          </p:nvPr>
        </p:nvGraphicFramePr>
        <p:xfrm>
          <a:off x="1577406" y="3730543"/>
          <a:ext cx="5989188" cy="841457"/>
        </p:xfrm>
        <a:graphic>
          <a:graphicData uri="http://schemas.openxmlformats.org/presentationml/2006/ole">
            <mc:AlternateContent xmlns:mc="http://schemas.openxmlformats.org/markup-compatibility/2006">
              <mc:Choice xmlns:v="urn:schemas-microsoft-com:vml" Requires="v">
                <p:oleObj name="Equation" r:id="rId2" imgW="3073320" imgH="431640" progId="Equation.3">
                  <p:embed/>
                </p:oleObj>
              </mc:Choice>
              <mc:Fallback>
                <p:oleObj name="Equation" r:id="rId2" imgW="3073320" imgH="431640" progId="Equation.3">
                  <p:embed/>
                  <p:pic>
                    <p:nvPicPr>
                      <p:cNvPr id="0" name=""/>
                      <p:cNvPicPr/>
                      <p:nvPr/>
                    </p:nvPicPr>
                    <p:blipFill>
                      <a:blip r:embed="rId3"/>
                      <a:stretch>
                        <a:fillRect/>
                      </a:stretch>
                    </p:blipFill>
                    <p:spPr>
                      <a:xfrm>
                        <a:off x="1577406" y="3730543"/>
                        <a:ext cx="5989188" cy="841457"/>
                      </a:xfrm>
                      <a:prstGeom prst="rect">
                        <a:avLst/>
                      </a:prstGeom>
                    </p:spPr>
                  </p:pic>
                </p:oleObj>
              </mc:Fallback>
            </mc:AlternateContent>
          </a:graphicData>
        </a:graphic>
      </p:graphicFrame>
      <p:sp>
        <p:nvSpPr>
          <p:cNvPr id="11" name="Slide Number Placeholder 10">
            <a:extLst>
              <a:ext uri="{FF2B5EF4-FFF2-40B4-BE49-F238E27FC236}">
                <a16:creationId xmlns:a16="http://schemas.microsoft.com/office/drawing/2014/main" id="{D04302C5-2ABF-4C56-AA4C-277B004CB0CB}"/>
              </a:ext>
            </a:extLst>
          </p:cNvPr>
          <p:cNvSpPr>
            <a:spLocks noGrp="1"/>
          </p:cNvSpPr>
          <p:nvPr>
            <p:ph type="sldNum" sz="quarter" idx="12"/>
          </p:nvPr>
        </p:nvSpPr>
        <p:spPr/>
        <p:txBody>
          <a:bodyPr/>
          <a:lstStyle/>
          <a:p>
            <a:r>
              <a:rPr lang="en-US" dirty="0"/>
              <a:t>11-</a:t>
            </a:r>
            <a:fld id="{847A6AB7-ED92-4CC2-895B-E46908831F7A}" type="slidenum">
              <a:rPr lang="en-US" smtClean="0"/>
              <a:pPr/>
              <a:t>44</a:t>
            </a:fld>
            <a:endParaRPr lang="en-US" dirty="0"/>
          </a:p>
        </p:txBody>
      </p:sp>
    </p:spTree>
    <p:extLst>
      <p:ext uri="{BB962C8B-B14F-4D97-AF65-F5344CB8AC3E}">
        <p14:creationId xmlns:p14="http://schemas.microsoft.com/office/powerpoint/2010/main" val="33104867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altLang="en-US" dirty="0"/>
              <a:t>Gains Ineligible for Installment Reporting</a:t>
            </a:r>
          </a:p>
          <a:p>
            <a:r>
              <a:rPr lang="en-US" altLang="en-US" dirty="0"/>
              <a:t>Other Nonrecognition Provisions</a:t>
            </a:r>
          </a:p>
          <a:p>
            <a:pPr lvl="1"/>
            <a:r>
              <a:rPr lang="en-US" altLang="en-US" dirty="0"/>
              <a:t>Related-Person Loss Disallowance Rules</a:t>
            </a:r>
          </a:p>
          <a:p>
            <a:pPr lvl="2"/>
            <a:r>
              <a:rPr lang="en-US" altLang="en-US" dirty="0"/>
              <a:t>Tax laws essentially treat related persons as though they are the same taxpayer.</a:t>
            </a:r>
          </a:p>
          <a:p>
            <a:pPr lvl="2"/>
            <a:r>
              <a:rPr lang="en-US" altLang="en-US" dirty="0"/>
              <a:t>Related persons are defined in §267 and include certain family members, related corporations, and other entities (partnerships).</a:t>
            </a:r>
          </a:p>
          <a:p>
            <a:pPr lvl="2"/>
            <a:r>
              <a:rPr lang="en-US" altLang="en-US" dirty="0"/>
              <a:t>Losses on sales to related persons are not deductible by the seller.</a:t>
            </a:r>
          </a:p>
          <a:p>
            <a:pPr lvl="2"/>
            <a:r>
              <a:rPr lang="en-US" altLang="en-US" dirty="0"/>
              <a:t>Related person may deduct the previously disallowed loss to the extent of the gain on the sale to the unrelated third person.</a:t>
            </a:r>
          </a:p>
        </p:txBody>
      </p:sp>
      <p:sp>
        <p:nvSpPr>
          <p:cNvPr id="2" name="Title 1"/>
          <p:cNvSpPr>
            <a:spLocks noGrp="1"/>
          </p:cNvSpPr>
          <p:nvPr>
            <p:ph type="title"/>
          </p:nvPr>
        </p:nvSpPr>
        <p:spPr/>
        <p:txBody>
          <a:bodyPr/>
          <a:lstStyle/>
          <a:p>
            <a:r>
              <a:rPr lang="en-US" altLang="en-US" dirty="0"/>
              <a:t>Nonrecognition Transactions (10 of 10) </a:t>
            </a:r>
            <a:endParaRPr lang="en-US" dirty="0"/>
          </a:p>
        </p:txBody>
      </p:sp>
      <p:sp>
        <p:nvSpPr>
          <p:cNvPr id="6" name="Slide Number Placeholder 5">
            <a:extLst>
              <a:ext uri="{FF2B5EF4-FFF2-40B4-BE49-F238E27FC236}">
                <a16:creationId xmlns:a16="http://schemas.microsoft.com/office/drawing/2014/main" id="{0D865E96-816B-4CC6-990B-11AFE03F12EA}"/>
              </a:ext>
            </a:extLst>
          </p:cNvPr>
          <p:cNvSpPr>
            <a:spLocks noGrp="1"/>
          </p:cNvSpPr>
          <p:nvPr>
            <p:ph type="sldNum" sz="quarter" idx="10"/>
          </p:nvPr>
        </p:nvSpPr>
        <p:spPr/>
        <p:txBody>
          <a:bodyPr/>
          <a:lstStyle/>
          <a:p>
            <a:r>
              <a:rPr lang="en-US" dirty="0"/>
              <a:t>11-</a:t>
            </a:r>
            <a:fld id="{847A6AB7-ED92-4CC2-895B-E46908831F7A}" type="slidenum">
              <a:rPr lang="en-US" smtClean="0"/>
              <a:pPr/>
              <a:t>45</a:t>
            </a:fld>
            <a:endParaRPr lang="en-US" dirty="0"/>
          </a:p>
        </p:txBody>
      </p:sp>
    </p:spTree>
    <p:extLst>
      <p:ext uri="{BB962C8B-B14F-4D97-AF65-F5344CB8AC3E}">
        <p14:creationId xmlns:p14="http://schemas.microsoft.com/office/powerpoint/2010/main" val="5580574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End of Presentation</a:t>
            </a:r>
          </a:p>
        </p:txBody>
      </p:sp>
      <p:sp>
        <p:nvSpPr>
          <p:cNvPr id="3" name="Slide Number Placeholder 2">
            <a:extLst>
              <a:ext uri="{FF2B5EF4-FFF2-40B4-BE49-F238E27FC236}">
                <a16:creationId xmlns:a16="http://schemas.microsoft.com/office/drawing/2014/main" id="{12F4CD5F-9BFC-48E9-A36F-6292ADBC2D00}"/>
              </a:ext>
            </a:extLst>
          </p:cNvPr>
          <p:cNvSpPr>
            <a:spLocks noGrp="1"/>
          </p:cNvSpPr>
          <p:nvPr>
            <p:ph type="sldNum" sz="quarter" idx="10"/>
          </p:nvPr>
        </p:nvSpPr>
        <p:spPr/>
        <p:txBody>
          <a:bodyPr/>
          <a:lstStyle/>
          <a:p>
            <a:r>
              <a:rPr lang="en-US" dirty="0"/>
              <a:t>11-</a:t>
            </a:r>
            <a:fld id="{847A6AB7-ED92-4CC2-895B-E46908831F7A}" type="slidenum">
              <a:rPr lang="en-US" smtClean="0"/>
              <a:pPr/>
              <a:t>46</a:t>
            </a:fld>
            <a:endParaRPr lang="en-US" dirty="0"/>
          </a:p>
        </p:txBody>
      </p:sp>
    </p:spTree>
    <p:extLst>
      <p:ext uri="{BB962C8B-B14F-4D97-AF65-F5344CB8AC3E}">
        <p14:creationId xmlns:p14="http://schemas.microsoft.com/office/powerpoint/2010/main" val="22382302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Realized Gain or Loss on Disposition</a:t>
            </a:r>
          </a:p>
          <a:p>
            <a:pPr lvl="1"/>
            <a:r>
              <a:rPr lang="en-US" altLang="en-US" dirty="0"/>
              <a:t>The amount of gain or loss taxpayers realize on a sale or other disposition of assets is simply the amount they realize minus their adjusted basis in the disposed assets.</a:t>
            </a:r>
          </a:p>
          <a:p>
            <a:pPr marL="0" indent="0">
              <a:buNone/>
            </a:pPr>
            <a:r>
              <a:rPr lang="en-US" altLang="en-US" dirty="0"/>
              <a:t>Gain or (loss) realized = Amount realized − Adjusted basis</a:t>
            </a:r>
          </a:p>
        </p:txBody>
      </p:sp>
      <p:sp>
        <p:nvSpPr>
          <p:cNvPr id="2" name="Title 1"/>
          <p:cNvSpPr>
            <a:spLocks noGrp="1"/>
          </p:cNvSpPr>
          <p:nvPr>
            <p:ph type="title"/>
          </p:nvPr>
        </p:nvSpPr>
        <p:spPr/>
        <p:txBody>
          <a:bodyPr/>
          <a:lstStyle/>
          <a:p>
            <a:r>
              <a:rPr lang="en-US" altLang="en-US" dirty="0"/>
              <a:t>Dispositions (3 of 6)</a:t>
            </a:r>
            <a:endParaRPr lang="en-US" dirty="0"/>
          </a:p>
        </p:txBody>
      </p:sp>
      <p:sp>
        <p:nvSpPr>
          <p:cNvPr id="6" name="Slide Number Placeholder 5">
            <a:extLst>
              <a:ext uri="{FF2B5EF4-FFF2-40B4-BE49-F238E27FC236}">
                <a16:creationId xmlns:a16="http://schemas.microsoft.com/office/drawing/2014/main" id="{7BEB8DFA-29FE-42CC-822D-79EB00D3FAF6}"/>
              </a:ext>
            </a:extLst>
          </p:cNvPr>
          <p:cNvSpPr>
            <a:spLocks noGrp="1"/>
          </p:cNvSpPr>
          <p:nvPr>
            <p:ph type="sldNum" sz="quarter" idx="10"/>
          </p:nvPr>
        </p:nvSpPr>
        <p:spPr/>
        <p:txBody>
          <a:bodyPr/>
          <a:lstStyle/>
          <a:p>
            <a:r>
              <a:rPr lang="en-US" dirty="0"/>
              <a:t>11-</a:t>
            </a:r>
            <a:fld id="{847A6AB7-ED92-4CC2-895B-E46908831F7A}" type="slidenum">
              <a:rPr lang="en-US" smtClean="0"/>
              <a:pPr/>
              <a:t>5</a:t>
            </a:fld>
            <a:endParaRPr lang="en-US" dirty="0"/>
          </a:p>
        </p:txBody>
      </p:sp>
    </p:spTree>
    <p:extLst>
      <p:ext uri="{BB962C8B-B14F-4D97-AF65-F5344CB8AC3E}">
        <p14:creationId xmlns:p14="http://schemas.microsoft.com/office/powerpoint/2010/main" val="4052485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a:t>EXHIBIT 11-1 Summary of Formulas for Computing Gain or Loss Realized on an Asset Disposition</a:t>
            </a:r>
          </a:p>
          <a:p>
            <a:r>
              <a:rPr lang="en-US" dirty="0"/>
              <a:t>Gain (loss) realized = Amount realized − Adjusted basis; where</a:t>
            </a:r>
          </a:p>
          <a:p>
            <a:pPr lvl="1"/>
            <a:r>
              <a:rPr lang="en-US" dirty="0"/>
              <a:t>Amount realized = Cash received + Fair market of other property + Buyer’s assumption of seller’s liabilities − Seller’s expenses</a:t>
            </a:r>
          </a:p>
          <a:p>
            <a:pPr lvl="1"/>
            <a:r>
              <a:rPr lang="en-US" dirty="0"/>
              <a:t>Adjusted basis = Initial basis − Cost recovery deductions</a:t>
            </a:r>
          </a:p>
        </p:txBody>
      </p:sp>
      <p:sp>
        <p:nvSpPr>
          <p:cNvPr id="2" name="Title 1"/>
          <p:cNvSpPr>
            <a:spLocks noGrp="1"/>
          </p:cNvSpPr>
          <p:nvPr>
            <p:ph type="title"/>
          </p:nvPr>
        </p:nvSpPr>
        <p:spPr/>
        <p:txBody>
          <a:bodyPr/>
          <a:lstStyle/>
          <a:p>
            <a:r>
              <a:rPr lang="en-US" altLang="en-US" dirty="0"/>
              <a:t>Dispositions (4 of 6)</a:t>
            </a:r>
            <a:endParaRPr lang="en-US" dirty="0"/>
          </a:p>
        </p:txBody>
      </p:sp>
      <p:sp>
        <p:nvSpPr>
          <p:cNvPr id="6" name="Slide Number Placeholder 5">
            <a:extLst>
              <a:ext uri="{FF2B5EF4-FFF2-40B4-BE49-F238E27FC236}">
                <a16:creationId xmlns:a16="http://schemas.microsoft.com/office/drawing/2014/main" id="{75A80177-B8AC-4CBF-A644-1BC4EC33C088}"/>
              </a:ext>
            </a:extLst>
          </p:cNvPr>
          <p:cNvSpPr>
            <a:spLocks noGrp="1"/>
          </p:cNvSpPr>
          <p:nvPr>
            <p:ph type="sldNum" sz="quarter" idx="10"/>
          </p:nvPr>
        </p:nvSpPr>
        <p:spPr/>
        <p:txBody>
          <a:bodyPr/>
          <a:lstStyle/>
          <a:p>
            <a:r>
              <a:rPr lang="en-US" dirty="0"/>
              <a:t>11-</a:t>
            </a:r>
            <a:fld id="{847A6AB7-ED92-4CC2-895B-E46908831F7A}" type="slidenum">
              <a:rPr lang="en-US" smtClean="0"/>
              <a:pPr/>
              <a:t>6</a:t>
            </a:fld>
            <a:endParaRPr lang="en-US" dirty="0"/>
          </a:p>
        </p:txBody>
      </p:sp>
    </p:spTree>
    <p:extLst>
      <p:ext uri="{BB962C8B-B14F-4D97-AF65-F5344CB8AC3E}">
        <p14:creationId xmlns:p14="http://schemas.microsoft.com/office/powerpoint/2010/main" val="31924732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2400" dirty="0"/>
              <a:t>EXHIBIT 11-2 Teton’s Asset Dispositions: Realized Gain (Loss) for Tax Purposes </a:t>
            </a:r>
          </a:p>
        </p:txBody>
      </p:sp>
      <p:sp>
        <p:nvSpPr>
          <p:cNvPr id="2" name="Title 1"/>
          <p:cNvSpPr>
            <a:spLocks noGrp="1"/>
          </p:cNvSpPr>
          <p:nvPr>
            <p:ph type="title"/>
          </p:nvPr>
        </p:nvSpPr>
        <p:spPr/>
        <p:txBody>
          <a:bodyPr/>
          <a:lstStyle/>
          <a:p>
            <a:r>
              <a:rPr lang="en-US" altLang="en-US" dirty="0"/>
              <a:t>Dispositions (5 of 6)</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822488260"/>
              </p:ext>
            </p:extLst>
          </p:nvPr>
        </p:nvGraphicFramePr>
        <p:xfrm>
          <a:off x="457200" y="2560878"/>
          <a:ext cx="8229600" cy="3535121"/>
        </p:xfrm>
        <a:graphic>
          <a:graphicData uri="http://schemas.openxmlformats.org/drawingml/2006/table">
            <a:tbl>
              <a:tblPr firstRow="1" bandRow="1">
                <a:tableStyleId>{5940675A-B579-460E-94D1-54222C63F5DA}</a:tableStyleId>
              </a:tblPr>
              <a:tblGrid>
                <a:gridCol w="1418896">
                  <a:extLst>
                    <a:ext uri="{9D8B030D-6E8A-4147-A177-3AD203B41FA5}">
                      <a16:colId xmlns:a16="http://schemas.microsoft.com/office/drawing/2014/main" val="20000"/>
                    </a:ext>
                  </a:extLst>
                </a:gridCol>
                <a:gridCol w="1206062">
                  <a:extLst>
                    <a:ext uri="{9D8B030D-6E8A-4147-A177-3AD203B41FA5}">
                      <a16:colId xmlns:a16="http://schemas.microsoft.com/office/drawing/2014/main" val="20001"/>
                    </a:ext>
                  </a:extLst>
                </a:gridCol>
                <a:gridCol w="1135118">
                  <a:extLst>
                    <a:ext uri="{9D8B030D-6E8A-4147-A177-3AD203B41FA5}">
                      <a16:colId xmlns:a16="http://schemas.microsoft.com/office/drawing/2014/main" val="20002"/>
                    </a:ext>
                  </a:extLst>
                </a:gridCol>
                <a:gridCol w="1560786">
                  <a:extLst>
                    <a:ext uri="{9D8B030D-6E8A-4147-A177-3AD203B41FA5}">
                      <a16:colId xmlns:a16="http://schemas.microsoft.com/office/drawing/2014/main" val="20003"/>
                    </a:ext>
                  </a:extLst>
                </a:gridCol>
                <a:gridCol w="1560786">
                  <a:extLst>
                    <a:ext uri="{9D8B030D-6E8A-4147-A177-3AD203B41FA5}">
                      <a16:colId xmlns:a16="http://schemas.microsoft.com/office/drawing/2014/main" val="20004"/>
                    </a:ext>
                  </a:extLst>
                </a:gridCol>
                <a:gridCol w="1347952">
                  <a:extLst>
                    <a:ext uri="{9D8B030D-6E8A-4147-A177-3AD203B41FA5}">
                      <a16:colId xmlns:a16="http://schemas.microsoft.com/office/drawing/2014/main" val="20005"/>
                    </a:ext>
                  </a:extLst>
                </a:gridCol>
              </a:tblGrid>
              <a:tr h="990600">
                <a:tc>
                  <a:txBody>
                    <a:bodyPr/>
                    <a:lstStyle/>
                    <a:p>
                      <a:pPr algn="ctr"/>
                      <a:r>
                        <a:rPr lang="en-US" sz="1400" b="1" dirty="0">
                          <a:latin typeface="Verdana" panose="020B0604030504040204" pitchFamily="34" charset="0"/>
                          <a:ea typeface="Verdana" panose="020B0604030504040204" pitchFamily="34" charset="0"/>
                          <a:cs typeface="Verdana" panose="020B0604030504040204" pitchFamily="34" charset="0"/>
                        </a:rPr>
                        <a:t>Asset</a:t>
                      </a:r>
                    </a:p>
                  </a:txBody>
                  <a:tcPr anchor="ctr"/>
                </a:tc>
                <a:tc>
                  <a:txBody>
                    <a:bodyPr/>
                    <a:lstStyle/>
                    <a:p>
                      <a:pPr algn="ctr"/>
                      <a:r>
                        <a:rPr lang="en-US" sz="1400" b="1" dirty="0">
                          <a:latin typeface="Verdana" panose="020B0604030504040204" pitchFamily="34" charset="0"/>
                          <a:ea typeface="Verdana" panose="020B0604030504040204" pitchFamily="34" charset="0"/>
                          <a:cs typeface="Verdana" panose="020B0604030504040204" pitchFamily="34" charset="0"/>
                        </a:rPr>
                        <a:t>(1)</a:t>
                      </a:r>
                      <a:r>
                        <a:rPr lang="en-US" sz="1400" b="1" baseline="0" dirty="0">
                          <a:latin typeface="Verdana" panose="020B0604030504040204" pitchFamily="34" charset="0"/>
                          <a:ea typeface="Verdana" panose="020B0604030504040204" pitchFamily="34" charset="0"/>
                          <a:cs typeface="Verdana" panose="020B0604030504040204" pitchFamily="34" charset="0"/>
                        </a:rPr>
                        <a:t> Amount Realized</a:t>
                      </a:r>
                      <a:endParaRPr lang="en-US"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US" sz="1400" b="1" dirty="0">
                          <a:latin typeface="Verdana" panose="020B0604030504040204" pitchFamily="34" charset="0"/>
                          <a:ea typeface="Verdana" panose="020B0604030504040204" pitchFamily="34" charset="0"/>
                          <a:cs typeface="Verdana" panose="020B0604030504040204" pitchFamily="34" charset="0"/>
                        </a:rPr>
                        <a:t>(2) Initial Basis</a:t>
                      </a:r>
                    </a:p>
                  </a:txBody>
                  <a:tcPr anchor="ctr"/>
                </a:tc>
                <a:tc>
                  <a:txBody>
                    <a:bodyPr/>
                    <a:lstStyle/>
                    <a:p>
                      <a:pPr algn="ctr"/>
                      <a:r>
                        <a:rPr lang="en-US" sz="1400" b="1" dirty="0">
                          <a:latin typeface="Verdana" panose="020B0604030504040204" pitchFamily="34" charset="0"/>
                          <a:ea typeface="Verdana" panose="020B0604030504040204" pitchFamily="34" charset="0"/>
                          <a:cs typeface="Verdana" panose="020B0604030504040204" pitchFamily="34" charset="0"/>
                        </a:rPr>
                        <a:t>(3) Accumulated Depreciation</a:t>
                      </a:r>
                    </a:p>
                  </a:txBody>
                  <a:tcPr anchor="ctr"/>
                </a:tc>
                <a:tc>
                  <a:txBody>
                    <a:bodyPr/>
                    <a:lstStyle/>
                    <a:p>
                      <a:pPr algn="ctr"/>
                      <a:r>
                        <a:rPr lang="en-US" sz="1400" b="1" dirty="0">
                          <a:latin typeface="Verdana" panose="020B0604030504040204" pitchFamily="34" charset="0"/>
                          <a:ea typeface="Verdana" panose="020B0604030504040204" pitchFamily="34" charset="0"/>
                          <a:cs typeface="Verdana" panose="020B0604030504040204" pitchFamily="34" charset="0"/>
                        </a:rPr>
                        <a:t>(4) </a:t>
                      </a:r>
                    </a:p>
                    <a:p>
                      <a:pPr algn="ctr"/>
                      <a:r>
                        <a:rPr lang="en-US" sz="1400" b="1" dirty="0">
                          <a:latin typeface="Verdana" panose="020B0604030504040204" pitchFamily="34" charset="0"/>
                          <a:ea typeface="Verdana" panose="020B0604030504040204" pitchFamily="34" charset="0"/>
                          <a:cs typeface="Verdana" panose="020B0604030504040204" pitchFamily="34" charset="0"/>
                        </a:rPr>
                        <a:t>[(2) − (3)] Adjusted Basis</a:t>
                      </a:r>
                    </a:p>
                  </a:txBody>
                  <a:tcPr anchor="ctr"/>
                </a:tc>
                <a:tc>
                  <a:txBody>
                    <a:bodyPr/>
                    <a:lstStyle/>
                    <a:p>
                      <a:pPr algn="ctr"/>
                      <a:r>
                        <a:rPr lang="en-US" sz="1400" b="1" dirty="0">
                          <a:latin typeface="Verdana" panose="020B0604030504040204" pitchFamily="34" charset="0"/>
                          <a:ea typeface="Verdana" panose="020B0604030504040204" pitchFamily="34" charset="0"/>
                          <a:cs typeface="Verdana" panose="020B0604030504040204" pitchFamily="34" charset="0"/>
                        </a:rPr>
                        <a:t>(5) </a:t>
                      </a:r>
                    </a:p>
                    <a:p>
                      <a:pPr algn="ctr"/>
                      <a:r>
                        <a:rPr lang="en-US" sz="1400" b="1" dirty="0">
                          <a:latin typeface="Verdana" panose="020B0604030504040204" pitchFamily="34" charset="0"/>
                          <a:ea typeface="Verdana" panose="020B0604030504040204" pitchFamily="34" charset="0"/>
                          <a:cs typeface="Verdana" panose="020B0604030504040204" pitchFamily="34" charset="0"/>
                        </a:rPr>
                        <a:t>[(1)</a:t>
                      </a:r>
                      <a:r>
                        <a:rPr lang="en-US" sz="1400" b="1" baseline="0" dirty="0">
                          <a:latin typeface="Verdana" panose="020B0604030504040204" pitchFamily="34" charset="0"/>
                          <a:ea typeface="Verdana" panose="020B0604030504040204" pitchFamily="34" charset="0"/>
                          <a:cs typeface="Verdana" panose="020B0604030504040204" pitchFamily="34" charset="0"/>
                        </a:rPr>
                        <a:t> − (4)] Gain (Loss) Realized</a:t>
                      </a:r>
                      <a:endParaRPr lang="en-US" sz="1400" b="1" dirty="0">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0"/>
                  </a:ext>
                </a:extLst>
              </a:tr>
              <a:tr h="380442">
                <a:tc>
                  <a:txBody>
                    <a:bodyPr/>
                    <a:lstStyle/>
                    <a:p>
                      <a:r>
                        <a:rPr lang="en-US" sz="1400" dirty="0">
                          <a:latin typeface="Verdana" panose="020B0604030504040204" pitchFamily="34" charset="0"/>
                          <a:ea typeface="Verdana" panose="020B0604030504040204" pitchFamily="34" charset="0"/>
                          <a:cs typeface="Verdana" panose="020B0604030504040204" pitchFamily="34" charset="0"/>
                        </a:rPr>
                        <a:t>Machinery</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$300,000</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$610,000</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$381,342</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$228,658</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$ 71,342</a:t>
                      </a:r>
                    </a:p>
                  </a:txBody>
                  <a:tcPr anchor="ctr"/>
                </a:tc>
                <a:extLst>
                  <a:ext uri="{0D108BD9-81ED-4DB2-BD59-A6C34878D82A}">
                    <a16:rowId xmlns:a16="http://schemas.microsoft.com/office/drawing/2014/main" val="10001"/>
                  </a:ext>
                </a:extLst>
              </a:tr>
              <a:tr h="498510">
                <a:tc>
                  <a:txBody>
                    <a:bodyPr/>
                    <a:lstStyle/>
                    <a:p>
                      <a:r>
                        <a:rPr lang="en-US" sz="1400" dirty="0">
                          <a:latin typeface="Verdana" panose="020B0604030504040204" pitchFamily="34" charset="0"/>
                          <a:ea typeface="Verdana" panose="020B0604030504040204" pitchFamily="34" charset="0"/>
                          <a:cs typeface="Verdana" panose="020B0604030504040204" pitchFamily="34" charset="0"/>
                        </a:rPr>
                        <a:t>Office furniture</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23,000</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20,000</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14,000</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6,000</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17,000</a:t>
                      </a:r>
                    </a:p>
                  </a:txBody>
                  <a:tcPr anchor="ctr"/>
                </a:tc>
                <a:extLst>
                  <a:ext uri="{0D108BD9-81ED-4DB2-BD59-A6C34878D82A}">
                    <a16:rowId xmlns:a16="http://schemas.microsoft.com/office/drawing/2014/main" val="10002"/>
                  </a:ext>
                </a:extLst>
              </a:tr>
              <a:tr h="498510">
                <a:tc>
                  <a:txBody>
                    <a:bodyPr/>
                    <a:lstStyle/>
                    <a:p>
                      <a:r>
                        <a:rPr lang="en-US" sz="1400" dirty="0">
                          <a:latin typeface="Verdana" panose="020B0604030504040204" pitchFamily="34" charset="0"/>
                          <a:ea typeface="Verdana" panose="020B0604030504040204" pitchFamily="34" charset="0"/>
                          <a:cs typeface="Verdana" panose="020B0604030504040204" pitchFamily="34" charset="0"/>
                        </a:rPr>
                        <a:t>Delivery truck</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2,000</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25,000</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17,500</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7,500</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(5,500)</a:t>
                      </a:r>
                    </a:p>
                  </a:txBody>
                  <a:tcPr anchor="ctr"/>
                </a:tc>
                <a:extLst>
                  <a:ext uri="{0D108BD9-81ED-4DB2-BD59-A6C34878D82A}">
                    <a16:rowId xmlns:a16="http://schemas.microsoft.com/office/drawing/2014/main" val="10003"/>
                  </a:ext>
                </a:extLst>
              </a:tr>
              <a:tr h="288611">
                <a:tc>
                  <a:txBody>
                    <a:bodyPr/>
                    <a:lstStyle/>
                    <a:p>
                      <a:r>
                        <a:rPr lang="en-US" sz="1400" dirty="0">
                          <a:latin typeface="Verdana" panose="020B0604030504040204" pitchFamily="34" charset="0"/>
                          <a:ea typeface="Verdana" panose="020B0604030504040204" pitchFamily="34" charset="0"/>
                          <a:cs typeface="Verdana" panose="020B0604030504040204" pitchFamily="34" charset="0"/>
                        </a:rPr>
                        <a:t>Warehouse</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350,000</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275,000</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15,000</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260,000</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90,000</a:t>
                      </a:r>
                    </a:p>
                  </a:txBody>
                  <a:tcPr anchor="ctr"/>
                </a:tc>
                <a:extLst>
                  <a:ext uri="{0D108BD9-81ED-4DB2-BD59-A6C34878D82A}">
                    <a16:rowId xmlns:a16="http://schemas.microsoft.com/office/drawing/2014/main" val="10004"/>
                  </a:ext>
                </a:extLst>
              </a:tr>
              <a:tr h="288611">
                <a:tc>
                  <a:txBody>
                    <a:bodyPr/>
                    <a:lstStyle/>
                    <a:p>
                      <a:r>
                        <a:rPr lang="en-US" sz="1400" dirty="0">
                          <a:latin typeface="Verdana" panose="020B0604030504040204" pitchFamily="34" charset="0"/>
                          <a:ea typeface="Verdana" panose="020B0604030504040204" pitchFamily="34" charset="0"/>
                          <a:cs typeface="Verdana" panose="020B0604030504040204" pitchFamily="34" charset="0"/>
                        </a:rPr>
                        <a:t>Land</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175,000</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75,000</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0</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75,000</a:t>
                      </a: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100,000</a:t>
                      </a:r>
                    </a:p>
                  </a:txBody>
                  <a:tcPr anchor="ctr"/>
                </a:tc>
                <a:extLst>
                  <a:ext uri="{0D108BD9-81ED-4DB2-BD59-A6C34878D82A}">
                    <a16:rowId xmlns:a16="http://schemas.microsoft.com/office/drawing/2014/main" val="10005"/>
                  </a:ext>
                </a:extLst>
              </a:tr>
              <a:tr h="498510">
                <a:tc>
                  <a:txBody>
                    <a:bodyPr/>
                    <a:lstStyle/>
                    <a:p>
                      <a:r>
                        <a:rPr lang="en-US" sz="1400" dirty="0">
                          <a:latin typeface="Verdana" panose="020B0604030504040204" pitchFamily="34" charset="0"/>
                          <a:ea typeface="Verdana" panose="020B0604030504040204" pitchFamily="34" charset="0"/>
                          <a:cs typeface="Verdana" panose="020B0604030504040204" pitchFamily="34" charset="0"/>
                        </a:rPr>
                        <a:t>Total gain realized</a:t>
                      </a:r>
                    </a:p>
                  </a:txBody>
                  <a:tcPr anchor="ctr"/>
                </a:tc>
                <a:tc>
                  <a:txBody>
                    <a:bodyPr/>
                    <a:lstStyle/>
                    <a:p>
                      <a:pPr algn="r"/>
                      <a:endParaRPr lang="en-US"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endParaRPr lang="en-US"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endParaRPr lang="en-US"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endParaRPr lang="en-US"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r>
                        <a:rPr lang="en-US" sz="1400" dirty="0">
                          <a:latin typeface="Verdana" panose="020B0604030504040204" pitchFamily="34" charset="0"/>
                          <a:ea typeface="Verdana" panose="020B0604030504040204" pitchFamily="34" charset="0"/>
                          <a:cs typeface="Verdana" panose="020B0604030504040204" pitchFamily="34" charset="0"/>
                        </a:rPr>
                        <a:t>$272,842</a:t>
                      </a:r>
                    </a:p>
                  </a:txBody>
                  <a:tcPr anchor="ctr"/>
                </a:tc>
                <a:extLst>
                  <a:ext uri="{0D108BD9-81ED-4DB2-BD59-A6C34878D82A}">
                    <a16:rowId xmlns:a16="http://schemas.microsoft.com/office/drawing/2014/main" val="10006"/>
                  </a:ext>
                </a:extLst>
              </a:tr>
            </a:tbl>
          </a:graphicData>
        </a:graphic>
      </p:graphicFrame>
      <p:sp>
        <p:nvSpPr>
          <p:cNvPr id="6" name="Slide Number Placeholder 5">
            <a:extLst>
              <a:ext uri="{FF2B5EF4-FFF2-40B4-BE49-F238E27FC236}">
                <a16:creationId xmlns:a16="http://schemas.microsoft.com/office/drawing/2014/main" id="{9B38823D-B83C-45F3-91B7-4DF138646E89}"/>
              </a:ext>
            </a:extLst>
          </p:cNvPr>
          <p:cNvSpPr>
            <a:spLocks noGrp="1"/>
          </p:cNvSpPr>
          <p:nvPr>
            <p:ph type="sldNum" sz="quarter" idx="10"/>
          </p:nvPr>
        </p:nvSpPr>
        <p:spPr/>
        <p:txBody>
          <a:bodyPr/>
          <a:lstStyle/>
          <a:p>
            <a:r>
              <a:rPr lang="en-US" dirty="0"/>
              <a:t>11-</a:t>
            </a:r>
            <a:fld id="{847A6AB7-ED92-4CC2-895B-E46908831F7A}" type="slidenum">
              <a:rPr lang="en-US" smtClean="0"/>
              <a:pPr/>
              <a:t>7</a:t>
            </a:fld>
            <a:endParaRPr lang="en-US" dirty="0"/>
          </a:p>
        </p:txBody>
      </p:sp>
    </p:spTree>
    <p:extLst>
      <p:ext uri="{BB962C8B-B14F-4D97-AF65-F5344CB8AC3E}">
        <p14:creationId xmlns:p14="http://schemas.microsoft.com/office/powerpoint/2010/main" val="15561685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Recognized Gain or Loss on Disposition</a:t>
            </a:r>
          </a:p>
          <a:p>
            <a:pPr lvl="1"/>
            <a:r>
              <a:rPr lang="en-US" altLang="en-US" dirty="0"/>
              <a:t>Gains (losses) that increase (decrease) taxpayers’ gross income</a:t>
            </a:r>
          </a:p>
          <a:p>
            <a:pPr lvl="1"/>
            <a:r>
              <a:rPr lang="en-US" altLang="en-US" dirty="0"/>
              <a:t>Taxpayers must immediately recognize the vast majority of realized gains and losses; they may be allowed to permanently exclude the gains from taxable income.</a:t>
            </a:r>
          </a:p>
        </p:txBody>
      </p:sp>
      <p:sp>
        <p:nvSpPr>
          <p:cNvPr id="2" name="Title 1"/>
          <p:cNvSpPr>
            <a:spLocks noGrp="1"/>
          </p:cNvSpPr>
          <p:nvPr>
            <p:ph type="title"/>
          </p:nvPr>
        </p:nvSpPr>
        <p:spPr/>
        <p:txBody>
          <a:bodyPr/>
          <a:lstStyle/>
          <a:p>
            <a:r>
              <a:rPr lang="en-US" altLang="en-US" dirty="0"/>
              <a:t>Dispositions (6 of 6)</a:t>
            </a:r>
            <a:endParaRPr lang="en-US" dirty="0"/>
          </a:p>
        </p:txBody>
      </p:sp>
      <p:sp>
        <p:nvSpPr>
          <p:cNvPr id="8" name="Slide Number Placeholder 7">
            <a:extLst>
              <a:ext uri="{FF2B5EF4-FFF2-40B4-BE49-F238E27FC236}">
                <a16:creationId xmlns:a16="http://schemas.microsoft.com/office/drawing/2014/main" id="{0DB27F14-0157-4A3A-A261-E4353125B1D6}"/>
              </a:ext>
            </a:extLst>
          </p:cNvPr>
          <p:cNvSpPr>
            <a:spLocks noGrp="1"/>
          </p:cNvSpPr>
          <p:nvPr>
            <p:ph type="sldNum" sz="quarter" idx="10"/>
          </p:nvPr>
        </p:nvSpPr>
        <p:spPr/>
        <p:txBody>
          <a:bodyPr/>
          <a:lstStyle/>
          <a:p>
            <a:r>
              <a:rPr lang="en-US" dirty="0"/>
              <a:t>11-</a:t>
            </a:r>
            <a:fld id="{847A6AB7-ED92-4CC2-895B-E46908831F7A}" type="slidenum">
              <a:rPr lang="en-US" smtClean="0"/>
              <a:pPr/>
              <a:t>8</a:t>
            </a:fld>
            <a:endParaRPr lang="en-US" dirty="0"/>
          </a:p>
        </p:txBody>
      </p:sp>
    </p:spTree>
    <p:extLst>
      <p:ext uri="{BB962C8B-B14F-4D97-AF65-F5344CB8AC3E}">
        <p14:creationId xmlns:p14="http://schemas.microsoft.com/office/powerpoint/2010/main" val="13796816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a:t>An asset’s initial adjusted basis depends on how the asset was acquired. Generally, a purchased asset’s initial basis is its initial cost.</a:t>
            </a:r>
          </a:p>
          <a:p>
            <a:r>
              <a:rPr lang="en-US" dirty="0"/>
              <a:t>Gifts</a:t>
            </a:r>
          </a:p>
          <a:p>
            <a:pPr lvl="1"/>
            <a:r>
              <a:rPr lang="en-US" dirty="0"/>
              <a:t>If, at date of gift, FMV &gt; donor’s basis, then donee’s basis is a carryover basis.</a:t>
            </a:r>
          </a:p>
          <a:p>
            <a:pPr lvl="1"/>
            <a:r>
              <a:rPr lang="en-US" dirty="0"/>
              <a:t>If, at date of gift, FMV &lt; donor’s basis, then donee uses a carryover basis if the asset is later sold for a gain. If asset is later sold for a loss, the donee uses the FMV as of the date of gift for the basis.</a:t>
            </a:r>
          </a:p>
        </p:txBody>
      </p:sp>
      <p:sp>
        <p:nvSpPr>
          <p:cNvPr id="2" name="Title 1"/>
          <p:cNvSpPr>
            <a:spLocks noGrp="1"/>
          </p:cNvSpPr>
          <p:nvPr>
            <p:ph type="title"/>
          </p:nvPr>
        </p:nvSpPr>
        <p:spPr/>
        <p:txBody>
          <a:bodyPr/>
          <a:lstStyle/>
          <a:p>
            <a:r>
              <a:rPr lang="en-US" altLang="en-US" dirty="0"/>
              <a:t>Determination of Adjusted Basis (1 of 3)</a:t>
            </a:r>
            <a:endParaRPr lang="en-US" dirty="0"/>
          </a:p>
        </p:txBody>
      </p:sp>
      <p:sp>
        <p:nvSpPr>
          <p:cNvPr id="6" name="Slide Number Placeholder 5">
            <a:extLst>
              <a:ext uri="{FF2B5EF4-FFF2-40B4-BE49-F238E27FC236}">
                <a16:creationId xmlns:a16="http://schemas.microsoft.com/office/drawing/2014/main" id="{427B3AEF-C751-4705-87ED-30DF830EF319}"/>
              </a:ext>
            </a:extLst>
          </p:cNvPr>
          <p:cNvSpPr>
            <a:spLocks noGrp="1"/>
          </p:cNvSpPr>
          <p:nvPr>
            <p:ph type="sldNum" sz="quarter" idx="10"/>
          </p:nvPr>
        </p:nvSpPr>
        <p:spPr/>
        <p:txBody>
          <a:bodyPr/>
          <a:lstStyle/>
          <a:p>
            <a:r>
              <a:rPr lang="en-US" dirty="0"/>
              <a:t>11-</a:t>
            </a:r>
            <a:fld id="{847A6AB7-ED92-4CC2-895B-E46908831F7A}" type="slidenum">
              <a:rPr lang="en-US" smtClean="0"/>
              <a:pPr/>
              <a:t>9</a:t>
            </a:fld>
            <a:endParaRPr lang="en-US" dirty="0"/>
          </a:p>
        </p:txBody>
      </p:sp>
    </p:spTree>
    <p:extLst>
      <p:ext uri="{BB962C8B-B14F-4D97-AF65-F5344CB8AC3E}">
        <p14:creationId xmlns:p14="http://schemas.microsoft.com/office/powerpoint/2010/main" val="3680755364"/>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1236</TotalTime>
  <Words>3178</Words>
  <Application>Microsoft Office PowerPoint</Application>
  <PresentationFormat>On-screen Show (4:3)</PresentationFormat>
  <Paragraphs>350</Paragraphs>
  <Slides>46</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53" baseType="lpstr">
      <vt:lpstr>Arial</vt:lpstr>
      <vt:lpstr>Calibri</vt:lpstr>
      <vt:lpstr>Courier New</vt:lpstr>
      <vt:lpstr>Verdana</vt:lpstr>
      <vt:lpstr>Wingdings</vt:lpstr>
      <vt:lpstr>Custom Design</vt:lpstr>
      <vt:lpstr>Equation</vt:lpstr>
      <vt:lpstr>Taxation of Individuals</vt:lpstr>
      <vt:lpstr>Learning Objectives</vt:lpstr>
      <vt:lpstr>Dispositions (1 of 6)</vt:lpstr>
      <vt:lpstr>Dispositions (2 of 6)</vt:lpstr>
      <vt:lpstr>Dispositions (3 of 6)</vt:lpstr>
      <vt:lpstr>Dispositions (4 of 6)</vt:lpstr>
      <vt:lpstr>Dispositions (5 of 6)</vt:lpstr>
      <vt:lpstr>Dispositions (6 of 6)</vt:lpstr>
      <vt:lpstr>Determination of Adjusted Basis (1 of 3)</vt:lpstr>
      <vt:lpstr>Determination of Adjusted Basis (2 of 3)</vt:lpstr>
      <vt:lpstr>Determination of Adjusted Basis (3 of 3)</vt:lpstr>
      <vt:lpstr>Example: Adjusted Basis</vt:lpstr>
      <vt:lpstr>Example</vt:lpstr>
      <vt:lpstr>Character of Gain or Loss  (1 of 6)</vt:lpstr>
      <vt:lpstr>Character of Gain or Loss  (2 of 6)</vt:lpstr>
      <vt:lpstr>Character of Gain or Loss  (3 of 6)</vt:lpstr>
      <vt:lpstr>Character of Gain or Loss  (4 of 6)</vt:lpstr>
      <vt:lpstr>Character of Gain or Loss  (5 of 6)</vt:lpstr>
      <vt:lpstr>Character of Gain or Loss  (6 of 6)</vt:lpstr>
      <vt:lpstr>Depreciation Recapture (1 of 6) </vt:lpstr>
      <vt:lpstr>Depreciation Recapture (2 of 6)</vt:lpstr>
      <vt:lpstr>Depreciation Recapture (3 of 6)</vt:lpstr>
      <vt:lpstr>Depreciation Recapture (4 of 6)</vt:lpstr>
      <vt:lpstr>Depreciation Recapture (5 of 6)</vt:lpstr>
      <vt:lpstr>Depreciation Recapture (6 of 6)</vt:lpstr>
      <vt:lpstr>§1231 ASSETS: §1245 Recapture Example (1 of 2) </vt:lpstr>
      <vt:lpstr>§1231 ASSETS: §1245 Recapture Example (2 of 2)</vt:lpstr>
      <vt:lpstr>Other Provisions Affecting the Rate at Which Gains are Taxed (1 of 3)</vt:lpstr>
      <vt:lpstr>Other Provisions Affecting the Rate at Which Gains are Taxed (2 of 3)</vt:lpstr>
      <vt:lpstr>Other Provisions Affecting the Rate at Which Gains are Taxed (3 of 3)</vt:lpstr>
      <vt:lpstr>Calculating Net §1231 Gains or Losses (1 of 5)</vt:lpstr>
      <vt:lpstr>Calculating Net §1231 Gains or Losses (2 of 5)</vt:lpstr>
      <vt:lpstr>Calculating Net §1231 Gains or Losses (3 of 5)</vt:lpstr>
      <vt:lpstr>Calculating Net §1231 Gains or Losses (4 of 5)</vt:lpstr>
      <vt:lpstr>Calculating Net §1231 Gains or Losses (5 of 5) </vt:lpstr>
      <vt:lpstr>Nonrecognition Transactions  (1 of 10) </vt:lpstr>
      <vt:lpstr>Nonrecognition Transactions  (2 of 10) </vt:lpstr>
      <vt:lpstr>Nonrecognition Transactions  (3 of 10)</vt:lpstr>
      <vt:lpstr>Nonrecognition Transactions  (4 of 10)</vt:lpstr>
      <vt:lpstr>Nonrecognition Transactions  (5 of 10) </vt:lpstr>
      <vt:lpstr>Nonrecognition Transactions  (6 of 10) </vt:lpstr>
      <vt:lpstr>Nonrecognition Transactions  (7 of 10)</vt:lpstr>
      <vt:lpstr>Nonrecognition Transactions  (8 of 10) </vt:lpstr>
      <vt:lpstr>Nonrecognition Transactions  (9 of 10) </vt:lpstr>
      <vt:lpstr>Nonrecognition Transactions (10 of 10) </vt:lpstr>
      <vt:lpstr>End of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11 Property Dispositions</dc:title>
  <dc:creator>Spilker</dc:creator>
  <cp:keywords>Taxation of Individuals and Business Entities</cp:keywords>
  <cp:lastModifiedBy>Samuel McGarr</cp:lastModifiedBy>
  <cp:revision>214</cp:revision>
  <dcterms:created xsi:type="dcterms:W3CDTF">2017-03-16T02:07:36Z</dcterms:created>
  <dcterms:modified xsi:type="dcterms:W3CDTF">2021-04-26T14:38:43Z</dcterms:modified>
  <cp:category>2018 Edition</cp:category>
</cp:coreProperties>
</file>