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B2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3E894-2250-4D07-9638-0DA843AD9E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08CB4B-9395-4906-8B01-131480088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F8F11-C6CC-4440-9C14-3B8C4129D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187B7-877D-41DF-B6CE-EA9AF9755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4171B-DECB-4DB5-8BFD-D773121F7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6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EDDF3-02BA-48E0-8BF3-2260E0CD9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3B7C09-617A-4AC4-AA24-B625A52BE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93B5C-378F-4475-8B36-EBC4CF12B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9B03B-5446-4C84-B036-3FD2346D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9BB7E-FCC5-42FA-9013-17D3A43CD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4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C6B2A8-DD9D-4587-B525-69B3F06CEC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A56E-6658-4A66-AEB3-55EB8F9FBF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D0BF9-0FA3-437B-A0BF-8D18F720D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BF775-6C62-4B89-8C46-EEEAADE1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41894-AEDC-448B-9467-463791A2F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5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E2379-AC44-4800-80F7-B6544B190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DE9FD-CF35-4956-9168-E195EBB51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04B73-79CB-4D04-86A2-F00F859C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AA8DE-D7A8-43B8-B817-CE9158DFB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84E46-FD83-4D1E-A37B-BDA71825B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4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82656-F11D-4158-96A1-401EB801F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20F26-FE03-4FD4-BE7D-A3965884E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656D0-AD00-425B-B116-4248CECDF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56063-5383-4238-94B5-9F562BF3F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9D191-BF5D-4C6A-98D6-744E92DE1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ACCEB-1AB0-469C-B222-2C9BDD89E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65ACD-7598-4FAF-B1C1-AF7313910C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E5DDD-0B16-46F1-B1B5-084D23C87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C1A5D-2659-46FE-9487-EA17308CD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D1C3EB-FDCD-4EE6-A225-C25976320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1682D-5122-4443-B3F0-4F083796C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864C-3FFF-4A95-9E88-5CAB66976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7A9A4-6714-478C-A175-66207D16B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2E4E08-243C-4EB7-A967-3F80295DC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170CF-2B88-4B9F-84DF-7E34495752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2DA94-D0C7-463C-B67E-8D94C89460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4F8FE-6F63-4708-B57A-C9C0E784C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3FF0CB-8290-4542-A1BE-3440A42D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7EB43-98E5-478B-96B1-3E403144F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6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62DFF-44EC-4BF0-88E6-0FE8A1D56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9BC8A3-8114-4284-9D42-92CD884C0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D433BA-F86F-4878-9BD6-9E7FD6936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1AF20-AFB9-42DE-962A-DCB482191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09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0A51ED-CF44-4F17-BF82-33244B76C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9C2BC2-AA8A-4E16-B95D-D87578C42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1DAA8B-7528-4742-A3AB-CC9BA1BC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95195-D4B1-435E-AE97-5F176B7D2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C3D60-0271-4462-9319-969EAE2AD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D5C839-D7D0-469D-AECD-243822D1FC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826D19-B5BE-4B6E-A674-EEE62A918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9C443-67EF-41F4-A4D7-2D6DB6295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D5F505-340E-4D24-A6C0-0DA203B59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49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44B84-36E2-4A25-9E89-833DCF0C9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67EEE8-A458-4BBC-831E-4CA0BF89B9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4A841-04DA-4C04-B97F-088131D16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AA74B-6884-477A-B668-F1E3F8C9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BAB8D-84B3-4C35-B791-D781BE981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70D814-8A10-4E84-8052-22A5A1A64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1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CE6467-45BF-4C51-AE75-9779E6CD6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76E69-F807-4872-8FD1-34EB44511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74A1D-1448-4A8F-9BEF-E8B7EF33D3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E3E0D-A7C9-4CA0-A3BA-35F0C3865AAD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85C8B-3CD1-4BEC-8F3F-4CDE41AC5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899C0-DDA1-4A0E-B945-B40C757425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4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4CF20-DFBC-4AD9-818F-F3D0AE4F8C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Presenting Data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B7E723-60AA-4F5F-B7AB-77D9C824D7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749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859229-A7FF-E14B-A8F2-7ED73EE3E4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479821"/>
              </p:ext>
            </p:extLst>
          </p:nvPr>
        </p:nvGraphicFramePr>
        <p:xfrm>
          <a:off x="1122218" y="116377"/>
          <a:ext cx="9975273" cy="6615011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6661948">
                  <a:extLst>
                    <a:ext uri="{9D8B030D-6E8A-4147-A177-3AD203B41FA5}">
                      <a16:colId xmlns:a16="http://schemas.microsoft.com/office/drawing/2014/main" val="135309875"/>
                    </a:ext>
                  </a:extLst>
                </a:gridCol>
                <a:gridCol w="3313325">
                  <a:extLst>
                    <a:ext uri="{9D8B030D-6E8A-4147-A177-3AD203B41FA5}">
                      <a16:colId xmlns:a16="http://schemas.microsoft.com/office/drawing/2014/main" val="4181970755"/>
                    </a:ext>
                  </a:extLst>
                </a:gridCol>
              </a:tblGrid>
              <a:tr h="59610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Table 1:  Select COVID-19 Related Stressors Experienced in the Last 6 Months (N=295)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807725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i="1" u="none" strike="noStrike" dirty="0" smtClean="0">
                          <a:effectLst/>
                        </a:rPr>
                        <a:t>%</a:t>
                      </a:r>
                      <a:endParaRPr lang="en-US" sz="1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7860033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Had to Take Job to Support Family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11.9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7955267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Close Friend/Family Died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22.4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39548381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Close Friend/Family Died of COVID-19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10.9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9523067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Tested Positive for COVID-19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18.6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6794620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Experienced Symptoms of COVID-19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26.8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3995034"/>
                  </a:ext>
                </a:extLst>
              </a:tr>
              <a:tr h="5801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Family Member Tested Positive for COVID-19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30.9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1066691"/>
                  </a:ext>
                </a:extLst>
              </a:tr>
              <a:tr h="5961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Family Member Experienced Symptoms of COVID-19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29.8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06858293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Living mate Tested Positive for COVID-19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19.0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40418386"/>
                  </a:ext>
                </a:extLst>
              </a:tr>
              <a:tr h="5961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Living mate Experienced Symptoms of COVID-19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23.1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403199"/>
                  </a:ext>
                </a:extLst>
              </a:tr>
              <a:tr h="5961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Unintentionally Exposed Someone to COVID-19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10.9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6588933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Put in Charge of Sibling  Care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12.2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7825428"/>
                  </a:ext>
                </a:extLst>
              </a:tr>
              <a:tr h="5961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Parent/Guardian became Overly Involved in Personal Life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33.9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9023496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Failed a Course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6263972"/>
                  </a:ext>
                </a:extLst>
              </a:tr>
              <a:tr h="30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Major Life Event was Canceled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67.1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69520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45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5D65A-85D4-BD4D-ADFA-5BBF8387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368" y="2043663"/>
            <a:ext cx="6105194" cy="203105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endParaRPr lang="en-US" sz="6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E037F26-41B9-6345-AE42-557AD7C34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204603"/>
              </p:ext>
            </p:extLst>
          </p:nvPr>
        </p:nvGraphicFramePr>
        <p:xfrm>
          <a:off x="1338816" y="111443"/>
          <a:ext cx="10046964" cy="6543675"/>
        </p:xfrm>
        <a:graphic>
          <a:graphicData uri="http://schemas.openxmlformats.org/drawingml/2006/table">
            <a:tbl>
              <a:tblPr>
                <a:solidFill>
                  <a:schemeClr val="accent1">
                    <a:lumMod val="60000"/>
                    <a:lumOff val="40000"/>
                  </a:schemeClr>
                </a:solidFill>
                <a:tableStyleId>{125E5076-3810-47DD-B79F-674D7AD40C01}</a:tableStyleId>
              </a:tblPr>
              <a:tblGrid>
                <a:gridCol w="4648594">
                  <a:extLst>
                    <a:ext uri="{9D8B030D-6E8A-4147-A177-3AD203B41FA5}">
                      <a16:colId xmlns:a16="http://schemas.microsoft.com/office/drawing/2014/main" val="2978345704"/>
                    </a:ext>
                  </a:extLst>
                </a:gridCol>
                <a:gridCol w="2399276">
                  <a:extLst>
                    <a:ext uri="{9D8B030D-6E8A-4147-A177-3AD203B41FA5}">
                      <a16:colId xmlns:a16="http://schemas.microsoft.com/office/drawing/2014/main" val="2617027549"/>
                    </a:ext>
                  </a:extLst>
                </a:gridCol>
                <a:gridCol w="2999094">
                  <a:extLst>
                    <a:ext uri="{9D8B030D-6E8A-4147-A177-3AD203B41FA5}">
                      <a16:colId xmlns:a16="http://schemas.microsoft.com/office/drawing/2014/main" val="4103527896"/>
                    </a:ext>
                  </a:extLst>
                </a:gridCol>
              </a:tblGrid>
              <a:tr h="42691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effectLst/>
                        </a:rPr>
                        <a:t>Table 2: Definition of Variables (N=295) 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293552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ctr" fontAlgn="b"/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% </a:t>
                      </a:r>
                      <a:endParaRPr lang="en-US" sz="2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Mean (SD)</a:t>
                      </a:r>
                      <a:endParaRPr lang="en-US" sz="2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2525019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Substance Use Increase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41.7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14957500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# of Stressors (0-21)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>
                          <a:effectLst/>
                        </a:rPr>
                        <a:t>3.9 (2.6)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44621450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Class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6005832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Freshman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25.8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2531021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Sophomore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32.9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42399026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Junior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35.6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24436667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Senior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5.8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04704934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Female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68.1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76274014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White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82.4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63764422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Straight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84.1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433382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Disability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24.1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0728218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Socioeconomic </a:t>
                      </a:r>
                      <a:r>
                        <a:rPr lang="en-US" sz="2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Status (0-4)</a:t>
                      </a:r>
                      <a:endParaRPr lang="en-US" sz="2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2.7 (1.0)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43695489"/>
                  </a:ext>
                </a:extLst>
              </a:tr>
              <a:tr h="42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Friend Support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52.9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1542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56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3EEEC-4674-C64E-8F1D-D7E6707E0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6DBA2-E511-374E-9BCB-42211EC86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endParaRPr 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3972F1B-5810-C14B-9852-845193C03B0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47112" y="333235"/>
          <a:ext cx="11897472" cy="6384906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294573">
                  <a:extLst>
                    <a:ext uri="{9D8B030D-6E8A-4147-A177-3AD203B41FA5}">
                      <a16:colId xmlns:a16="http://schemas.microsoft.com/office/drawing/2014/main" val="1246477331"/>
                    </a:ext>
                  </a:extLst>
                </a:gridCol>
                <a:gridCol w="1797948">
                  <a:extLst>
                    <a:ext uri="{9D8B030D-6E8A-4147-A177-3AD203B41FA5}">
                      <a16:colId xmlns:a16="http://schemas.microsoft.com/office/drawing/2014/main" val="1725562996"/>
                    </a:ext>
                  </a:extLst>
                </a:gridCol>
                <a:gridCol w="1273996">
                  <a:extLst>
                    <a:ext uri="{9D8B030D-6E8A-4147-A177-3AD203B41FA5}">
                      <a16:colId xmlns:a16="http://schemas.microsoft.com/office/drawing/2014/main" val="3826073151"/>
                    </a:ext>
                  </a:extLst>
                </a:gridCol>
                <a:gridCol w="1037688">
                  <a:extLst>
                    <a:ext uri="{9D8B030D-6E8A-4147-A177-3AD203B41FA5}">
                      <a16:colId xmlns:a16="http://schemas.microsoft.com/office/drawing/2014/main" val="3333628733"/>
                    </a:ext>
                  </a:extLst>
                </a:gridCol>
                <a:gridCol w="1181528">
                  <a:extLst>
                    <a:ext uri="{9D8B030D-6E8A-4147-A177-3AD203B41FA5}">
                      <a16:colId xmlns:a16="http://schemas.microsoft.com/office/drawing/2014/main" val="4276501736"/>
                    </a:ext>
                  </a:extLst>
                </a:gridCol>
                <a:gridCol w="1181706">
                  <a:extLst>
                    <a:ext uri="{9D8B030D-6E8A-4147-A177-3AD203B41FA5}">
                      <a16:colId xmlns:a16="http://schemas.microsoft.com/office/drawing/2014/main" val="2717501369"/>
                    </a:ext>
                  </a:extLst>
                </a:gridCol>
                <a:gridCol w="1294573">
                  <a:extLst>
                    <a:ext uri="{9D8B030D-6E8A-4147-A177-3AD203B41FA5}">
                      <a16:colId xmlns:a16="http://schemas.microsoft.com/office/drawing/2014/main" val="3201734325"/>
                    </a:ext>
                  </a:extLst>
                </a:gridCol>
                <a:gridCol w="1510094">
                  <a:extLst>
                    <a:ext uri="{9D8B030D-6E8A-4147-A177-3AD203B41FA5}">
                      <a16:colId xmlns:a16="http://schemas.microsoft.com/office/drawing/2014/main" val="551822741"/>
                    </a:ext>
                  </a:extLst>
                </a:gridCol>
                <a:gridCol w="1325366">
                  <a:extLst>
                    <a:ext uri="{9D8B030D-6E8A-4147-A177-3AD203B41FA5}">
                      <a16:colId xmlns:a16="http://schemas.microsoft.com/office/drawing/2014/main" val="2463059322"/>
                    </a:ext>
                  </a:extLst>
                </a:gridCol>
              </a:tblGrid>
              <a:tr h="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Table 3: Correlation Matrix (N=295)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7630479"/>
                  </a:ext>
                </a:extLst>
              </a:tr>
              <a:tr h="991281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Substance  use Increase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Stressors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Class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Female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White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Straight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Disability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SES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9328711"/>
                  </a:ext>
                </a:extLst>
              </a:tr>
              <a:tr h="54766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Stressors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0.224**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75937967"/>
                  </a:ext>
                </a:extLst>
              </a:tr>
              <a:tr h="54766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Class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0.136**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-0.041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71811162"/>
                  </a:ext>
                </a:extLst>
              </a:tr>
              <a:tr h="54766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Female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-0.027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0.096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-0.016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6120902"/>
                  </a:ext>
                </a:extLst>
              </a:tr>
              <a:tr h="54766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White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0.030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0.026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0.130*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-0.049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0036722"/>
                  </a:ext>
                </a:extLst>
              </a:tr>
              <a:tr h="54766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Straight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-0.064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-0.005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0.011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-0.079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0.066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39718675"/>
                  </a:ext>
                </a:extLst>
              </a:tr>
              <a:tr h="54766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Disability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0.103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0.074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0.164**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0.164**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0.073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-0.058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74559310"/>
                  </a:ext>
                </a:extLst>
              </a:tr>
              <a:tr h="54766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SES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-0.091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-0.124*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0.039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0.036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0.204**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0.122*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0.007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59916250"/>
                  </a:ext>
                </a:extLst>
              </a:tr>
              <a:tr h="991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Friend Support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0.137**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0.097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0.124*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0.127*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0.098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-0.077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0.055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0.049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0157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783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1B8635C-14FA-DC4D-959E-6083EF607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591511"/>
              </p:ext>
            </p:extLst>
          </p:nvPr>
        </p:nvGraphicFramePr>
        <p:xfrm>
          <a:off x="964277" y="193213"/>
          <a:ext cx="10580873" cy="6386743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568353">
                  <a:extLst>
                    <a:ext uri="{9D8B030D-6E8A-4147-A177-3AD203B41FA5}">
                      <a16:colId xmlns:a16="http://schemas.microsoft.com/office/drawing/2014/main" val="91330698"/>
                    </a:ext>
                  </a:extLst>
                </a:gridCol>
                <a:gridCol w="2474026">
                  <a:extLst>
                    <a:ext uri="{9D8B030D-6E8A-4147-A177-3AD203B41FA5}">
                      <a16:colId xmlns:a16="http://schemas.microsoft.com/office/drawing/2014/main" val="3516198291"/>
                    </a:ext>
                  </a:extLst>
                </a:gridCol>
                <a:gridCol w="2562383">
                  <a:extLst>
                    <a:ext uri="{9D8B030D-6E8A-4147-A177-3AD203B41FA5}">
                      <a16:colId xmlns:a16="http://schemas.microsoft.com/office/drawing/2014/main" val="1003844967"/>
                    </a:ext>
                  </a:extLst>
                </a:gridCol>
                <a:gridCol w="3976111">
                  <a:extLst>
                    <a:ext uri="{9D8B030D-6E8A-4147-A177-3AD203B41FA5}">
                      <a16:colId xmlns:a16="http://schemas.microsoft.com/office/drawing/2014/main" val="173644782"/>
                    </a:ext>
                  </a:extLst>
                </a:gridCol>
              </a:tblGrid>
              <a:tr h="66308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Table 4: Logistic Regression of Stressors on Increase in Substance Use (N=295)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520491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</a:rPr>
                        <a:t>Model 1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</a:rPr>
                        <a:t>Model 2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</a:rPr>
                        <a:t>Model 3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1805248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endParaRPr lang="en-US" sz="2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Odds Ratio (SE)</a:t>
                      </a:r>
                      <a:endParaRPr lang="en-US" sz="2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Odds Ratio (SE)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Odds Ratio (SE)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27066195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Stressors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1.199*** (0.056)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1.203*** (0.059)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1.195*** (0.060)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9665914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Class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1247136"/>
                  </a:ext>
                </a:extLst>
              </a:tr>
              <a:tr h="66308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Freshman</a:t>
                      </a:r>
                    </a:p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(reference)</a:t>
                      </a:r>
                      <a:endParaRPr lang="en-US" sz="2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3733952"/>
                  </a:ext>
                </a:extLst>
              </a:tr>
              <a:tr h="3772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Sophomore</a:t>
                      </a:r>
                      <a:endParaRPr lang="en-US" sz="2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1.426 (0.484)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1.467 (0.502)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2081911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Junior</a:t>
                      </a:r>
                      <a:endParaRPr lang="en-US" sz="2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1.893 (0.629)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2.068* (0.697)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2834627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Senior</a:t>
                      </a:r>
                      <a:endParaRPr lang="en-US" sz="2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3.282* (1.908)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4.143** (2.486)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4977095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Female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0.765 (0.208)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0.707 (0.197)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5296468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White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1.197 (0.413)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1.092 (0.384)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8440486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Straight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0.696 (0.236)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0.739 (0.254)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33361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Disability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1.409 (0.413)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1.381 (0.409)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6814839"/>
                  </a:ext>
                </a:extLst>
              </a:tr>
              <a:tr h="3772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SES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0.852 (0.109)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0.839 (0.109)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6676053"/>
                  </a:ext>
                </a:extLst>
              </a:tr>
              <a:tr h="3772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Friend Support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1.901** (0.496)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7398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44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470025"/>
          <a:ext cx="8138160" cy="13817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356360">
                  <a:extLst>
                    <a:ext uri="{9D8B030D-6E8A-4147-A177-3AD203B41FA5}">
                      <a16:colId xmlns:a16="http://schemas.microsoft.com/office/drawing/2014/main" val="1666768033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2789372862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654204216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3754182851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1882445920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1535263480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5</a:t>
                      </a:r>
                    </a:p>
                    <a:p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Multiple Linear Regression of Cannabis Use in Middle Adolescence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060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342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 MH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1.042***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764572"/>
                  </a:ext>
                </a:extLst>
              </a:tr>
            </a:tbl>
          </a:graphicData>
        </a:graphic>
      </p:graphicFrame>
      <p:sp>
        <p:nvSpPr>
          <p:cNvPr id="7" name="Content Placeholder 3"/>
          <p:cNvSpPr txBox="1">
            <a:spLocks/>
          </p:cNvSpPr>
          <p:nvPr/>
        </p:nvSpPr>
        <p:spPr>
          <a:xfrm>
            <a:off x="6217920" y="1470526"/>
            <a:ext cx="4236720" cy="445511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800"/>
              </a:spcBef>
              <a:spcAft>
                <a:spcPts val="0"/>
              </a:spcAft>
              <a:buFont typeface="Arial"/>
              <a:buChar char="•"/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Avenir Roman"/>
              </a:defRPr>
            </a:lvl1pPr>
            <a:lvl2pPr marL="684213" indent="-339725" algn="l" defTabSz="457200" rtl="0" eaLnBrk="1" latinLnBrk="0" hangingPunct="1">
              <a:spcBef>
                <a:spcPts val="800"/>
              </a:spcBef>
              <a:spcAft>
                <a:spcPts val="0"/>
              </a:spcAft>
              <a:buFont typeface="Arial"/>
              <a:buChar char="•"/>
              <a:tabLst>
                <a:tab pos="627063" algn="l"/>
              </a:tabLst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venir Roman"/>
              </a:defRPr>
            </a:lvl2pPr>
            <a:lvl3pPr marL="971550" indent="-231775" algn="l" defTabSz="457200" rtl="0" eaLnBrk="1" latinLnBrk="0" hangingPunct="1">
              <a:spcBef>
                <a:spcPts val="800"/>
              </a:spcBef>
              <a:spcAft>
                <a:spcPts val="0"/>
              </a:spcAft>
              <a:buFont typeface="Arial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venir Roman"/>
              </a:defRPr>
            </a:lvl3pPr>
            <a:lvl4pPr marL="1316038" indent="-287338" algn="l" defTabSz="457200" rtl="0" eaLnBrk="1" latinLnBrk="0" hangingPunct="1">
              <a:spcBef>
                <a:spcPts val="800"/>
              </a:spcBef>
              <a:spcAft>
                <a:spcPts val="0"/>
              </a:spcAft>
              <a:buFont typeface="Arial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+mn-ea"/>
                <a:cs typeface="Avenir Roman"/>
              </a:defRPr>
            </a:lvl4pPr>
            <a:lvl5pPr marL="1598613" indent="-282575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chemeClr val="tx1"/>
                </a:solidFill>
                <a:latin typeface="Avenir Roman"/>
                <a:ea typeface="+mn-ea"/>
                <a:cs typeface="Avenir Roman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9" name="Content Placeholder 4"/>
          <p:cNvGraphicFramePr>
            <a:graphicFrameLocks/>
          </p:cNvGraphicFramePr>
          <p:nvPr>
            <p:extLst/>
          </p:nvPr>
        </p:nvGraphicFramePr>
        <p:xfrm>
          <a:off x="1981200" y="3414649"/>
          <a:ext cx="8138160" cy="13817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356360">
                  <a:extLst>
                    <a:ext uri="{9D8B030D-6E8A-4147-A177-3AD203B41FA5}">
                      <a16:colId xmlns:a16="http://schemas.microsoft.com/office/drawing/2014/main" val="1666768033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2789372862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654204216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3754182851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1882445920"/>
                    </a:ext>
                  </a:extLst>
                </a:gridCol>
                <a:gridCol w="1356360">
                  <a:extLst>
                    <a:ext uri="{9D8B030D-6E8A-4147-A177-3AD203B41FA5}">
                      <a16:colId xmlns:a16="http://schemas.microsoft.com/office/drawing/2014/main" val="1535263480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6</a:t>
                      </a:r>
                    </a:p>
                    <a:p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Multiple Linear Regression of Cannabis Use in Adulthood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060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Model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342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 MH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1.491***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0.781***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0.951***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0.922***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0.923***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76457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88486" y="5220470"/>
            <a:ext cx="7723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(other SU)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(demographics)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M4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(Correlates)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M5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(adolescent SES)</a:t>
            </a:r>
          </a:p>
        </p:txBody>
      </p:sp>
    </p:spTree>
    <p:extLst>
      <p:ext uri="{BB962C8B-B14F-4D97-AF65-F5344CB8AC3E}">
        <p14:creationId xmlns:p14="http://schemas.microsoft.com/office/powerpoint/2010/main" val="135473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14138</TotalTime>
  <Words>466</Words>
  <Application>Microsoft Office PowerPoint</Application>
  <PresentationFormat>Widescreen</PresentationFormat>
  <Paragraphs>179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Avenir Roman</vt:lpstr>
      <vt:lpstr>Calibri</vt:lpstr>
      <vt:lpstr>Times New Roman</vt:lpstr>
      <vt:lpstr>Office Theme</vt:lpstr>
      <vt:lpstr>Presenting Data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&amp; Statistics Class TTh: 9:30-10:50 Lab W: 11:00-12:20</dc:title>
  <dc:creator>McIntyre, Katie N</dc:creator>
  <cp:lastModifiedBy>McIntyre, Katie</cp:lastModifiedBy>
  <cp:revision>106</cp:revision>
  <dcterms:created xsi:type="dcterms:W3CDTF">2021-01-26T13:30:03Z</dcterms:created>
  <dcterms:modified xsi:type="dcterms:W3CDTF">2021-04-27T14:20:20Z</dcterms:modified>
</cp:coreProperties>
</file>