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314" r:id="rId2"/>
    <p:sldId id="304" r:id="rId3"/>
    <p:sldId id="256" r:id="rId4"/>
    <p:sldId id="274" r:id="rId5"/>
    <p:sldId id="276" r:id="rId6"/>
    <p:sldId id="278" r:id="rId7"/>
    <p:sldId id="292" r:id="rId8"/>
    <p:sldId id="279" r:id="rId9"/>
    <p:sldId id="293" r:id="rId10"/>
    <p:sldId id="280" r:id="rId11"/>
    <p:sldId id="294" r:id="rId12"/>
    <p:sldId id="281" r:id="rId13"/>
    <p:sldId id="288" r:id="rId14"/>
    <p:sldId id="285" r:id="rId15"/>
  </p:sldIdLst>
  <p:sldSz cx="9144000" cy="6858000" type="screen4x3"/>
  <p:notesSz cx="7102475" cy="93884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6149" autoAdjust="0"/>
  </p:normalViewPr>
  <p:slideViewPr>
    <p:cSldViewPr>
      <p:cViewPr varScale="1">
        <p:scale>
          <a:sx n="48" d="100"/>
          <a:sy n="48" d="100"/>
        </p:scale>
        <p:origin x="245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pPr>
              <a:defRPr/>
            </a:pPr>
            <a:fld id="{598CF7DD-AB4F-4A92-A504-DF02E25D2F0B}" type="datetimeFigureOut">
              <a:rPr lang="en-US"/>
              <a:pPr>
                <a:defRPr/>
              </a:pPr>
              <a:t>9/10/2021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pPr>
              <a:defRPr/>
            </a:pPr>
            <a:fld id="{DFBE1B36-06A5-4DC3-BE5D-2A2B40A27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23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kNbYHu_STU" TargetMode="External"/><Relationship Id="rId7" Type="http://schemas.openxmlformats.org/officeDocument/2006/relationships/hyperlink" Target="https://www.youtube.com/watch?v=GwGmWqX0Mn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youtube.com/watch?v=vwCrxomPbtY" TargetMode="External"/><Relationship Id="rId5" Type="http://schemas.openxmlformats.org/officeDocument/2006/relationships/hyperlink" Target="https://www.youtube.com/watch?v=3oef68YabD0" TargetMode="External"/><Relationship Id="rId4" Type="http://schemas.openxmlformats.org/officeDocument/2006/relationships/hyperlink" Target="https://www.youtube.com/watch?v=IP8hkopObvs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Primary Motor Cortex Video</a:t>
            </a: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https://www.youtube.com/watch?v=qkNbYHu_STU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Broca’s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aphasia video</a:t>
            </a: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https://www.youtube.com/watch?v=IP8hkopObvs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Wernicke’s aphasia</a:t>
            </a: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https://www.youtube.com/watch?v=3oef68YabD0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Prosopagnosia</a:t>
            </a: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https://www.youtube.com/watch?v=vwCrxomPbtY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0:45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skip 1:50 – 2:48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Blindsight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https://www.youtube.com/watch?v=GwGmWqX0MnM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75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https://www.youtube.com/watch?v=GwGmWqX0MnM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35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5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06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39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https://www.youtube.com/watch?v=qkNbYHu_STU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75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48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https://www.youtube.com/watch?v=VdIC-x6UZg0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35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https://www.youtube.com/watch?v=vwCrxomPbtY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59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Wernicke’s aphasia, a.k.a.</a:t>
            </a:r>
            <a:r>
              <a:rPr lang="en-US" baseline="0" dirty="0"/>
              <a:t> receptive aphasia </a:t>
            </a:r>
            <a:r>
              <a:rPr lang="en-US" dirty="0"/>
              <a:t>https://www.youtube.com/watch?v=3oef68YabD0</a:t>
            </a:r>
          </a:p>
          <a:p>
            <a:endParaRPr lang="en-US" dirty="0"/>
          </a:p>
          <a:p>
            <a:r>
              <a:rPr lang="en-US" dirty="0"/>
              <a:t>https://www.youtube.com/watch?v=vwCrxomPbtY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82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" y="8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33"/>
            <a:ext cx="7772400" cy="1920875"/>
          </a:xfrm>
        </p:spPr>
        <p:txBody>
          <a:bodyPr/>
          <a:lstStyle>
            <a:lvl1pPr>
              <a:defRPr sz="600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5D6A3-320E-44D4-84D2-F0DA0A56D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2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0F52D-E52D-434F-AF1E-175459442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64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>
                <a:effectLst/>
                <a:latin typeface="Arial" pitchFamily="34" charset="0"/>
                <a:cs typeface="Arial" pitchFamily="34" charset="0"/>
              </a:defRPr>
            </a:lvl1pPr>
            <a:lvl2pPr>
              <a:defRPr sz="2400">
                <a:effectLst/>
                <a:latin typeface="Arial" pitchFamily="34" charset="0"/>
                <a:cs typeface="Arial" pitchFamily="34" charset="0"/>
              </a:defRPr>
            </a:lvl2pPr>
            <a:lvl3pPr>
              <a:defRPr sz="2000">
                <a:effectLst/>
                <a:latin typeface="Arial" pitchFamily="34" charset="0"/>
                <a:cs typeface="Arial" pitchFamily="34" charset="0"/>
              </a:defRPr>
            </a:lvl3pPr>
            <a:lvl4pPr>
              <a:defRPr sz="1800"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>
                <a:effectLst/>
                <a:latin typeface="Arial" pitchFamily="34" charset="0"/>
                <a:cs typeface="Arial" pitchFamily="34" charset="0"/>
              </a:defRPr>
            </a:lvl1pPr>
            <a:lvl2pPr>
              <a:defRPr sz="2400">
                <a:effectLst/>
                <a:latin typeface="Arial" pitchFamily="34" charset="0"/>
                <a:cs typeface="Arial" pitchFamily="34" charset="0"/>
              </a:defRPr>
            </a:lvl2pPr>
            <a:lvl3pPr>
              <a:defRPr sz="2000">
                <a:effectLst/>
                <a:latin typeface="Arial" pitchFamily="34" charset="0"/>
                <a:cs typeface="Arial" pitchFamily="34" charset="0"/>
              </a:defRPr>
            </a:lvl3pPr>
            <a:lvl4pPr>
              <a:defRPr sz="1800"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8C543-E7BF-4EC6-AB68-1DD53A536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1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2FBA5CB-0A25-4C6D-BC7F-F18576F21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4" y="8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2" r:id="rId2"/>
    <p:sldLayoutId id="2147483703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416E0-C2AF-43DC-A628-70C647F5DFE2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Quiz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091D0-AA7E-404F-BC19-D22403B8A11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4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Lobe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5867400" cy="4525963"/>
          </a:xfrm>
        </p:spPr>
        <p:txBody>
          <a:bodyPr/>
          <a:lstStyle/>
          <a:p>
            <a:r>
              <a:rPr lang="en-US" dirty="0"/>
              <a:t>Wernicke’s Area</a:t>
            </a:r>
          </a:p>
          <a:p>
            <a:pPr lvl="1"/>
            <a:r>
              <a:rPr lang="en-US" dirty="0"/>
              <a:t>Responsible for aspects of language</a:t>
            </a:r>
          </a:p>
          <a:p>
            <a:pPr lvl="1"/>
            <a:r>
              <a:rPr lang="en-US" dirty="0"/>
              <a:t>“Receptive” aphasia</a:t>
            </a:r>
          </a:p>
          <a:p>
            <a:pPr lvl="1"/>
            <a:endParaRPr lang="en-US" dirty="0"/>
          </a:p>
          <a:p>
            <a:r>
              <a:rPr lang="en-US" dirty="0"/>
              <a:t>Primary Auditory Cortex</a:t>
            </a:r>
          </a:p>
          <a:p>
            <a:pPr lvl="1"/>
            <a:r>
              <a:rPr lang="en-US" dirty="0"/>
              <a:t>Processes hearing</a:t>
            </a:r>
          </a:p>
          <a:p>
            <a:pPr lvl="1"/>
            <a:r>
              <a:rPr lang="en-US" dirty="0"/>
              <a:t>Active during hallucinations in schizophrenia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2" descr="https://www.nlm.nih.gov/medlineplus/ency/images/ency/fullsize/95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69165"/>
            <a:ext cx="2941983" cy="235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5860774" y="3572788"/>
            <a:ext cx="1325217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1" y="4393199"/>
            <a:ext cx="2362200" cy="18803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349764"/>
            <a:ext cx="2471328" cy="196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1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Temporal Lobe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5867400" cy="4525963"/>
          </a:xfrm>
        </p:spPr>
        <p:txBody>
          <a:bodyPr/>
          <a:lstStyle/>
          <a:p>
            <a:r>
              <a:rPr lang="en-US" dirty="0"/>
              <a:t>Fusiform Gyrus</a:t>
            </a:r>
          </a:p>
          <a:p>
            <a:pPr lvl="1"/>
            <a:r>
              <a:rPr lang="en-US" dirty="0"/>
              <a:t>“Fusiform Face Area”</a:t>
            </a:r>
          </a:p>
          <a:p>
            <a:pPr lvl="1"/>
            <a:r>
              <a:rPr lang="en-US" dirty="0"/>
              <a:t>Processes facial recognition and other </a:t>
            </a:r>
            <a:r>
              <a:rPr lang="en-US" dirty="0" err="1"/>
              <a:t>expertises</a:t>
            </a:r>
            <a:endParaRPr lang="en-US" dirty="0"/>
          </a:p>
          <a:p>
            <a:pPr lvl="1"/>
            <a:r>
              <a:rPr lang="en-US" dirty="0"/>
              <a:t>Damage = Prosopagnosia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2" descr="https://www.nlm.nih.gov/medlineplus/ency/images/ency/fullsize/95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69165"/>
            <a:ext cx="2941983" cy="235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5860774" y="3572788"/>
            <a:ext cx="1325217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45911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82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Occipital Lobe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5107575"/>
          </a:xfrm>
        </p:spPr>
        <p:txBody>
          <a:bodyPr/>
          <a:lstStyle/>
          <a:p>
            <a:r>
              <a:rPr lang="en-US" dirty="0"/>
              <a:t>Does Visual Processing</a:t>
            </a:r>
          </a:p>
          <a:p>
            <a:pPr lvl="1"/>
            <a:endParaRPr lang="en-US" dirty="0"/>
          </a:p>
          <a:p>
            <a:r>
              <a:rPr lang="en-US" dirty="0"/>
              <a:t>Contains</a:t>
            </a:r>
          </a:p>
          <a:p>
            <a:pPr lvl="1"/>
            <a:r>
              <a:rPr lang="en-US" dirty="0"/>
              <a:t>Primary Visual Cortex (V1)</a:t>
            </a:r>
          </a:p>
          <a:p>
            <a:pPr lvl="1"/>
            <a:r>
              <a:rPr lang="en-US" dirty="0"/>
              <a:t>Secondary Visual Cortex (V2)</a:t>
            </a:r>
          </a:p>
          <a:p>
            <a:pPr lvl="1"/>
            <a:r>
              <a:rPr lang="en-US" dirty="0"/>
              <a:t>Etc.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Damage? </a:t>
            </a:r>
          </a:p>
          <a:p>
            <a:r>
              <a:rPr lang="en-US" dirty="0"/>
              <a:t>Rarely, can result in Blindsight</a:t>
            </a:r>
          </a:p>
          <a:p>
            <a:pPr lvl="1"/>
            <a:endParaRPr lang="en-US" dirty="0"/>
          </a:p>
        </p:txBody>
      </p:sp>
      <p:pic>
        <p:nvPicPr>
          <p:cNvPr id="5" name="Picture 2" descr="https://www.nlm.nih.gov/medlineplus/ency/images/ency/fullsize/95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2941983" cy="235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5781261" y="2057400"/>
            <a:ext cx="1325217" cy="5334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8986" y="4407480"/>
            <a:ext cx="1437688" cy="230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1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Your Knowledge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191000" cy="4525963"/>
          </a:xfrm>
        </p:spPr>
        <p:txBody>
          <a:bodyPr/>
          <a:lstStyle/>
          <a:p>
            <a:r>
              <a:rPr lang="en-US" dirty="0"/>
              <a:t>What are the 4 Lobes?</a:t>
            </a:r>
          </a:p>
          <a:p>
            <a:endParaRPr lang="en-US" dirty="0"/>
          </a:p>
          <a:p>
            <a:r>
              <a:rPr lang="en-US" dirty="0"/>
              <a:t>Frontal</a:t>
            </a:r>
          </a:p>
          <a:p>
            <a:r>
              <a:rPr lang="en-US" dirty="0"/>
              <a:t>Parietal</a:t>
            </a:r>
          </a:p>
          <a:p>
            <a:r>
              <a:rPr lang="en-US" dirty="0"/>
              <a:t>Temporal</a:t>
            </a:r>
          </a:p>
          <a:p>
            <a:r>
              <a:rPr lang="en-US" dirty="0"/>
              <a:t>Occipital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Which area does . . .</a:t>
            </a:r>
          </a:p>
          <a:p>
            <a:pPr lvl="1"/>
            <a:r>
              <a:rPr lang="en-US" dirty="0"/>
              <a:t>Vision?</a:t>
            </a:r>
          </a:p>
          <a:p>
            <a:pPr lvl="1"/>
            <a:r>
              <a:rPr lang="en-US" dirty="0"/>
              <a:t>Hearing?</a:t>
            </a:r>
          </a:p>
          <a:p>
            <a:pPr lvl="1"/>
            <a:r>
              <a:rPr lang="en-US" dirty="0"/>
              <a:t>Planning?</a:t>
            </a:r>
          </a:p>
          <a:p>
            <a:pPr lvl="1"/>
            <a:r>
              <a:rPr lang="en-US" dirty="0"/>
              <a:t>Movement?</a:t>
            </a:r>
          </a:p>
          <a:p>
            <a:pPr lvl="1"/>
            <a:r>
              <a:rPr lang="en-US" dirty="0"/>
              <a:t>Attention?</a:t>
            </a:r>
          </a:p>
          <a:p>
            <a:pPr lvl="1"/>
            <a:r>
              <a:rPr lang="en-US" dirty="0"/>
              <a:t>Language?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9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u="sng" dirty="0"/>
          </a:p>
          <a:p>
            <a:r>
              <a:rPr lang="en-US" dirty="0"/>
              <a:t>Monday</a:t>
            </a:r>
          </a:p>
          <a:p>
            <a:pPr lvl="1"/>
            <a:r>
              <a:rPr lang="en-US" dirty="0"/>
              <a:t>Read 3.5-3.6, 3.8-3.9</a:t>
            </a:r>
          </a:p>
          <a:p>
            <a:pPr lvl="1"/>
            <a:r>
              <a:rPr lang="en-US" dirty="0"/>
              <a:t>Watch Ted Ed:  Diagnosing a Zombie:  Parts 1 AND 2 </a:t>
            </a:r>
          </a:p>
          <a:p>
            <a:pPr lvl="1"/>
            <a:endParaRPr lang="en-US" sz="1000" dirty="0"/>
          </a:p>
          <a:p>
            <a:pPr lvl="1"/>
            <a:endParaRPr lang="en-US" sz="1000" dirty="0"/>
          </a:p>
          <a:p>
            <a:r>
              <a:rPr lang="en-US" dirty="0"/>
              <a:t>General:  Experiential Research Opportunities (EROs)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7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74215" y="562623"/>
            <a:ext cx="2971800" cy="468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55015" y="681925"/>
            <a:ext cx="2286000" cy="11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/>
              <a:t>Dendrites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31815" y="1669174"/>
            <a:ext cx="2286000" cy="11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/>
              <a:t>Terminal Buttons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912415" y="1708974"/>
            <a:ext cx="2286000" cy="11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>
                <a:solidFill>
                  <a:srgbClr val="FFFF00"/>
                </a:solidFill>
              </a:rPr>
              <a:t>Axon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159815" y="3875666"/>
            <a:ext cx="2286000" cy="11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>
                <a:solidFill>
                  <a:srgbClr val="FFFF00"/>
                </a:solidFill>
              </a:rPr>
              <a:t>Cell Body</a:t>
            </a:r>
            <a:endParaRPr lang="en-US" kern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552700" y="3475580"/>
            <a:ext cx="2286000" cy="11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>
                <a:solidFill>
                  <a:srgbClr val="FFFF00"/>
                </a:solidFill>
              </a:rPr>
              <a:t>Nucleus</a:t>
            </a:r>
            <a:endParaRPr lang="en-US" kern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4618574"/>
            <a:ext cx="8229600" cy="187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/>
              <a:t>Neurons send ______________________ to one another across the synapse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3661587" y="4488523"/>
            <a:ext cx="4648200" cy="669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Neurotransmitters</a:t>
            </a:r>
          </a:p>
        </p:txBody>
      </p:sp>
      <p:sp>
        <p:nvSpPr>
          <p:cNvPr id="12" name="Rounded Rectangle 10">
            <a:extLst>
              <a:ext uri="{FF2B5EF4-FFF2-40B4-BE49-F238E27FC236}">
                <a16:creationId xmlns:a16="http://schemas.microsoft.com/office/drawing/2014/main" id="{EF3CC074-CB24-4726-BCD6-C7908F418E31}"/>
              </a:ext>
            </a:extLst>
          </p:cNvPr>
          <p:cNvSpPr/>
          <p:nvPr/>
        </p:nvSpPr>
        <p:spPr bwMode="auto">
          <a:xfrm>
            <a:off x="3695700" y="4502629"/>
            <a:ext cx="4648200" cy="669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B750B8DE-F67B-45D3-B513-60DB61EEDA9D}"/>
              </a:ext>
            </a:extLst>
          </p:cNvPr>
          <p:cNvSpPr/>
          <p:nvPr/>
        </p:nvSpPr>
        <p:spPr bwMode="auto">
          <a:xfrm>
            <a:off x="1236014" y="613206"/>
            <a:ext cx="1905001" cy="669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0">
            <a:extLst>
              <a:ext uri="{FF2B5EF4-FFF2-40B4-BE49-F238E27FC236}">
                <a16:creationId xmlns:a16="http://schemas.microsoft.com/office/drawing/2014/main" id="{68939E79-14B4-4866-A07B-ED96CEC761E9}"/>
              </a:ext>
            </a:extLst>
          </p:cNvPr>
          <p:cNvSpPr/>
          <p:nvPr/>
        </p:nvSpPr>
        <p:spPr bwMode="auto">
          <a:xfrm>
            <a:off x="2844622" y="1646774"/>
            <a:ext cx="1905001" cy="669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0">
            <a:extLst>
              <a:ext uri="{FF2B5EF4-FFF2-40B4-BE49-F238E27FC236}">
                <a16:creationId xmlns:a16="http://schemas.microsoft.com/office/drawing/2014/main" id="{5A2EDED0-4A58-4364-B573-95FB9CD96D60}"/>
              </a:ext>
            </a:extLst>
          </p:cNvPr>
          <p:cNvSpPr/>
          <p:nvPr/>
        </p:nvSpPr>
        <p:spPr bwMode="auto">
          <a:xfrm>
            <a:off x="5689245" y="1403530"/>
            <a:ext cx="2328570" cy="140863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0">
            <a:extLst>
              <a:ext uri="{FF2B5EF4-FFF2-40B4-BE49-F238E27FC236}">
                <a16:creationId xmlns:a16="http://schemas.microsoft.com/office/drawing/2014/main" id="{7211F5EE-FD08-445B-9DA9-97B8A2F1ED05}"/>
              </a:ext>
            </a:extLst>
          </p:cNvPr>
          <p:cNvSpPr/>
          <p:nvPr/>
        </p:nvSpPr>
        <p:spPr bwMode="auto">
          <a:xfrm>
            <a:off x="1418108" y="3987560"/>
            <a:ext cx="1905001" cy="669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0">
            <a:extLst>
              <a:ext uri="{FF2B5EF4-FFF2-40B4-BE49-F238E27FC236}">
                <a16:creationId xmlns:a16="http://schemas.microsoft.com/office/drawing/2014/main" id="{5542003E-7AE7-46E3-A30C-4370757CA69B}"/>
              </a:ext>
            </a:extLst>
          </p:cNvPr>
          <p:cNvSpPr/>
          <p:nvPr/>
        </p:nvSpPr>
        <p:spPr bwMode="auto">
          <a:xfrm>
            <a:off x="2933699" y="3521173"/>
            <a:ext cx="1905001" cy="66965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36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How Does the Brain Work?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40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this knowledge come from?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Lesion Studies</a:t>
            </a:r>
          </a:p>
          <a:p>
            <a:r>
              <a:rPr lang="en-US" dirty="0"/>
              <a:t>Animal Studies</a:t>
            </a:r>
          </a:p>
          <a:p>
            <a:r>
              <a:rPr lang="en-US" dirty="0"/>
              <a:t>Brain Monitoring Technologies</a:t>
            </a:r>
          </a:p>
          <a:p>
            <a:pPr lvl="1"/>
            <a:r>
              <a:rPr lang="en-US" dirty="0"/>
              <a:t>EEG</a:t>
            </a:r>
          </a:p>
          <a:p>
            <a:pPr lvl="1"/>
            <a:r>
              <a:rPr lang="en-US" dirty="0"/>
              <a:t>PET</a:t>
            </a:r>
          </a:p>
          <a:p>
            <a:pPr lvl="1"/>
            <a:r>
              <a:rPr lang="en-US" dirty="0"/>
              <a:t>MRI and fMRI</a:t>
            </a:r>
          </a:p>
          <a:p>
            <a:pPr lvl="1"/>
            <a:r>
              <a:rPr lang="en-US" dirty="0"/>
              <a:t>TMS</a:t>
            </a:r>
          </a:p>
        </p:txBody>
      </p:sp>
      <p:pic>
        <p:nvPicPr>
          <p:cNvPr id="7170" name="Picture 2" descr="https://api.kramesstaywell.com/Content/ebd5aa86-5c85-4a95-a92a-a524015ce556/medical-illustrations/Images/pnerv20140331v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76600"/>
            <a:ext cx="5181600" cy="335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mage result for pet scan brain alzheimer'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518" y="3733799"/>
            <a:ext cx="5327821" cy="234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2828925" cy="3499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570" y="3266661"/>
            <a:ext cx="2781300" cy="323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39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of Early Scientists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610600" cy="4525963"/>
          </a:xfrm>
        </p:spPr>
        <p:txBody>
          <a:bodyPr/>
          <a:lstStyle/>
          <a:p>
            <a:r>
              <a:rPr lang="en-US" dirty="0"/>
              <a:t>Does the brain work uniformly is it modular?</a:t>
            </a:r>
          </a:p>
          <a:p>
            <a:pPr lvl="1"/>
            <a:r>
              <a:rPr lang="en-US" dirty="0"/>
              <a:t>That is, do different parts do different stuff?</a:t>
            </a:r>
          </a:p>
          <a:p>
            <a:pPr lvl="1"/>
            <a:endParaRPr lang="en-US" dirty="0"/>
          </a:p>
          <a:p>
            <a:r>
              <a:rPr lang="en-US" dirty="0"/>
              <a:t>Parts do have distinct                               functions</a:t>
            </a:r>
          </a:p>
          <a:p>
            <a:pPr lvl="1"/>
            <a:r>
              <a:rPr lang="en-US" dirty="0"/>
              <a:t>But the brain can </a:t>
            </a:r>
            <a:r>
              <a:rPr lang="en-US" i="1" dirty="0"/>
              <a:t>adapt</a:t>
            </a:r>
          </a:p>
          <a:p>
            <a:pPr lvl="1"/>
            <a:r>
              <a:rPr lang="en-US" dirty="0"/>
              <a:t>Also, not all brains                                                        are the same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06653"/>
            <a:ext cx="1446286" cy="181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746" y="4894621"/>
            <a:ext cx="277451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" t="7824" r="6404"/>
          <a:stretch/>
        </p:blipFill>
        <p:spPr bwMode="auto">
          <a:xfrm>
            <a:off x="5155652" y="2667000"/>
            <a:ext cx="3711359" cy="178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5553" y="5167634"/>
            <a:ext cx="3118447" cy="1631987"/>
          </a:xfrm>
          <a:prstGeom prst="rect">
            <a:avLst/>
          </a:prstGeom>
        </p:spPr>
      </p:pic>
      <p:sp>
        <p:nvSpPr>
          <p:cNvPr id="6" name="&quot;No&quot; Symbol 5"/>
          <p:cNvSpPr/>
          <p:nvPr/>
        </p:nvSpPr>
        <p:spPr bwMode="auto">
          <a:xfrm>
            <a:off x="6272463" y="4724400"/>
            <a:ext cx="2590800" cy="2075221"/>
          </a:xfrm>
          <a:prstGeom prst="noSmoking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99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Cerebral Cortex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4953000" cy="4800593"/>
          </a:xfrm>
        </p:spPr>
        <p:txBody>
          <a:bodyPr/>
          <a:lstStyle/>
          <a:p>
            <a:r>
              <a:rPr lang="en-US" dirty="0"/>
              <a:t>Outer “crust” of the brain</a:t>
            </a:r>
          </a:p>
          <a:p>
            <a:endParaRPr lang="en-US" sz="700" dirty="0"/>
          </a:p>
          <a:p>
            <a:r>
              <a:rPr lang="en-US" sz="3600" dirty="0"/>
              <a:t>Frontal Lobe</a:t>
            </a:r>
          </a:p>
          <a:p>
            <a:pPr lvl="1"/>
            <a:r>
              <a:rPr lang="en-US" sz="3200" dirty="0"/>
              <a:t>Prefrontal Cortex</a:t>
            </a:r>
          </a:p>
          <a:p>
            <a:pPr lvl="2"/>
            <a:r>
              <a:rPr lang="en-US" sz="2800" dirty="0"/>
              <a:t>Planning, inhibiting impulses, working memory, decision making, social function</a:t>
            </a:r>
          </a:p>
          <a:p>
            <a:pPr lvl="2"/>
            <a:r>
              <a:rPr lang="en-US" sz="2800" dirty="0"/>
              <a:t>“Executive function”</a:t>
            </a:r>
            <a:endParaRPr lang="en-US" dirty="0"/>
          </a:p>
        </p:txBody>
      </p:sp>
      <p:pic>
        <p:nvPicPr>
          <p:cNvPr id="2050" name="Picture 2" descr="https://www.nlm.nih.gov/medlineplus/ency/images/ency/fullsize/95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81400"/>
            <a:ext cx="3581400" cy="286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7666383" y="3581400"/>
            <a:ext cx="1325217" cy="6858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5514" y="846138"/>
            <a:ext cx="2026086" cy="259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5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Frontal Lobe</a:t>
            </a:r>
          </a:p>
        </p:txBody>
      </p:sp>
      <p:pic>
        <p:nvPicPr>
          <p:cNvPr id="2050" name="Picture 2" descr="https://www.nlm.nih.gov/medlineplus/ency/images/ency/fullsize/95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217" y="1447800"/>
            <a:ext cx="381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37383"/>
            <a:ext cx="4419600" cy="213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/>
              <a:t>Primary Motor Cortex</a:t>
            </a:r>
          </a:p>
          <a:p>
            <a:pPr lvl="1"/>
            <a:r>
              <a:rPr lang="en-US" kern="0" dirty="0"/>
              <a:t>Controls Movement</a:t>
            </a:r>
          </a:p>
          <a:p>
            <a:pPr lvl="1"/>
            <a:r>
              <a:rPr lang="en-US" kern="0" dirty="0"/>
              <a:t>Sends signals to muscles throughout the body</a:t>
            </a:r>
          </a:p>
        </p:txBody>
      </p:sp>
      <p:pic>
        <p:nvPicPr>
          <p:cNvPr id="2052" name="Picture 4" descr="https://s-media-cache-ak0.pinimg.com/736x/1f/da/70/1fda700bce00763d3c398c8ab5775c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31980"/>
            <a:ext cx="2163417" cy="269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7620000" y="1447800"/>
            <a:ext cx="1325217" cy="6858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392016" y="4715546"/>
            <a:ext cx="6751983" cy="213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kern="0" dirty="0" err="1"/>
              <a:t>Broca’s</a:t>
            </a:r>
            <a:r>
              <a:rPr lang="en-US" kern="0" dirty="0"/>
              <a:t> Area</a:t>
            </a:r>
          </a:p>
          <a:p>
            <a:pPr lvl="1"/>
            <a:r>
              <a:rPr lang="en-US" kern="0" dirty="0"/>
              <a:t>Responsible for aspects of language</a:t>
            </a:r>
          </a:p>
          <a:p>
            <a:pPr lvl="1"/>
            <a:r>
              <a:rPr lang="en-US" kern="0" dirty="0"/>
              <a:t>Damage = expressive aphasia</a:t>
            </a:r>
          </a:p>
        </p:txBody>
      </p:sp>
    </p:spTree>
    <p:extLst>
      <p:ext uri="{BB962C8B-B14F-4D97-AF65-F5344CB8AC3E}">
        <p14:creationId xmlns:p14="http://schemas.microsoft.com/office/powerpoint/2010/main" val="269937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Parietal Lobe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5410200" cy="4525963"/>
          </a:xfrm>
        </p:spPr>
        <p:txBody>
          <a:bodyPr/>
          <a:lstStyle/>
          <a:p>
            <a:r>
              <a:rPr lang="en-US" dirty="0"/>
              <a:t>Primary Somatosensory Cortex</a:t>
            </a:r>
          </a:p>
          <a:p>
            <a:pPr lvl="1"/>
            <a:r>
              <a:rPr lang="en-US" dirty="0"/>
              <a:t>Receives touch signals from the body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867400" y="1676400"/>
            <a:ext cx="2941983" cy="2429788"/>
            <a:chOff x="5867400" y="1676400"/>
            <a:chExt cx="2941983" cy="2429788"/>
          </a:xfrm>
        </p:grpSpPr>
        <p:pic>
          <p:nvPicPr>
            <p:cNvPr id="5" name="Picture 2" descr="https://www.nlm.nih.gov/medlineplus/ency/images/ency/fullsize/9549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1752600"/>
              <a:ext cx="2941983" cy="2353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6274905" y="1676400"/>
              <a:ext cx="1325217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91000"/>
            <a:ext cx="3505200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63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Parietal Lobe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5410200" cy="4525963"/>
          </a:xfrm>
        </p:spPr>
        <p:txBody>
          <a:bodyPr/>
          <a:lstStyle/>
          <a:p>
            <a:r>
              <a:rPr lang="en-US" dirty="0"/>
              <a:t>Attention</a:t>
            </a:r>
          </a:p>
          <a:p>
            <a:pPr lvl="1"/>
            <a:r>
              <a:rPr lang="en-US" dirty="0"/>
              <a:t>Damage to parts of the parietal lobe can result in </a:t>
            </a:r>
            <a:r>
              <a:rPr lang="en-US" u="sng" dirty="0" err="1"/>
              <a:t>hemineglect</a:t>
            </a:r>
            <a:endParaRPr lang="en-US" u="sng" dirty="0"/>
          </a:p>
          <a:p>
            <a:pPr lvl="2"/>
            <a:r>
              <a:rPr lang="en-US" dirty="0"/>
              <a:t>Attentional deficits on one side of the visual field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867400" y="1676400"/>
            <a:ext cx="2941983" cy="2429788"/>
            <a:chOff x="5867400" y="1676400"/>
            <a:chExt cx="2941983" cy="2429788"/>
          </a:xfrm>
        </p:grpSpPr>
        <p:pic>
          <p:nvPicPr>
            <p:cNvPr id="5" name="Picture 2" descr="https://www.nlm.nih.gov/medlineplus/ency/images/ency/fullsize/9549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1752600"/>
              <a:ext cx="2941983" cy="2353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6274905" y="1676400"/>
              <a:ext cx="1325217" cy="5334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</a:endParaRP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495800"/>
            <a:ext cx="2392017" cy="2200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87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powerpoint background3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background3</Template>
  <TotalTime>55086</TotalTime>
  <Words>487</Words>
  <Application>Microsoft Office PowerPoint</Application>
  <PresentationFormat>On-screen Show (4:3)</PresentationFormat>
  <Paragraphs>120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Garamond</vt:lpstr>
      <vt:lpstr>Wingdings</vt:lpstr>
      <vt:lpstr>powerpoint background3</vt:lpstr>
      <vt:lpstr>Quiz</vt:lpstr>
      <vt:lpstr>Review</vt:lpstr>
      <vt:lpstr>How Does the Brain Work?</vt:lpstr>
      <vt:lpstr>Where does this knowledge come from?</vt:lpstr>
      <vt:lpstr>Question of Early Scientists</vt:lpstr>
      <vt:lpstr>Cerebral Cortex</vt:lpstr>
      <vt:lpstr>Frontal Lobe</vt:lpstr>
      <vt:lpstr>Parietal Lobe</vt:lpstr>
      <vt:lpstr>Parietal Lobe</vt:lpstr>
      <vt:lpstr>Temporal Lobe</vt:lpstr>
      <vt:lpstr>Temporal Lobe</vt:lpstr>
      <vt:lpstr>Occipital Lobe</vt:lpstr>
      <vt:lpstr>Test Your Knowledge</vt:lpstr>
      <vt:lpstr>Homework </vt:lpstr>
    </vt:vector>
  </TitlesOfParts>
  <Company>UAB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Windows User</dc:creator>
  <cp:lastModifiedBy>Kraemer, Kyle</cp:lastModifiedBy>
  <cp:revision>274</cp:revision>
  <cp:lastPrinted>2014-09-14T23:26:36Z</cp:lastPrinted>
  <dcterms:created xsi:type="dcterms:W3CDTF">2012-06-05T23:47:01Z</dcterms:created>
  <dcterms:modified xsi:type="dcterms:W3CDTF">2021-09-10T20:13:18Z</dcterms:modified>
</cp:coreProperties>
</file>