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381" r:id="rId2"/>
    <p:sldId id="304" r:id="rId3"/>
    <p:sldId id="310" r:id="rId4"/>
    <p:sldId id="256" r:id="rId5"/>
    <p:sldId id="284" r:id="rId6"/>
    <p:sldId id="307" r:id="rId7"/>
    <p:sldId id="282" r:id="rId8"/>
    <p:sldId id="313" r:id="rId9"/>
    <p:sldId id="308" r:id="rId10"/>
    <p:sldId id="289" r:id="rId11"/>
    <p:sldId id="316" r:id="rId12"/>
    <p:sldId id="291" r:id="rId13"/>
    <p:sldId id="283" r:id="rId14"/>
    <p:sldId id="314" r:id="rId15"/>
    <p:sldId id="318" r:id="rId16"/>
    <p:sldId id="317" r:id="rId17"/>
    <p:sldId id="286" r:id="rId18"/>
  </p:sldIdLst>
  <p:sldSz cx="9144000" cy="6858000" type="screen4x3"/>
  <p:notesSz cx="7102475" cy="93884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63605" autoAdjust="0"/>
  </p:normalViewPr>
  <p:slideViewPr>
    <p:cSldViewPr>
      <p:cViewPr varScale="1">
        <p:scale>
          <a:sx n="72" d="100"/>
          <a:sy n="72" d="100"/>
        </p:scale>
        <p:origin x="283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pPr>
              <a:defRPr/>
            </a:pPr>
            <a:fld id="{598CF7DD-AB4F-4A92-A504-DF02E25D2F0B}" type="datetimeFigureOut">
              <a:rPr lang="en-US"/>
              <a:pPr>
                <a:defRPr/>
              </a:pPr>
              <a:t>9/13/2021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>
              <a:defRPr/>
            </a:pPr>
            <a:fld id="{DFBE1B36-06A5-4DC3-BE5D-2A2B40A278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23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9759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26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15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48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11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https://www.youtube.com/watch?v=aCv4K5aStdU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582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86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0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https://www.youtube.com/watch?v=Vwigmktix2Y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81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2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BE1B36-06A5-4DC3-BE5D-2A2B40A2780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96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" y="8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33"/>
            <a:ext cx="7772400" cy="1920875"/>
          </a:xfrm>
        </p:spPr>
        <p:txBody>
          <a:bodyPr/>
          <a:lstStyle>
            <a:lvl1pPr>
              <a:defRPr sz="600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5D6A3-320E-44D4-84D2-F0DA0A56D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52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0F52D-E52D-434F-AF1E-1754594422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64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>
                <a:effectLst/>
                <a:latin typeface="Arial" pitchFamily="34" charset="0"/>
                <a:cs typeface="Arial" pitchFamily="34" charset="0"/>
              </a:defRPr>
            </a:lvl1pPr>
            <a:lvl2pPr>
              <a:defRPr sz="2400">
                <a:effectLst/>
                <a:latin typeface="Arial" pitchFamily="34" charset="0"/>
                <a:cs typeface="Arial" pitchFamily="34" charset="0"/>
              </a:defRPr>
            </a:lvl2pPr>
            <a:lvl3pPr>
              <a:defRPr sz="2000">
                <a:effectLst/>
                <a:latin typeface="Arial" pitchFamily="34" charset="0"/>
                <a:cs typeface="Arial" pitchFamily="34" charset="0"/>
              </a:defRPr>
            </a:lvl3pPr>
            <a:lvl4pPr>
              <a:defRPr sz="1800">
                <a:effectLst/>
                <a:latin typeface="Arial" pitchFamily="34" charset="0"/>
                <a:cs typeface="Arial" pitchFamily="34" charset="0"/>
              </a:defRPr>
            </a:lvl4pPr>
            <a:lvl5pPr>
              <a:defRPr sz="1800">
                <a:effectLst/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>
                <a:effectLst/>
                <a:latin typeface="Arial" pitchFamily="34" charset="0"/>
                <a:cs typeface="Arial" pitchFamily="34" charset="0"/>
              </a:defRPr>
            </a:lvl1pPr>
            <a:lvl2pPr>
              <a:defRPr sz="2400">
                <a:effectLst/>
                <a:latin typeface="Arial" pitchFamily="34" charset="0"/>
                <a:cs typeface="Arial" pitchFamily="34" charset="0"/>
              </a:defRPr>
            </a:lvl2pPr>
            <a:lvl3pPr>
              <a:defRPr sz="2000">
                <a:effectLst/>
                <a:latin typeface="Arial" pitchFamily="34" charset="0"/>
                <a:cs typeface="Arial" pitchFamily="34" charset="0"/>
              </a:defRPr>
            </a:lvl3pPr>
            <a:lvl4pPr>
              <a:defRPr sz="1800">
                <a:effectLst/>
                <a:latin typeface="Arial" pitchFamily="34" charset="0"/>
                <a:cs typeface="Arial" pitchFamily="34" charset="0"/>
              </a:defRPr>
            </a:lvl4pPr>
            <a:lvl5pPr>
              <a:defRPr sz="1800">
                <a:effectLst/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8C543-E7BF-4EC6-AB68-1DD53A5369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12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C2FBA5CB-0A25-4C6D-BC7F-F18576F217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4" y="8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17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17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8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702" r:id="rId2"/>
    <p:sldLayoutId id="2147483703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Reading/Video Quiz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take out a sheet of paper</a:t>
            </a:r>
          </a:p>
          <a:p>
            <a:endParaRPr lang="en-US" dirty="0"/>
          </a:p>
          <a:p>
            <a:r>
              <a:rPr lang="en-US" dirty="0"/>
              <a:t>Put your name and date on it</a:t>
            </a:r>
          </a:p>
          <a:p>
            <a:endParaRPr lang="en-US" dirty="0"/>
          </a:p>
          <a:p>
            <a:r>
              <a:rPr lang="en-US" dirty="0"/>
              <a:t>Then number 1 through 5</a:t>
            </a:r>
          </a:p>
          <a:p>
            <a:pPr lvl="1"/>
            <a:r>
              <a:rPr lang="en-US" dirty="0"/>
              <a:t>Add a spot for a Bonus Question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474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Limbic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Amygdala</a:t>
            </a:r>
          </a:p>
          <a:p>
            <a:pPr lvl="1"/>
            <a:r>
              <a:rPr lang="en-US" dirty="0"/>
              <a:t>Fear</a:t>
            </a:r>
          </a:p>
          <a:p>
            <a:pPr lvl="2"/>
            <a:r>
              <a:rPr lang="en-US" dirty="0"/>
              <a:t> Experience, recognition, and memory</a:t>
            </a:r>
          </a:p>
          <a:p>
            <a:endParaRPr lang="en-US" dirty="0"/>
          </a:p>
          <a:p>
            <a:r>
              <a:rPr lang="en-US" dirty="0"/>
              <a:t>Generalized Anxiety Disorder</a:t>
            </a:r>
          </a:p>
          <a:p>
            <a:pPr lvl="1"/>
            <a:r>
              <a:rPr lang="en-US" dirty="0"/>
              <a:t>a diffuse state of constant anxiety not associated with any specific object or event</a:t>
            </a:r>
          </a:p>
          <a:p>
            <a:pPr lvl="1"/>
            <a:r>
              <a:rPr lang="en-US" dirty="0"/>
              <a:t>Abnormal amygdala connectivity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444219"/>
            <a:ext cx="17716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67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Limbic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S.M. – patient with                                       amygdala damage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What might be a negative                 consequence of not having fear?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47" y="3472641"/>
            <a:ext cx="2495379" cy="14020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0318" y="3511486"/>
            <a:ext cx="1929151" cy="1445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9074" y="3490116"/>
            <a:ext cx="2585357" cy="1447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4407" y="1249375"/>
            <a:ext cx="3646556" cy="19142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0861" y="5240316"/>
            <a:ext cx="1970102" cy="147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26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 Understanding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Anti-Social Personality Disorder</a:t>
            </a:r>
          </a:p>
          <a:p>
            <a:pPr lvl="1"/>
            <a:r>
              <a:rPr lang="en-US" dirty="0"/>
              <a:t>Engage in socially undesirable behavior, are sensation-seeking and impulsive and lack empathy.</a:t>
            </a:r>
          </a:p>
          <a:p>
            <a:r>
              <a:rPr lang="en-US" dirty="0"/>
              <a:t>Deficits in what brain area might be related to:</a:t>
            </a:r>
          </a:p>
          <a:p>
            <a:pPr lvl="1"/>
            <a:r>
              <a:rPr lang="en-US" dirty="0"/>
              <a:t>Impulsivity?</a:t>
            </a:r>
          </a:p>
          <a:p>
            <a:pPr lvl="1"/>
            <a:r>
              <a:rPr lang="en-US" dirty="0"/>
              <a:t>Little response to negative stimuli?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276600" y="4495800"/>
            <a:ext cx="4267200" cy="6096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Frontal Lobe Functioning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505200" y="5699137"/>
            <a:ext cx="3124200" cy="54926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Smaller Amygdala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32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Basal Ganglia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Planning/producing movement</a:t>
            </a:r>
          </a:p>
          <a:p>
            <a:pPr lvl="1"/>
            <a:r>
              <a:rPr lang="en-US" dirty="0"/>
              <a:t>Automatic processes</a:t>
            </a:r>
          </a:p>
          <a:p>
            <a:pPr lvl="1"/>
            <a:endParaRPr lang="en-US" sz="1400" dirty="0"/>
          </a:p>
          <a:p>
            <a:pPr lvl="1"/>
            <a:r>
              <a:rPr lang="en-US" dirty="0"/>
              <a:t>Parkinson’s/Huntington’s Disease                    involve damage to this area</a:t>
            </a:r>
          </a:p>
          <a:p>
            <a:pPr lvl="1"/>
            <a:endParaRPr lang="en-US" sz="1050" dirty="0"/>
          </a:p>
          <a:p>
            <a:pPr lvl="1"/>
            <a:r>
              <a:rPr lang="en-US" dirty="0"/>
              <a:t>Deep-Brain stimulation of                                        the basal ganglia can benefit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05" y="5038370"/>
            <a:ext cx="2315893" cy="1819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1417638"/>
            <a:ext cx="2344607" cy="278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0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Basal Ganglia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Nucleus </a:t>
            </a:r>
            <a:r>
              <a:rPr lang="en-US" dirty="0" err="1"/>
              <a:t>Accumbens</a:t>
            </a:r>
            <a:endParaRPr lang="en-US" dirty="0"/>
          </a:p>
          <a:p>
            <a:pPr lvl="1"/>
            <a:r>
              <a:rPr lang="en-US" dirty="0"/>
              <a:t>Reward, motivation</a:t>
            </a:r>
          </a:p>
          <a:p>
            <a:pPr lvl="1"/>
            <a:r>
              <a:rPr lang="en-US" dirty="0"/>
              <a:t>Wanting vs. Liking</a:t>
            </a:r>
          </a:p>
        </p:txBody>
      </p:sp>
      <p:pic>
        <p:nvPicPr>
          <p:cNvPr id="1028" name="Picture 4" descr="Image result for nucleus accumbe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05200"/>
            <a:ext cx="4116185" cy="314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 bwMode="auto">
          <a:xfrm>
            <a:off x="4953000" y="4724400"/>
            <a:ext cx="1066800" cy="609600"/>
          </a:xfrm>
          <a:prstGeom prst="ellipse">
            <a:avLst/>
          </a:pr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03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10A9FF-40B3-49B1-BE39-A54885009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In-Class Activity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CFEBBD-0DBD-4D7D-84C8-FF3F39F028DA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6"/>
            <a:ext cx="8534400" cy="403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18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8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r>
              <a:rPr lang="en-US" sz="2500" kern="0" dirty="0"/>
              <a:t>Pair up with someone next to you &amp; decide who will write</a:t>
            </a:r>
          </a:p>
          <a:p>
            <a:pPr lvl="1"/>
            <a:r>
              <a:rPr lang="en-US" sz="2200" kern="0" dirty="0"/>
              <a:t>(Write both names on a sheet of paper)</a:t>
            </a:r>
          </a:p>
          <a:p>
            <a:r>
              <a:rPr lang="en-US" sz="2500" kern="0" dirty="0"/>
              <a:t>Select a situation from the left column, and a brain area from the right column.</a:t>
            </a:r>
          </a:p>
          <a:p>
            <a:r>
              <a:rPr lang="en-US" sz="2500" kern="0" dirty="0"/>
              <a:t>Then, imagine someone with brain damage to that area is in the situation.</a:t>
            </a:r>
          </a:p>
          <a:p>
            <a:pPr lvl="1"/>
            <a:r>
              <a:rPr lang="en-US" sz="2200" kern="0" dirty="0"/>
              <a:t>Write a brief paragraph (2-3+ sentences) describing, in as creative of detail as you desire, exactly what happens next.</a:t>
            </a:r>
          </a:p>
          <a:p>
            <a:pPr lvl="1"/>
            <a:r>
              <a:rPr lang="en-US" sz="2200" kern="0" dirty="0"/>
              <a:t>Do this twice, with different scenarios/brain areas</a:t>
            </a:r>
          </a:p>
          <a:p>
            <a:pPr lvl="1"/>
            <a:endParaRPr lang="en-US" kern="0" dirty="0"/>
          </a:p>
          <a:p>
            <a:pPr lvl="1"/>
            <a:endParaRPr lang="en-US" kern="0" dirty="0"/>
          </a:p>
          <a:p>
            <a:endParaRPr lang="en-US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31AA2C6C-83C9-4018-9CED-2C8926EE1C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7613" y="5350499"/>
            <a:ext cx="4038600" cy="1143000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Situation</a:t>
            </a:r>
          </a:p>
          <a:p>
            <a:pPr marL="0" indent="0">
              <a:buNone/>
            </a:pPr>
            <a:r>
              <a:rPr lang="en-US" dirty="0"/>
              <a:t>Bowling with friends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FE1B8844-674E-4504-9476-D7D8BD738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0" y="5291128"/>
            <a:ext cx="4038600" cy="1143000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Brain area damaged</a:t>
            </a:r>
          </a:p>
          <a:p>
            <a:pPr marL="0" indent="0">
              <a:buNone/>
            </a:pPr>
            <a:r>
              <a:rPr lang="en-US" dirty="0"/>
              <a:t>Cerebellum</a:t>
            </a:r>
          </a:p>
        </p:txBody>
      </p:sp>
    </p:spTree>
    <p:extLst>
      <p:ext uri="{BB962C8B-B14F-4D97-AF65-F5344CB8AC3E}">
        <p14:creationId xmlns:p14="http://schemas.microsoft.com/office/powerpoint/2010/main" val="224189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10A9FF-40B3-49B1-BE39-A54885009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In-Class Activity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DAACE09-F4DC-4E4D-A5E9-24215BF477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3505200" cy="4876800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Situation</a:t>
            </a:r>
          </a:p>
          <a:p>
            <a:pPr lvl="0"/>
            <a:r>
              <a:rPr lang="en-US" sz="2200" dirty="0"/>
              <a:t>Sitting on the couch; Someone breaks into their dorm/apartment</a:t>
            </a:r>
          </a:p>
          <a:p>
            <a:pPr lvl="0"/>
            <a:r>
              <a:rPr lang="en-US" sz="2200" dirty="0"/>
              <a:t>Participating as a contestant on Jeopardy</a:t>
            </a:r>
          </a:p>
          <a:p>
            <a:pPr lvl="0"/>
            <a:r>
              <a:rPr lang="en-US" sz="2200" dirty="0"/>
              <a:t>At the end of a romantic first date dinner</a:t>
            </a:r>
          </a:p>
          <a:p>
            <a:pPr lvl="0"/>
            <a:r>
              <a:rPr lang="en-US" sz="2200" dirty="0"/>
              <a:t>Walking the catwalk at a fashion show</a:t>
            </a:r>
          </a:p>
          <a:p>
            <a:pPr marL="0" indent="0">
              <a:buNone/>
            </a:pPr>
            <a:endParaRPr lang="en-US" u="sng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DE5FC73F-DE8D-40B3-8BA0-50F395B6E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81400" y="2286000"/>
            <a:ext cx="5334000" cy="4267200"/>
          </a:xfrm>
        </p:spPr>
        <p:txBody>
          <a:bodyPr numCol="2"/>
          <a:lstStyle/>
          <a:p>
            <a:pPr lvl="1"/>
            <a:r>
              <a:rPr lang="en-US" sz="2000" dirty="0"/>
              <a:t>Fusiform Gyrus</a:t>
            </a:r>
          </a:p>
          <a:p>
            <a:pPr lvl="1"/>
            <a:r>
              <a:rPr lang="en-US" sz="2000" dirty="0"/>
              <a:t>Prefrontal Cortex</a:t>
            </a:r>
          </a:p>
          <a:p>
            <a:pPr lvl="1"/>
            <a:r>
              <a:rPr lang="en-US" sz="2000" dirty="0"/>
              <a:t>Wernicke’s Area</a:t>
            </a:r>
          </a:p>
          <a:p>
            <a:pPr lvl="1"/>
            <a:r>
              <a:rPr lang="en-US" sz="2000" dirty="0" err="1"/>
              <a:t>Broca’s</a:t>
            </a:r>
            <a:r>
              <a:rPr lang="en-US" sz="2000" dirty="0"/>
              <a:t> Area</a:t>
            </a:r>
          </a:p>
          <a:p>
            <a:pPr lvl="1"/>
            <a:r>
              <a:rPr lang="en-US" sz="2000" dirty="0"/>
              <a:t>Parietal lobe</a:t>
            </a:r>
          </a:p>
          <a:p>
            <a:pPr lvl="1"/>
            <a:r>
              <a:rPr lang="en-US" sz="2000" dirty="0"/>
              <a:t>Temporal lobe</a:t>
            </a:r>
          </a:p>
          <a:p>
            <a:pPr lvl="1"/>
            <a:r>
              <a:rPr lang="en-US" sz="2000" dirty="0"/>
              <a:t>Occipital Lobe</a:t>
            </a:r>
          </a:p>
          <a:p>
            <a:pPr lvl="1"/>
            <a:r>
              <a:rPr lang="en-US" sz="2000" dirty="0"/>
              <a:t>Hippocampus</a:t>
            </a:r>
          </a:p>
          <a:p>
            <a:pPr lvl="1"/>
            <a:r>
              <a:rPr lang="en-US" sz="2000" dirty="0"/>
              <a:t>Amygdala</a:t>
            </a:r>
          </a:p>
          <a:p>
            <a:pPr lvl="1"/>
            <a:r>
              <a:rPr lang="en-US" sz="2000" dirty="0"/>
              <a:t>Hypothalamus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Somatosensory cortex</a:t>
            </a:r>
          </a:p>
          <a:p>
            <a:pPr lvl="1"/>
            <a:r>
              <a:rPr lang="en-US" sz="2000" dirty="0"/>
              <a:t>Brain Stem</a:t>
            </a:r>
          </a:p>
          <a:p>
            <a:pPr lvl="1"/>
            <a:r>
              <a:rPr lang="en-US" sz="2000" dirty="0"/>
              <a:t>Cerebellum</a:t>
            </a:r>
          </a:p>
          <a:p>
            <a:pPr lvl="1"/>
            <a:r>
              <a:rPr lang="en-US" sz="2000" dirty="0"/>
              <a:t>Primary motor cortex</a:t>
            </a:r>
          </a:p>
          <a:p>
            <a:pPr lvl="1"/>
            <a:r>
              <a:rPr lang="en-US" sz="2000" dirty="0"/>
              <a:t>Nucleus </a:t>
            </a:r>
            <a:r>
              <a:rPr lang="en-US" sz="2000" dirty="0" err="1"/>
              <a:t>Accumbens</a:t>
            </a:r>
            <a:endParaRPr lang="en-US" sz="2000" dirty="0"/>
          </a:p>
          <a:p>
            <a:pPr lvl="1"/>
            <a:r>
              <a:rPr lang="en-US" sz="2000" dirty="0"/>
              <a:t>Basal Ganglia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23DAE28E-B2FB-46A7-9DF8-B212EA179C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38600" y="1759352"/>
            <a:ext cx="4038600" cy="52664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Brain Area Damaged</a:t>
            </a:r>
          </a:p>
        </p:txBody>
      </p:sp>
    </p:spTree>
    <p:extLst>
      <p:ext uri="{BB962C8B-B14F-4D97-AF65-F5344CB8AC3E}">
        <p14:creationId xmlns:p14="http://schemas.microsoft.com/office/powerpoint/2010/main" val="2686237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6"/>
            <a:ext cx="8534400" cy="4525963"/>
          </a:xfrm>
        </p:spPr>
        <p:txBody>
          <a:bodyPr/>
          <a:lstStyle/>
          <a:p>
            <a:r>
              <a:rPr lang="en-US" dirty="0"/>
              <a:t>Wednesday </a:t>
            </a:r>
          </a:p>
          <a:p>
            <a:pPr lvl="1"/>
            <a:r>
              <a:rPr lang="en-US" dirty="0"/>
              <a:t>Read 3.12 - 3.13, 3.15, 3.17-3.18 </a:t>
            </a:r>
          </a:p>
          <a:p>
            <a:pPr lvl="1"/>
            <a:r>
              <a:rPr lang="en-US" dirty="0"/>
              <a:t>Watch Ted Talk by Sandrine </a:t>
            </a:r>
            <a:r>
              <a:rPr lang="en-US" dirty="0" err="1"/>
              <a:t>Thuret</a:t>
            </a:r>
            <a:r>
              <a:rPr lang="en-US" dirty="0"/>
              <a:t>: You can grow new brain cells </a:t>
            </a:r>
          </a:p>
          <a:p>
            <a:endParaRPr lang="en-US" sz="1000" dirty="0"/>
          </a:p>
          <a:p>
            <a:r>
              <a:rPr lang="en-US" dirty="0"/>
              <a:t>Friday (end of day)</a:t>
            </a:r>
          </a:p>
          <a:p>
            <a:pPr lvl="1"/>
            <a:r>
              <a:rPr lang="en-US" dirty="0"/>
              <a:t>Complete </a:t>
            </a:r>
            <a:r>
              <a:rPr lang="en-US" dirty="0" err="1"/>
              <a:t>InQuizitive</a:t>
            </a:r>
            <a:r>
              <a:rPr lang="en-US" dirty="0"/>
              <a:t> Chapter 3 Assignment</a:t>
            </a:r>
          </a:p>
          <a:p>
            <a:pPr lvl="1"/>
            <a:endParaRPr lang="en-US" dirty="0"/>
          </a:p>
          <a:p>
            <a:r>
              <a:rPr lang="en-US" dirty="0"/>
              <a:t>General:  Research Requirement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214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Critical thinking:  What are the brain areas that would be involved in playing basketball?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356" y="1295400"/>
            <a:ext cx="4761131" cy="381214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7270156" y="1447794"/>
            <a:ext cx="1295400" cy="5334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946056" y="1324260"/>
            <a:ext cx="1295400" cy="5334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222156" y="4419594"/>
            <a:ext cx="1295400" cy="5334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107856" y="1773528"/>
            <a:ext cx="1295400" cy="5334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36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Occipital Lobe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people are blind for other reasons (eyes)</a:t>
            </a:r>
          </a:p>
          <a:p>
            <a:pPr lvl="1"/>
            <a:r>
              <a:rPr lang="en-US" dirty="0"/>
              <a:t>They still have an occipital lobe—what does it do?</a:t>
            </a:r>
          </a:p>
          <a:p>
            <a:pPr lvl="1"/>
            <a:endParaRPr lang="en-US" dirty="0"/>
          </a:p>
          <a:p>
            <a:r>
              <a:rPr lang="en-US" dirty="0"/>
              <a:t>The brain has </a:t>
            </a:r>
            <a:r>
              <a:rPr lang="en-US" u="sng" dirty="0"/>
              <a:t>plasticity</a:t>
            </a:r>
          </a:p>
          <a:p>
            <a:pPr lvl="1"/>
            <a:r>
              <a:rPr lang="en-US" dirty="0"/>
              <a:t>It can adapt, particularly in                              response to injury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3429000"/>
            <a:ext cx="2438400" cy="137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5085162"/>
            <a:ext cx="2325431" cy="154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49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/>
              <a:t>How Does the Brain Work?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>
                <a:latin typeface="Copperplate Gothic Bold" panose="020E0705020206020404" pitchFamily="34" charset="0"/>
              </a:rPr>
              <a:t>Part 2:  Subcortical Structures Strike Back</a:t>
            </a:r>
          </a:p>
        </p:txBody>
      </p:sp>
    </p:spTree>
    <p:extLst>
      <p:ext uri="{BB962C8B-B14F-4D97-AF65-F5344CB8AC3E}">
        <p14:creationId xmlns:p14="http://schemas.microsoft.com/office/powerpoint/2010/main" val="153974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Non-Cerebrum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</p:spPr>
        <p:txBody>
          <a:bodyPr/>
          <a:lstStyle/>
          <a:p>
            <a:r>
              <a:rPr lang="en-US" dirty="0"/>
              <a:t>Cerebellum</a:t>
            </a:r>
          </a:p>
          <a:p>
            <a:pPr lvl="1"/>
            <a:r>
              <a:rPr lang="en-US" dirty="0"/>
              <a:t>Coordination</a:t>
            </a:r>
          </a:p>
          <a:p>
            <a:pPr lvl="2"/>
            <a:r>
              <a:rPr lang="en-US" dirty="0"/>
              <a:t>Motor learning</a:t>
            </a:r>
          </a:p>
          <a:p>
            <a:r>
              <a:rPr lang="en-US" dirty="0"/>
              <a:t>Brain Stem</a:t>
            </a:r>
          </a:p>
          <a:p>
            <a:pPr lvl="2"/>
            <a:r>
              <a:rPr lang="en-US" dirty="0"/>
              <a:t>Heart rate, breathing, swallowing, vomiting, urination, orgasm, sensory processing</a:t>
            </a:r>
          </a:p>
          <a:p>
            <a:pPr lvl="1"/>
            <a:r>
              <a:rPr lang="en-US" dirty="0"/>
              <a:t>Reticular Formation</a:t>
            </a:r>
          </a:p>
          <a:p>
            <a:pPr lvl="2"/>
            <a:r>
              <a:rPr lang="en-US" dirty="0"/>
              <a:t>General Alertness and sleep</a:t>
            </a:r>
          </a:p>
          <a:p>
            <a:pPr lvl="2"/>
            <a:r>
              <a:rPr lang="en-US" dirty="0"/>
              <a:t>Some motor function</a:t>
            </a:r>
          </a:p>
          <a:p>
            <a:pPr lvl="1"/>
            <a:r>
              <a:rPr lang="en-US" dirty="0"/>
              <a:t>Damage?</a:t>
            </a:r>
          </a:p>
          <a:p>
            <a:pPr lvl="1"/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447800"/>
            <a:ext cx="2590800" cy="207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100" y="4589381"/>
            <a:ext cx="2256401" cy="1506104"/>
          </a:xfrm>
          <a:prstGeom prst="rect">
            <a:avLst/>
          </a:prstGeom>
        </p:spPr>
      </p:pic>
      <p:cxnSp>
        <p:nvCxnSpPr>
          <p:cNvPr id="7" name="Elbow Connector 6"/>
          <p:cNvCxnSpPr/>
          <p:nvPr/>
        </p:nvCxnSpPr>
        <p:spPr bwMode="auto">
          <a:xfrm>
            <a:off x="3124200" y="1905000"/>
            <a:ext cx="3505200" cy="1066800"/>
          </a:xfrm>
          <a:prstGeom prst="bentConnector3">
            <a:avLst>
              <a:gd name="adj1" fmla="val 85098"/>
            </a:avLst>
          </a:prstGeom>
          <a:ln>
            <a:solidFill>
              <a:schemeClr val="bg2"/>
            </a:solidFill>
            <a:headEnd type="none" w="med" len="med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Freeform 19"/>
          <p:cNvSpPr/>
          <p:nvPr/>
        </p:nvSpPr>
        <p:spPr bwMode="auto">
          <a:xfrm>
            <a:off x="3059084" y="3241964"/>
            <a:ext cx="4990778" cy="458711"/>
          </a:xfrm>
          <a:custGeom>
            <a:avLst/>
            <a:gdLst>
              <a:gd name="connsiteX0" fmla="*/ 0 w 4990778"/>
              <a:gd name="connsiteY0" fmla="*/ 266007 h 458711"/>
              <a:gd name="connsiteX1" fmla="*/ 4572000 w 4990778"/>
              <a:gd name="connsiteY1" fmla="*/ 448887 h 458711"/>
              <a:gd name="connsiteX2" fmla="*/ 4505498 w 4990778"/>
              <a:gd name="connsiteY2" fmla="*/ 0 h 45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90778" h="458711">
                <a:moveTo>
                  <a:pt x="0" y="266007"/>
                </a:moveTo>
                <a:cubicBezTo>
                  <a:pt x="1910542" y="379614"/>
                  <a:pt x="3821084" y="493222"/>
                  <a:pt x="4572000" y="448887"/>
                </a:cubicBezTo>
                <a:cubicBezTo>
                  <a:pt x="5322916" y="404552"/>
                  <a:pt x="4914207" y="202276"/>
                  <a:pt x="4505498" y="0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56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Corpus Callosum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6"/>
            <a:ext cx="6440898" cy="4525963"/>
          </a:xfrm>
        </p:spPr>
        <p:txBody>
          <a:bodyPr/>
          <a:lstStyle/>
          <a:p>
            <a:r>
              <a:rPr lang="en-US" sz="2800" dirty="0"/>
              <a:t>Connects the left and right hemispheres</a:t>
            </a:r>
          </a:p>
          <a:p>
            <a:pPr lvl="1"/>
            <a:r>
              <a:rPr lang="en-US" sz="2400" dirty="0"/>
              <a:t>Sends signals from one to the other</a:t>
            </a:r>
          </a:p>
          <a:p>
            <a:endParaRPr lang="en-US" sz="1400" dirty="0"/>
          </a:p>
          <a:p>
            <a:r>
              <a:rPr lang="en-US" sz="2800" dirty="0"/>
              <a:t>Review Question:  Which side of the brain controls the left side of the body?</a:t>
            </a:r>
          </a:p>
          <a:p>
            <a:endParaRPr lang="en-US" sz="1400" dirty="0"/>
          </a:p>
          <a:p>
            <a:r>
              <a:rPr lang="en-US" sz="2800" dirty="0"/>
              <a:t>Severed Corpus Callosum</a:t>
            </a:r>
          </a:p>
          <a:p>
            <a:pPr lvl="1"/>
            <a:r>
              <a:rPr lang="en-US" sz="2400" dirty="0"/>
              <a:t>Hemispheres can’t communicate</a:t>
            </a:r>
            <a:endParaRPr lang="en-US" sz="1400" dirty="0"/>
          </a:p>
          <a:p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5589" y="91595"/>
            <a:ext cx="1482978" cy="16994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098" y="4976007"/>
            <a:ext cx="2113739" cy="17653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556732-0FF9-44D0-B8E9-4A2A8A956F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3764" y="2554883"/>
            <a:ext cx="2278073" cy="204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9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Limbic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7"/>
            <a:ext cx="8458200" cy="5029193"/>
          </a:xfrm>
        </p:spPr>
        <p:txBody>
          <a:bodyPr/>
          <a:lstStyle/>
          <a:p>
            <a:r>
              <a:rPr lang="en-US" sz="2800" dirty="0"/>
              <a:t>Involved in emotion,                                           motivation, and memory</a:t>
            </a:r>
          </a:p>
          <a:p>
            <a:endParaRPr lang="en-US" sz="2000" dirty="0"/>
          </a:p>
          <a:p>
            <a:r>
              <a:rPr lang="en-US" sz="2800" dirty="0"/>
              <a:t>Thalamus</a:t>
            </a:r>
          </a:p>
          <a:p>
            <a:pPr lvl="1"/>
            <a:r>
              <a:rPr lang="en-US" dirty="0"/>
              <a:t>Relays all sensory                                 information </a:t>
            </a:r>
          </a:p>
          <a:p>
            <a:pPr lvl="2"/>
            <a:r>
              <a:rPr lang="en-US" dirty="0"/>
              <a:t>(except smell)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361" y="1611291"/>
            <a:ext cx="4090039" cy="306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31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Limbic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7"/>
            <a:ext cx="8458200" cy="5029193"/>
          </a:xfrm>
        </p:spPr>
        <p:txBody>
          <a:bodyPr/>
          <a:lstStyle/>
          <a:p>
            <a:pPr marL="0" indent="0">
              <a:buNone/>
            </a:pPr>
            <a:endParaRPr lang="en-US" sz="1000" dirty="0"/>
          </a:p>
          <a:p>
            <a:r>
              <a:rPr lang="en-US" dirty="0"/>
              <a:t>Hypothalamus</a:t>
            </a:r>
          </a:p>
          <a:p>
            <a:pPr lvl="1"/>
            <a:r>
              <a:rPr lang="en-US" dirty="0"/>
              <a:t>Master Regulatory Structure</a:t>
            </a:r>
          </a:p>
          <a:p>
            <a:pPr lvl="2"/>
            <a:r>
              <a:rPr lang="en-US" dirty="0"/>
              <a:t>Internal organs, body temperature, circadian rhythms, blood pressure, blood glucose levels</a:t>
            </a:r>
          </a:p>
          <a:p>
            <a:pPr lvl="1"/>
            <a:r>
              <a:rPr lang="en-US" dirty="0"/>
              <a:t>Controls hormones in                                              the body through the                                pituitary gland</a:t>
            </a:r>
          </a:p>
          <a:p>
            <a:pPr lvl="1"/>
            <a:r>
              <a:rPr lang="en-US" dirty="0"/>
              <a:t>“Four Fs”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786332"/>
            <a:ext cx="3810000" cy="284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6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Limbic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7"/>
            <a:ext cx="8534400" cy="5410193"/>
          </a:xfrm>
        </p:spPr>
        <p:txBody>
          <a:bodyPr/>
          <a:lstStyle/>
          <a:p>
            <a:r>
              <a:rPr lang="en-US" dirty="0"/>
              <a:t>Hippocampus</a:t>
            </a:r>
          </a:p>
          <a:p>
            <a:pPr lvl="1"/>
            <a:r>
              <a:rPr lang="en-US" dirty="0"/>
              <a:t>“Sea horse” shape</a:t>
            </a:r>
          </a:p>
          <a:p>
            <a:pPr lvl="1"/>
            <a:r>
              <a:rPr lang="en-US" dirty="0"/>
              <a:t>Memory Formation</a:t>
            </a:r>
          </a:p>
          <a:p>
            <a:pPr lvl="1"/>
            <a:r>
              <a:rPr lang="en-US" dirty="0"/>
              <a:t>Damage = Anterograde amnesia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olfactory bulb has direct links                to the hippocampus and amygdala</a:t>
            </a:r>
          </a:p>
          <a:p>
            <a:pPr lvl="2"/>
            <a:endParaRPr lang="en-US" dirty="0"/>
          </a:p>
        </p:txBody>
      </p:sp>
      <p:pic>
        <p:nvPicPr>
          <p:cNvPr id="4098" name="Picture 2" descr="http://ia.media-imdb.com/images/M/MV5BMjAwMzc4MDgxNF5BMl5BanBnXkFtZTYwNjUwMzE3._V1_SX640_SY720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376" y="3526272"/>
            <a:ext cx="1650224" cy="245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959" y="1219200"/>
            <a:ext cx="2784641" cy="20884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057400"/>
            <a:ext cx="1151883" cy="7382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5638800"/>
            <a:ext cx="1607373" cy="10046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3771" y="5636634"/>
            <a:ext cx="1670629" cy="110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owerpoint background3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background3</Template>
  <TotalTime>59729</TotalTime>
  <Words>630</Words>
  <Application>Microsoft Office PowerPoint</Application>
  <PresentationFormat>On-screen Show (4:3)</PresentationFormat>
  <Paragraphs>163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Copperplate Gothic Bold</vt:lpstr>
      <vt:lpstr>Garamond</vt:lpstr>
      <vt:lpstr>Wingdings</vt:lpstr>
      <vt:lpstr>powerpoint background3</vt:lpstr>
      <vt:lpstr>Reading/Video Quiz 6</vt:lpstr>
      <vt:lpstr>Review</vt:lpstr>
      <vt:lpstr>Occipital Lobe</vt:lpstr>
      <vt:lpstr>How Does the Brain Work?</vt:lpstr>
      <vt:lpstr>Non-Cerebrum Structures</vt:lpstr>
      <vt:lpstr>Corpus Callosum</vt:lpstr>
      <vt:lpstr>The Limbic System</vt:lpstr>
      <vt:lpstr>The Limbic System</vt:lpstr>
      <vt:lpstr>The Limbic System</vt:lpstr>
      <vt:lpstr>The Limbic System</vt:lpstr>
      <vt:lpstr>The Limbic System</vt:lpstr>
      <vt:lpstr>Test Your Understanding</vt:lpstr>
      <vt:lpstr>The Basal Ganglia</vt:lpstr>
      <vt:lpstr>The Basal Ganglia</vt:lpstr>
      <vt:lpstr>In-Class Activity</vt:lpstr>
      <vt:lpstr>In-Class Activity</vt:lpstr>
      <vt:lpstr>Homework </vt:lpstr>
    </vt:vector>
  </TitlesOfParts>
  <Company>UAB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Windows User</dc:creator>
  <cp:lastModifiedBy>Kraemer, Kyle</cp:lastModifiedBy>
  <cp:revision>308</cp:revision>
  <cp:lastPrinted>2014-09-14T23:26:36Z</cp:lastPrinted>
  <dcterms:created xsi:type="dcterms:W3CDTF">2012-06-05T23:47:01Z</dcterms:created>
  <dcterms:modified xsi:type="dcterms:W3CDTF">2021-09-13T18:11:14Z</dcterms:modified>
</cp:coreProperties>
</file>