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.xml" ContentType="application/vnd.openxmlformats-officedocument.presentationml.tags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371" r:id="rId2"/>
    <p:sldId id="326" r:id="rId3"/>
    <p:sldId id="275" r:id="rId4"/>
    <p:sldId id="385" r:id="rId5"/>
    <p:sldId id="426" r:id="rId6"/>
    <p:sldId id="396" r:id="rId7"/>
    <p:sldId id="397" r:id="rId8"/>
    <p:sldId id="403" r:id="rId9"/>
    <p:sldId id="429" r:id="rId10"/>
    <p:sldId id="402" r:id="rId11"/>
    <p:sldId id="428" r:id="rId12"/>
    <p:sldId id="398" r:id="rId13"/>
    <p:sldId id="400" r:id="rId14"/>
    <p:sldId id="404" r:id="rId15"/>
    <p:sldId id="406" r:id="rId16"/>
    <p:sldId id="425" r:id="rId17"/>
    <p:sldId id="412" r:id="rId18"/>
    <p:sldId id="413" r:id="rId19"/>
    <p:sldId id="415" r:id="rId20"/>
    <p:sldId id="416" r:id="rId21"/>
    <p:sldId id="423" r:id="rId22"/>
    <p:sldId id="313" r:id="rId23"/>
  </p:sldIdLst>
  <p:sldSz cx="9144000" cy="6858000" type="screen4x3"/>
  <p:notesSz cx="7102475" cy="9388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2478" autoAdjust="0"/>
  </p:normalViewPr>
  <p:slideViewPr>
    <p:cSldViewPr>
      <p:cViewPr varScale="1">
        <p:scale>
          <a:sx n="62" d="100"/>
          <a:sy n="62" d="100"/>
        </p:scale>
        <p:origin x="20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>
              <a:defRPr/>
            </a:pPr>
            <a:fld id="{598CF7DD-AB4F-4A92-A504-DF02E25D2F0B}" type="datetimeFigureOut">
              <a:rPr lang="en-US"/>
              <a:pPr>
                <a:defRPr/>
              </a:pPr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>
              <a:defRPr/>
            </a:pPr>
            <a:fld id="{DFBE1B36-06A5-4DC3-BE5D-2A2B40A27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3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26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21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78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36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27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406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996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0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80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59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2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91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41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6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65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06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33"/>
            <a:ext cx="7772400" cy="1920875"/>
          </a:xfrm>
        </p:spPr>
        <p:txBody>
          <a:bodyPr/>
          <a:lstStyle>
            <a:lvl1pPr>
              <a:defRPr sz="600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5D6A3-320E-44D4-84D2-F0DA0A56D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2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0F52D-E52D-434F-AF1E-175459442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6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8C543-E7BF-4EC6-AB68-1DD53A536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1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2FBA5CB-0A25-4C6D-BC7F-F18576F21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2" r:id="rId2"/>
    <p:sldLayoutId id="214748370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Reading/Video Quiz 28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put everything away</a:t>
            </a:r>
          </a:p>
          <a:p>
            <a:endParaRPr lang="en-US" dirty="0"/>
          </a:p>
          <a:p>
            <a:r>
              <a:rPr lang="en-US" dirty="0"/>
              <a:t>Take out a sheet of paper</a:t>
            </a:r>
          </a:p>
          <a:p>
            <a:r>
              <a:rPr lang="en-US" dirty="0"/>
              <a:t>Put your full name and date on it</a:t>
            </a:r>
          </a:p>
          <a:p>
            <a:endParaRPr lang="en-US" dirty="0"/>
          </a:p>
          <a:p>
            <a:r>
              <a:rPr lang="en-US" dirty="0"/>
              <a:t>Then number 1 through 5</a:t>
            </a:r>
          </a:p>
        </p:txBody>
      </p:sp>
    </p:spTree>
    <p:extLst>
      <p:ext uri="{BB962C8B-B14F-4D97-AF65-F5344CB8AC3E}">
        <p14:creationId xmlns:p14="http://schemas.microsoft.com/office/powerpoint/2010/main" val="1234467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Forer Effect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600" dirty="0"/>
          </a:p>
          <a:p>
            <a:r>
              <a:rPr lang="en-US" dirty="0"/>
              <a:t>Forer’s 1948 experiment</a:t>
            </a:r>
          </a:p>
          <a:p>
            <a:pPr lvl="1"/>
            <a:r>
              <a:rPr lang="en-US" dirty="0"/>
              <a:t>Administered personality test</a:t>
            </a:r>
          </a:p>
          <a:p>
            <a:pPr lvl="1"/>
            <a:r>
              <a:rPr lang="en-US" dirty="0"/>
              <a:t>Given “personal” results</a:t>
            </a:r>
          </a:p>
          <a:p>
            <a:pPr lvl="2"/>
            <a:r>
              <a:rPr lang="en-US" dirty="0"/>
              <a:t> “You have a great need for other people to like and admire you.”</a:t>
            </a:r>
          </a:p>
          <a:p>
            <a:pPr lvl="2"/>
            <a:r>
              <a:rPr lang="en-US" dirty="0"/>
              <a:t> “You have a tendency to be critical of yourself.”</a:t>
            </a:r>
          </a:p>
          <a:p>
            <a:pPr lvl="1"/>
            <a:r>
              <a:rPr lang="en-US" dirty="0"/>
              <a:t>Rated accuracy as 4.26 on 1-5 scale</a:t>
            </a:r>
          </a:p>
          <a:p>
            <a:pPr lvl="2"/>
            <a:r>
              <a:rPr lang="en-US" dirty="0"/>
              <a:t>Known as the “Barnum Effect” or “Forer Effect”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Forer Effect and MMPI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175" y="54791"/>
            <a:ext cx="1582694" cy="158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D5AF77E-CFDF-4844-92ED-0A3B7CB4E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643" y="4724399"/>
            <a:ext cx="1140346" cy="2027281"/>
          </a:xfrm>
          <a:prstGeom prst="rect">
            <a:avLst/>
          </a:prstGeom>
        </p:spPr>
      </p:pic>
      <p:pic>
        <p:nvPicPr>
          <p:cNvPr id="1026" name="Picture 2" descr="Sun's entry into zodiac signs, 2019 | Human World | EarthSky">
            <a:extLst>
              <a:ext uri="{FF2B5EF4-FFF2-40B4-BE49-F238E27FC236}">
                <a16:creationId xmlns:a16="http://schemas.microsoft.com/office/drawing/2014/main" id="{65F4ED98-7217-442A-BB53-B60A9EEC4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08928"/>
            <a:ext cx="2260922" cy="226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32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Question:  What determines a person’s personality?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362200"/>
            <a:ext cx="2877561" cy="162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602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Genetic influence seems to account for about half (40-60%) of the variance associated with personality.</a:t>
            </a:r>
          </a:p>
          <a:p>
            <a:pPr lvl="1"/>
            <a:r>
              <a:rPr lang="en-US" dirty="0"/>
              <a:t>No single gene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:\GPhipps\Emilie\Chapters 7-15 art\ch13\PSYSCI5_FIG13.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5395" y="3363069"/>
            <a:ext cx="4572000" cy="2763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088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Temperaments: </a:t>
            </a:r>
            <a:r>
              <a:rPr lang="en-US" dirty="0"/>
              <a:t>biologically based tendencies to feel or act in certain ways</a:t>
            </a:r>
          </a:p>
          <a:p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Three temperament characteristics</a:t>
            </a:r>
            <a:endParaRPr lang="en-US" sz="2800" dirty="0"/>
          </a:p>
          <a:p>
            <a:pPr lvl="1"/>
            <a:r>
              <a:rPr lang="en-US" dirty="0"/>
              <a:t>Activity level: overall amount of energy and behavior a person exhibits</a:t>
            </a:r>
          </a:p>
          <a:p>
            <a:pPr lvl="1"/>
            <a:r>
              <a:rPr lang="en-US" dirty="0"/>
              <a:t>Emotionality: intensity of emotional reactions</a:t>
            </a:r>
          </a:p>
          <a:p>
            <a:pPr lvl="1"/>
            <a:r>
              <a:rPr lang="en-US" dirty="0"/>
              <a:t>Sociability: general tendency to affiliate with others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13" y="2604039"/>
            <a:ext cx="1843087" cy="122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01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deeply ingrained and maladaptive pattern of behavior </a:t>
            </a:r>
            <a:endParaRPr lang="en-US" sz="2800" b="1" dirty="0"/>
          </a:p>
          <a:p>
            <a:endParaRPr lang="en-US" sz="1800" dirty="0"/>
          </a:p>
          <a:p>
            <a:r>
              <a:rPr lang="en-US" dirty="0"/>
              <a:t>There are a number of                                       personality disorders, including</a:t>
            </a:r>
          </a:p>
          <a:p>
            <a:pPr lvl="1"/>
            <a:r>
              <a:rPr lang="en-US" dirty="0"/>
              <a:t>Anti-Social Personality Disorder</a:t>
            </a:r>
          </a:p>
          <a:p>
            <a:pPr lvl="1"/>
            <a:r>
              <a:rPr lang="en-US" dirty="0"/>
              <a:t>Avoidant Personality Disorder</a:t>
            </a:r>
          </a:p>
          <a:p>
            <a:pPr lvl="1"/>
            <a:r>
              <a:rPr lang="en-US" dirty="0"/>
              <a:t>Narcissistic Personality Disorder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026" name="Picture 2" descr="Image result for antisocial personality disor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083" y="2261391"/>
            <a:ext cx="2619917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 bwMode="auto">
          <a:xfrm>
            <a:off x="7855738" y="3328191"/>
            <a:ext cx="637340" cy="228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chemeClr val="bg2"/>
                </a:solidFill>
              </a:rPr>
              <a:t>Jerk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4933950"/>
            <a:ext cx="219075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0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534400" cy="4525963"/>
          </a:xfrm>
        </p:spPr>
        <p:txBody>
          <a:bodyPr/>
          <a:lstStyle/>
          <a:p>
            <a:r>
              <a:rPr lang="en-US" dirty="0"/>
              <a:t>Question:  How do you treat personality disorders?</a:t>
            </a:r>
          </a:p>
          <a:p>
            <a:pPr lvl="1"/>
            <a:r>
              <a:rPr lang="en-US" dirty="0"/>
              <a:t>Therapy, including CBT and others</a:t>
            </a:r>
          </a:p>
          <a:p>
            <a:pPr lvl="1"/>
            <a:r>
              <a:rPr lang="en-US" dirty="0"/>
              <a:t>Occasionally medication for comorbid disorders</a:t>
            </a:r>
          </a:p>
          <a:p>
            <a:pPr lvl="1"/>
            <a:r>
              <a:rPr lang="en-US" dirty="0"/>
              <a:t>Frequently difficult, even with therapy</a:t>
            </a:r>
          </a:p>
          <a:p>
            <a:pPr lvl="2"/>
            <a:r>
              <a:rPr lang="en-US" dirty="0"/>
              <a:t>Patients see the environment as the problem</a:t>
            </a:r>
          </a:p>
          <a:p>
            <a:pPr lvl="1"/>
            <a:endParaRPr lang="en-US" dirty="0"/>
          </a:p>
          <a:p>
            <a:r>
              <a:rPr lang="en-US" dirty="0"/>
              <a:t>What does it suggest that </a:t>
            </a:r>
            <a:r>
              <a:rPr lang="en-US" u="sng" dirty="0"/>
              <a:t>personality </a:t>
            </a:r>
            <a:r>
              <a:rPr lang="en-US" dirty="0"/>
              <a:t>disorders can be treated?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773D39-19B7-49FB-BAEE-7314AAC7808C}"/>
              </a:ext>
            </a:extLst>
          </p:cNvPr>
          <p:cNvSpPr/>
          <p:nvPr/>
        </p:nvSpPr>
        <p:spPr bwMode="auto">
          <a:xfrm>
            <a:off x="4701251" y="6166843"/>
            <a:ext cx="3886200" cy="6699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</a:rPr>
              <a:t>Personality can change!!!!</a:t>
            </a:r>
          </a:p>
        </p:txBody>
      </p:sp>
    </p:spTree>
    <p:extLst>
      <p:ext uri="{BB962C8B-B14F-4D97-AF65-F5344CB8AC3E}">
        <p14:creationId xmlns:p14="http://schemas.microsoft.com/office/powerpoint/2010/main" val="195952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1D3DB-32CF-49BF-BB15-8844BCCEA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Personality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1292A-9618-4589-B9C1-718672F97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personality is supposed to be stable!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Question:  Do you have the same personality you                                                            had 5 years ago?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5D8A1C-A8F5-4150-9683-AAFA8F33B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2131369"/>
            <a:ext cx="1999661" cy="1511939"/>
          </a:xfrm>
          <a:prstGeom prst="rect">
            <a:avLst/>
          </a:prstGeom>
        </p:spPr>
      </p:pic>
      <p:pic>
        <p:nvPicPr>
          <p:cNvPr id="8" name="Picture 4" descr="http://www.veronicazammitto.com/wp-content/uploads/2012/04/jason-big5-characters.jpg">
            <a:extLst>
              <a:ext uri="{FF2B5EF4-FFF2-40B4-BE49-F238E27FC236}">
                <a16:creationId xmlns:a16="http://schemas.microsoft.com/office/drawing/2014/main" id="{EE074B2D-E484-4091-A42E-29CDEBB63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07824"/>
            <a:ext cx="4800600" cy="245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69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1D3DB-32CF-49BF-BB15-8844BCCEA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Personality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1292A-9618-4589-B9C1-718672F97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Personality is </a:t>
            </a:r>
            <a:r>
              <a:rPr lang="en-US" i="1" u="sng" dirty="0"/>
              <a:t>relatively</a:t>
            </a:r>
            <a:r>
              <a:rPr lang="en-US" i="1" dirty="0"/>
              <a:t> </a:t>
            </a:r>
            <a:r>
              <a:rPr lang="en-US" dirty="0"/>
              <a:t>stable</a:t>
            </a:r>
          </a:p>
        </p:txBody>
      </p:sp>
      <p:pic>
        <p:nvPicPr>
          <p:cNvPr id="5" name="Picture 2" descr="H:\GPhipps\Emilie\Chapters 7-15 art\ch13\PSYSCI5_FIG13.18.jpg">
            <a:extLst>
              <a:ext uri="{FF2B5EF4-FFF2-40B4-BE49-F238E27FC236}">
                <a16:creationId xmlns:a16="http://schemas.microsoft.com/office/drawing/2014/main" id="{5C198960-7DC6-44AC-8176-DBB1F387E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25876"/>
            <a:ext cx="5791200" cy="2986087"/>
          </a:xfrm>
          <a:prstGeom prst="rect">
            <a:avLst/>
          </a:prstGeom>
          <a:noFill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575489-8F90-4A9F-8A58-94826F5B64AA}"/>
              </a:ext>
            </a:extLst>
          </p:cNvPr>
          <p:cNvSpPr/>
          <p:nvPr/>
        </p:nvSpPr>
        <p:spPr bwMode="auto">
          <a:xfrm>
            <a:off x="6553200" y="3902076"/>
            <a:ext cx="274319" cy="2362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D27C985D-07F2-436E-928C-1ABEFE1A826F}"/>
              </a:ext>
            </a:extLst>
          </p:cNvPr>
          <p:cNvSpPr/>
          <p:nvPr/>
        </p:nvSpPr>
        <p:spPr bwMode="auto">
          <a:xfrm>
            <a:off x="6172200" y="3902076"/>
            <a:ext cx="381000" cy="1181100"/>
          </a:xfrm>
          <a:prstGeom prst="leftBrac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37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 time, personalities change in reliable ways</a:t>
            </a:r>
          </a:p>
          <a:p>
            <a:pPr lvl="1"/>
            <a:r>
              <a:rPr lang="en-US" dirty="0"/>
              <a:t>Increased self-control and emotional stability</a:t>
            </a:r>
          </a:p>
          <a:p>
            <a:pPr lvl="2"/>
            <a:r>
              <a:rPr lang="en-US" dirty="0"/>
              <a:t>Increased conscientiousness</a:t>
            </a:r>
          </a:p>
          <a:p>
            <a:pPr lvl="2"/>
            <a:r>
              <a:rPr lang="en-US" dirty="0"/>
              <a:t>Decreased neuroticism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10080"/>
            <a:ext cx="1676400" cy="1191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65042" y="2667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pic>
        <p:nvPicPr>
          <p:cNvPr id="9" name="Picture 2" descr="H:\GPhipps\Emilie\Chapters 7-15 art\ch13\PSYSCI5_FIG13.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461" y="4028476"/>
            <a:ext cx="4483557" cy="2677124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6033" y="3657600"/>
            <a:ext cx="3810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6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continual life events change personality over time</a:t>
            </a:r>
          </a:p>
          <a:p>
            <a:pPr lvl="1"/>
            <a:r>
              <a:rPr lang="en-US" dirty="0"/>
              <a:t>Job satisfaction</a:t>
            </a:r>
          </a:p>
          <a:p>
            <a:pPr lvl="2"/>
            <a:r>
              <a:rPr lang="en-US" dirty="0"/>
              <a:t>Decreases Neuroticism</a:t>
            </a:r>
          </a:p>
          <a:p>
            <a:pPr lvl="1"/>
            <a:r>
              <a:rPr lang="en-US" dirty="0"/>
              <a:t>Committed Relationship</a:t>
            </a:r>
          </a:p>
          <a:p>
            <a:pPr lvl="2"/>
            <a:r>
              <a:rPr lang="en-US" dirty="0"/>
              <a:t>Decreases Neuroticism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2667000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4724400"/>
            <a:ext cx="17049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age result for big 5 personality neuroticis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9" b="19912"/>
          <a:stretch/>
        </p:blipFill>
        <p:spPr bwMode="auto">
          <a:xfrm>
            <a:off x="762000" y="5230058"/>
            <a:ext cx="5638800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68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952993"/>
          </a:xfrm>
        </p:spPr>
        <p:txBody>
          <a:bodyPr/>
          <a:lstStyle/>
          <a:p>
            <a:r>
              <a:rPr lang="en-US" dirty="0"/>
              <a:t>What hormones are released during a stress response?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are the two main types of coping?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1143000" y="2819400"/>
            <a:ext cx="2362200" cy="609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Adrenaline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5486400" y="2819400"/>
            <a:ext cx="1676400" cy="609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Cortisol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762000" y="5486400"/>
            <a:ext cx="3581400" cy="609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Problem-Focused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953000" y="5486400"/>
            <a:ext cx="3581400" cy="609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Emotion-Focused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5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sudden events can also change personality</a:t>
            </a:r>
          </a:p>
          <a:p>
            <a:pPr lvl="1"/>
            <a:r>
              <a:rPr lang="en-US" dirty="0"/>
              <a:t>Losing a spouse</a:t>
            </a:r>
          </a:p>
          <a:p>
            <a:pPr lvl="2"/>
            <a:r>
              <a:rPr lang="en-US" dirty="0"/>
              <a:t>   Agreeable</a:t>
            </a:r>
          </a:p>
          <a:p>
            <a:pPr lvl="2"/>
            <a:r>
              <a:rPr lang="en-US" dirty="0"/>
              <a:t>   Conscientious</a:t>
            </a:r>
          </a:p>
          <a:p>
            <a:pPr lvl="2"/>
            <a:r>
              <a:rPr lang="en-US" dirty="0"/>
              <a:t>   Sociable (part of extroversion)</a:t>
            </a:r>
          </a:p>
          <a:p>
            <a:pPr lvl="1"/>
            <a:r>
              <a:rPr lang="en-US" dirty="0"/>
              <a:t>Traveling abroad</a:t>
            </a:r>
          </a:p>
          <a:p>
            <a:pPr lvl="2"/>
            <a:r>
              <a:rPr lang="en-US" dirty="0"/>
              <a:t>   Open</a:t>
            </a:r>
          </a:p>
          <a:p>
            <a:pPr lvl="2"/>
            <a:r>
              <a:rPr lang="en-US" dirty="0"/>
              <a:t>   Agreeable</a:t>
            </a:r>
          </a:p>
          <a:p>
            <a:pPr lvl="2"/>
            <a:r>
              <a:rPr lang="en-US" dirty="0"/>
              <a:t>   Neurotic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522" y="2213811"/>
            <a:ext cx="1834677" cy="122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Image result for travelling abr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4572000"/>
            <a:ext cx="1869703" cy="140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mage result for big 5 personalit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323" y="2204951"/>
            <a:ext cx="2419802" cy="136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Up 4"/>
          <p:cNvSpPr/>
          <p:nvPr/>
        </p:nvSpPr>
        <p:spPr bwMode="auto">
          <a:xfrm>
            <a:off x="1371600" y="3276600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0" name="Arrow: Up 9"/>
          <p:cNvSpPr/>
          <p:nvPr/>
        </p:nvSpPr>
        <p:spPr bwMode="auto">
          <a:xfrm>
            <a:off x="1371600" y="3737365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Arrow: Up 10"/>
          <p:cNvSpPr/>
          <p:nvPr/>
        </p:nvSpPr>
        <p:spPr bwMode="auto">
          <a:xfrm>
            <a:off x="1371600" y="4175690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2" name="Arrow: Up 11"/>
          <p:cNvSpPr/>
          <p:nvPr/>
        </p:nvSpPr>
        <p:spPr bwMode="auto">
          <a:xfrm>
            <a:off x="1371600" y="5107162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3" name="Arrow: Up 12"/>
          <p:cNvSpPr/>
          <p:nvPr/>
        </p:nvSpPr>
        <p:spPr bwMode="auto">
          <a:xfrm>
            <a:off x="1384891" y="5511707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4" name="Arrow: Up 13"/>
          <p:cNvSpPr/>
          <p:nvPr/>
        </p:nvSpPr>
        <p:spPr bwMode="auto">
          <a:xfrm rot="10800000">
            <a:off x="1370714" y="5972472"/>
            <a:ext cx="304800" cy="2894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12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B75BD-A935-4E52-9312-1481D5C22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0B3B8-A669-4865-BFA7-3F9F146EB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might your experiences have shaped your personality?  </a:t>
            </a:r>
          </a:p>
          <a:p>
            <a:endParaRPr lang="en-US" dirty="0"/>
          </a:p>
          <a:p>
            <a:r>
              <a:rPr lang="en-US" dirty="0"/>
              <a:t>What kind of person do you want to be?  What experiences might help you grow into that person?</a:t>
            </a:r>
          </a:p>
        </p:txBody>
      </p:sp>
    </p:spTree>
    <p:extLst>
      <p:ext uri="{BB962C8B-B14F-4D97-AF65-F5344CB8AC3E}">
        <p14:creationId xmlns:p14="http://schemas.microsoft.com/office/powerpoint/2010/main" val="199260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sz="2800" dirty="0"/>
              <a:t>Friday</a:t>
            </a:r>
          </a:p>
          <a:p>
            <a:pPr lvl="1"/>
            <a:r>
              <a:rPr lang="en-US" dirty="0"/>
              <a:t>Exam 3 Review</a:t>
            </a:r>
          </a:p>
          <a:p>
            <a:pPr lvl="1"/>
            <a:r>
              <a:rPr lang="en-US" dirty="0" err="1"/>
              <a:t>InQuizitive</a:t>
            </a:r>
            <a:r>
              <a:rPr lang="en-US" dirty="0"/>
              <a:t>: Ch. 11</a:t>
            </a:r>
          </a:p>
          <a:p>
            <a:pPr lvl="1"/>
            <a:endParaRPr lang="en-US" sz="2800" dirty="0"/>
          </a:p>
          <a:p>
            <a:r>
              <a:rPr lang="en-US" dirty="0"/>
              <a:t>Monday</a:t>
            </a:r>
          </a:p>
          <a:p>
            <a:pPr lvl="1"/>
            <a:r>
              <a:rPr lang="en-US" dirty="0"/>
              <a:t>Exam 3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General</a:t>
            </a:r>
          </a:p>
          <a:p>
            <a:pPr lvl="1"/>
            <a:r>
              <a:rPr lang="en-US" sz="2400" dirty="0"/>
              <a:t>Research Requirement</a:t>
            </a:r>
          </a:p>
          <a:p>
            <a:pPr marL="1828800" lvl="4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67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685800" y="2133600"/>
            <a:ext cx="7772400" cy="1920875"/>
          </a:xfrm>
        </p:spPr>
        <p:txBody>
          <a:bodyPr/>
          <a:lstStyle/>
          <a:p>
            <a:r>
              <a:rPr lang="en-US" dirty="0"/>
              <a:t>Personality</a:t>
            </a:r>
          </a:p>
        </p:txBody>
      </p:sp>
    </p:spTree>
    <p:extLst>
      <p:ext uri="{BB962C8B-B14F-4D97-AF65-F5344CB8AC3E}">
        <p14:creationId xmlns:p14="http://schemas.microsoft.com/office/powerpoint/2010/main" val="196860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r>
              <a:rPr lang="en-US" b="1" dirty="0"/>
              <a:t>Personality</a:t>
            </a:r>
            <a:r>
              <a:rPr lang="en-US" dirty="0"/>
              <a:t>: a person’s characteristic thoughts, emotional responses, and behaviors</a:t>
            </a:r>
          </a:p>
          <a:p>
            <a:pPr lvl="3"/>
            <a:endParaRPr lang="en-US" dirty="0"/>
          </a:p>
          <a:p>
            <a:r>
              <a:rPr lang="en-US" b="1" dirty="0"/>
              <a:t>Personality trait</a:t>
            </a:r>
            <a:r>
              <a:rPr lang="en-US" dirty="0"/>
              <a:t>: a pattern of thought, emotion, and behavior that is relatively consistent over time and across situations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0085"/>
            <a:ext cx="2362200" cy="1592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95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Studying personality can be tricky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Scenario:  Imagine that you are trying to figure out someone’s personality—what kind of traits could be part of that? </a:t>
            </a:r>
          </a:p>
          <a:p>
            <a:endParaRPr lang="en-US" dirty="0"/>
          </a:p>
          <a:p>
            <a:r>
              <a:rPr lang="en-US" dirty="0" err="1"/>
              <a:t>Allport</a:t>
            </a:r>
            <a:r>
              <a:rPr lang="en-US" dirty="0"/>
              <a:t> and </a:t>
            </a:r>
            <a:r>
              <a:rPr lang="en-US" dirty="0" err="1"/>
              <a:t>Odbert</a:t>
            </a:r>
            <a:r>
              <a:rPr lang="en-US" dirty="0"/>
              <a:t> found about                                     </a:t>
            </a:r>
            <a:r>
              <a:rPr lang="en-US" u="sng" dirty="0"/>
              <a:t>18,000</a:t>
            </a:r>
            <a:r>
              <a:rPr lang="en-US" dirty="0"/>
              <a:t> potential personality traits.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153194"/>
            <a:ext cx="2194035" cy="13858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5181600"/>
            <a:ext cx="1684991" cy="1267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8D69FE-CB28-40D5-89B3-D110426FC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48512"/>
            <a:ext cx="2219325" cy="124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/>
              <a:t>Modern Personality 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525963"/>
          </a:xfrm>
        </p:spPr>
        <p:txBody>
          <a:bodyPr/>
          <a:lstStyle/>
          <a:p>
            <a:r>
              <a:rPr lang="en-US" dirty="0" err="1"/>
              <a:t>Allport</a:t>
            </a:r>
            <a:r>
              <a:rPr lang="en-US" dirty="0"/>
              <a:t> and </a:t>
            </a:r>
            <a:r>
              <a:rPr lang="en-US" dirty="0" err="1"/>
              <a:t>Odbert</a:t>
            </a:r>
            <a:r>
              <a:rPr lang="en-US" dirty="0"/>
              <a:t> found about                                     </a:t>
            </a:r>
            <a:r>
              <a:rPr lang="en-US" u="sng" dirty="0"/>
              <a:t>18,000</a:t>
            </a:r>
            <a:r>
              <a:rPr lang="en-US" dirty="0"/>
              <a:t> potential personality traits.</a:t>
            </a:r>
          </a:p>
          <a:p>
            <a:endParaRPr lang="en-US" dirty="0"/>
          </a:p>
          <a:p>
            <a:r>
              <a:rPr lang="en-US" dirty="0"/>
              <a:t>How could you solve this problem?</a:t>
            </a:r>
            <a:endParaRPr lang="en-US" sz="2800" dirty="0"/>
          </a:p>
          <a:p>
            <a:pPr lvl="1"/>
            <a:r>
              <a:rPr lang="en-US" dirty="0"/>
              <a:t>People began using statistical                              techniques to cluster these into traits.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562600"/>
            <a:ext cx="2075056" cy="1104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677" y="1828800"/>
            <a:ext cx="2066723" cy="15485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4938" y="4115429"/>
            <a:ext cx="1740462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4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Five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6"/>
            <a:ext cx="8458200" cy="4525963"/>
          </a:xfrm>
        </p:spPr>
        <p:txBody>
          <a:bodyPr/>
          <a:lstStyle/>
          <a:p>
            <a:r>
              <a:rPr lang="en-US" dirty="0"/>
              <a:t>Openness</a:t>
            </a:r>
          </a:p>
          <a:p>
            <a:r>
              <a:rPr lang="en-US" dirty="0"/>
              <a:t>Conscientiousness</a:t>
            </a:r>
          </a:p>
          <a:p>
            <a:r>
              <a:rPr lang="en-US" dirty="0"/>
              <a:t>Extroversion</a:t>
            </a:r>
          </a:p>
          <a:p>
            <a:r>
              <a:rPr lang="en-US" dirty="0"/>
              <a:t>Agreeableness</a:t>
            </a:r>
          </a:p>
          <a:p>
            <a:r>
              <a:rPr lang="en-US" dirty="0"/>
              <a:t>Neuroticism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152400"/>
            <a:ext cx="2133924" cy="9127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78497"/>
          <a:stretch/>
        </p:blipFill>
        <p:spPr>
          <a:xfrm>
            <a:off x="4191000" y="1752601"/>
            <a:ext cx="4857750" cy="53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58665"/>
          <a:stretch/>
        </p:blipFill>
        <p:spPr>
          <a:xfrm>
            <a:off x="4191000" y="1717877"/>
            <a:ext cx="4857750" cy="10253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39690"/>
          <a:stretch/>
        </p:blipFill>
        <p:spPr>
          <a:xfrm>
            <a:off x="4191000" y="1704373"/>
            <a:ext cx="4857750" cy="14960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b="18187"/>
          <a:stretch/>
        </p:blipFill>
        <p:spPr>
          <a:xfrm>
            <a:off x="4191000" y="1704373"/>
            <a:ext cx="4857750" cy="2029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1704373"/>
            <a:ext cx="4857750" cy="24805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3A0ECB-D487-4F16-9504-941BD4E58F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2630" y="5126854"/>
            <a:ext cx="1810140" cy="12583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B18637-B2D0-4841-9571-82188286F0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9875" y="5126854"/>
            <a:ext cx="1919334" cy="134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9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 Test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Poll:  Which test did a better job testing YOUR personality?</a:t>
            </a:r>
          </a:p>
          <a:p>
            <a:endParaRPr lang="en-US" dirty="0"/>
          </a:p>
          <a:p>
            <a:endParaRPr lang="en-US" sz="800" dirty="0"/>
          </a:p>
          <a:p>
            <a:endParaRPr lang="en-US" sz="800" dirty="0"/>
          </a:p>
          <a:p>
            <a:r>
              <a:rPr lang="en-US" dirty="0"/>
              <a:t>Forer Personality Test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Big Five Inventory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8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579" y="2667000"/>
            <a:ext cx="3599124" cy="1543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429" y="4267200"/>
            <a:ext cx="3619274" cy="155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1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results for Forer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37532"/>
          <a:stretch/>
        </p:blipFill>
        <p:spPr>
          <a:xfrm>
            <a:off x="154176" y="1600206"/>
            <a:ext cx="8835647" cy="227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309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powerpoint background3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background3</Template>
  <TotalTime>94590</TotalTime>
  <Words>570</Words>
  <Application>Microsoft Office PowerPoint</Application>
  <PresentationFormat>On-screen Show (4:3)</PresentationFormat>
  <Paragraphs>170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Garamond</vt:lpstr>
      <vt:lpstr>Wingdings</vt:lpstr>
      <vt:lpstr>powerpoint background3</vt:lpstr>
      <vt:lpstr>Reading/Video Quiz 28</vt:lpstr>
      <vt:lpstr>Review</vt:lpstr>
      <vt:lpstr>Personality</vt:lpstr>
      <vt:lpstr>Personality</vt:lpstr>
      <vt:lpstr>Personality</vt:lpstr>
      <vt:lpstr>Modern Personality Psychology</vt:lpstr>
      <vt:lpstr>The Big Five</vt:lpstr>
      <vt:lpstr>Personality Test Results</vt:lpstr>
      <vt:lpstr>My results for Forer</vt:lpstr>
      <vt:lpstr>Forer Effect</vt:lpstr>
      <vt:lpstr>Personality</vt:lpstr>
      <vt:lpstr>Genetic Influence</vt:lpstr>
      <vt:lpstr>Genetic Influence</vt:lpstr>
      <vt:lpstr>Personality Disorders</vt:lpstr>
      <vt:lpstr>Personality Disorders</vt:lpstr>
      <vt:lpstr>Changing Personality</vt:lpstr>
      <vt:lpstr>Changing Personality</vt:lpstr>
      <vt:lpstr>Personality Changes</vt:lpstr>
      <vt:lpstr>Personality Changes</vt:lpstr>
      <vt:lpstr>Personality changes</vt:lpstr>
      <vt:lpstr>Parting Thoughts</vt:lpstr>
      <vt:lpstr>Homework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Windows User</dc:creator>
  <cp:lastModifiedBy>Kraemer, Kyle</cp:lastModifiedBy>
  <cp:revision>705</cp:revision>
  <cp:lastPrinted>2014-09-14T23:26:36Z</cp:lastPrinted>
  <dcterms:created xsi:type="dcterms:W3CDTF">2012-06-05T23:47:01Z</dcterms:created>
  <dcterms:modified xsi:type="dcterms:W3CDTF">2021-11-18T15:55:54Z</dcterms:modified>
</cp:coreProperties>
</file>