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sldIdLst>
    <p:sldId id="326" r:id="rId2"/>
    <p:sldId id="371" r:id="rId3"/>
    <p:sldId id="331" r:id="rId4"/>
    <p:sldId id="333" r:id="rId5"/>
    <p:sldId id="348" r:id="rId6"/>
    <p:sldId id="332" r:id="rId7"/>
    <p:sldId id="337" r:id="rId8"/>
    <p:sldId id="334" r:id="rId9"/>
    <p:sldId id="343" r:id="rId10"/>
    <p:sldId id="339" r:id="rId11"/>
    <p:sldId id="375" r:id="rId12"/>
    <p:sldId id="298" r:id="rId13"/>
    <p:sldId id="299" r:id="rId14"/>
    <p:sldId id="1756" r:id="rId15"/>
    <p:sldId id="304" r:id="rId16"/>
  </p:sldIdLst>
  <p:sldSz cx="9144000" cy="6858000" type="screen4x3"/>
  <p:notesSz cx="7102475" cy="93884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493" autoAdjust="0"/>
  </p:normalViewPr>
  <p:slideViewPr>
    <p:cSldViewPr>
      <p:cViewPr varScale="1">
        <p:scale>
          <a:sx n="65" d="100"/>
          <a:sy n="65" d="100"/>
        </p:scale>
        <p:origin x="195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pPr>
              <a:defRPr/>
            </a:pPr>
            <a:fld id="{598CF7DD-AB4F-4A92-A504-DF02E25D2F0B}" type="datetimeFigureOut">
              <a:rPr lang="en-US"/>
              <a:pPr>
                <a:defRPr/>
              </a:pPr>
              <a:t>11/19/2021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4913" y="704850"/>
            <a:ext cx="4692650" cy="3519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vert="horz" lIns="94229" tIns="47114" rIns="94229" bIns="47114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pPr>
              <a:defRPr/>
            </a:pPr>
            <a:fld id="{DFBE1B36-06A5-4DC3-BE5D-2A2B40A27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238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524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5472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491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35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8366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298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777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1776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1668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7645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BE1B36-06A5-4DC3-BE5D-2A2B40A2780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414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" y="8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33"/>
            <a:ext cx="7772400" cy="1920875"/>
          </a:xfrm>
        </p:spPr>
        <p:txBody>
          <a:bodyPr/>
          <a:lstStyle>
            <a:lvl1pPr>
              <a:defRPr sz="6000"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5D6A3-320E-44D4-84D2-F0DA0A56D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52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4pPr>
            <a:lvl5pPr>
              <a:defRPr sz="180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0F52D-E52D-434F-AF1E-1754594422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664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>
                <a:effectLst/>
                <a:latin typeface="Arial" pitchFamily="34" charset="0"/>
                <a:cs typeface="Arial" pitchFamily="34" charset="0"/>
              </a:defRPr>
            </a:lvl1pPr>
            <a:lvl2pPr>
              <a:defRPr sz="2400">
                <a:effectLst/>
                <a:latin typeface="Arial" pitchFamily="34" charset="0"/>
                <a:cs typeface="Arial" pitchFamily="34" charset="0"/>
              </a:defRPr>
            </a:lvl2pPr>
            <a:lvl3pPr>
              <a:defRPr sz="2000">
                <a:effectLst/>
                <a:latin typeface="Arial" pitchFamily="34" charset="0"/>
                <a:cs typeface="Arial" pitchFamily="34" charset="0"/>
              </a:defRPr>
            </a:lvl3pPr>
            <a:lvl4pPr>
              <a:defRPr sz="1800">
                <a:effectLst/>
                <a:latin typeface="Arial" pitchFamily="34" charset="0"/>
                <a:cs typeface="Arial" pitchFamily="34" charset="0"/>
              </a:defRPr>
            </a:lvl4pPr>
            <a:lvl5pPr>
              <a:defRPr sz="1800">
                <a:effectLst/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>
                <a:effectLst/>
                <a:latin typeface="Arial" pitchFamily="34" charset="0"/>
                <a:cs typeface="Arial" pitchFamily="34" charset="0"/>
              </a:defRPr>
            </a:lvl1pPr>
            <a:lvl2pPr>
              <a:defRPr sz="2400">
                <a:effectLst/>
                <a:latin typeface="Arial" pitchFamily="34" charset="0"/>
                <a:cs typeface="Arial" pitchFamily="34" charset="0"/>
              </a:defRPr>
            </a:lvl2pPr>
            <a:lvl3pPr>
              <a:defRPr sz="2000">
                <a:effectLst/>
                <a:latin typeface="Arial" pitchFamily="34" charset="0"/>
                <a:cs typeface="Arial" pitchFamily="34" charset="0"/>
              </a:defRPr>
            </a:lvl3pPr>
            <a:lvl4pPr>
              <a:defRPr sz="1800">
                <a:effectLst/>
                <a:latin typeface="Arial" pitchFamily="34" charset="0"/>
                <a:cs typeface="Arial" pitchFamily="34" charset="0"/>
              </a:defRPr>
            </a:lvl4pPr>
            <a:lvl5pPr>
              <a:defRPr sz="1800">
                <a:effectLst/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8C543-E7BF-4EC6-AB68-1DD53A5369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212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2FBA5CB-0A25-4C6D-BC7F-F18576F217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4" y="8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177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180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4" r:id="rId1"/>
    <p:sldLayoutId id="2147483702" r:id="rId2"/>
    <p:sldLayoutId id="2147483703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18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038593"/>
          </a:xfrm>
        </p:spPr>
        <p:txBody>
          <a:bodyPr/>
          <a:lstStyle/>
          <a:p>
            <a:r>
              <a:rPr lang="en-US" dirty="0"/>
              <a:t>What are the three main temperaments evident in young children?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What types of things have been shown to change one of the “Big 5” aspects of people’s personality?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533400" y="2667000"/>
            <a:ext cx="3048000" cy="838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Activity Level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4038600" y="2683331"/>
            <a:ext cx="2819400" cy="838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Emotionality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2362200" y="3619502"/>
            <a:ext cx="2819400" cy="838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Sociability</a:t>
            </a:r>
          </a:p>
        </p:txBody>
      </p:sp>
    </p:spTree>
    <p:extLst>
      <p:ext uri="{BB962C8B-B14F-4D97-AF65-F5344CB8AC3E}">
        <p14:creationId xmlns:p14="http://schemas.microsoft.com/office/powerpoint/2010/main" val="327975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6019800" cy="4525963"/>
          </a:xfrm>
        </p:spPr>
        <p:txBody>
          <a:bodyPr/>
          <a:lstStyle/>
          <a:p>
            <a:r>
              <a:rPr lang="en-US" dirty="0"/>
              <a:t>2 Main kinds of romantic love</a:t>
            </a:r>
          </a:p>
          <a:p>
            <a:pPr lvl="1"/>
            <a:r>
              <a:rPr lang="en-US" dirty="0"/>
              <a:t>Passionate:  Intense longing and Desire</a:t>
            </a:r>
          </a:p>
          <a:p>
            <a:pPr lvl="2"/>
            <a:r>
              <a:rPr lang="en-US" dirty="0"/>
              <a:t>Usually felt at the “beginning” of a relationship.</a:t>
            </a:r>
          </a:p>
          <a:p>
            <a:pPr lvl="2"/>
            <a:r>
              <a:rPr lang="en-US" dirty="0"/>
              <a:t>Consistently fades over time</a:t>
            </a:r>
          </a:p>
          <a:p>
            <a:r>
              <a:rPr lang="en-US" dirty="0"/>
              <a:t>Question:  If passion fades, what keeps partners together?</a:t>
            </a:r>
          </a:p>
          <a:p>
            <a:pPr lvl="1"/>
            <a:r>
              <a:rPr lang="en-US" dirty="0"/>
              <a:t>Companionate:  Commitment of care and support</a:t>
            </a:r>
          </a:p>
          <a:p>
            <a:pPr lvl="2"/>
            <a:r>
              <a:rPr lang="en-US" dirty="0"/>
              <a:t>Usually develops more slowly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825" y="4735513"/>
            <a:ext cx="2281984" cy="171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573" y="274638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598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686800" cy="4708531"/>
          </a:xfrm>
        </p:spPr>
        <p:txBody>
          <a:bodyPr/>
          <a:lstStyle/>
          <a:p>
            <a:r>
              <a:rPr lang="en-US" dirty="0"/>
              <a:t>Many romantic relationships are not permanent</a:t>
            </a:r>
          </a:p>
          <a:p>
            <a:endParaRPr lang="en-US" dirty="0"/>
          </a:p>
          <a:p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How couples deal with conflict is important to relationship happiness and longevity. According to research, avoid:</a:t>
            </a:r>
            <a:endParaRPr lang="en-US" sz="2600" dirty="0"/>
          </a:p>
          <a:p>
            <a:pPr lvl="1">
              <a:lnSpc>
                <a:spcPct val="90000"/>
              </a:lnSpc>
            </a:pPr>
            <a:r>
              <a:rPr lang="en-US" sz="2500" dirty="0"/>
              <a:t>Criticizing character</a:t>
            </a:r>
          </a:p>
          <a:p>
            <a:pPr lvl="1">
              <a:lnSpc>
                <a:spcPct val="90000"/>
              </a:lnSpc>
            </a:pPr>
            <a:r>
              <a:rPr lang="en-US" sz="2500" dirty="0"/>
              <a:t>Showing contempt for partner (not respect)</a:t>
            </a:r>
          </a:p>
          <a:p>
            <a:pPr lvl="1">
              <a:lnSpc>
                <a:spcPct val="90000"/>
              </a:lnSpc>
            </a:pPr>
            <a:r>
              <a:rPr lang="en-US" sz="2500" dirty="0"/>
              <a:t>Being defensive (attacking back)</a:t>
            </a:r>
          </a:p>
          <a:p>
            <a:pPr lvl="1">
              <a:lnSpc>
                <a:spcPct val="90000"/>
              </a:lnSpc>
            </a:pPr>
            <a:r>
              <a:rPr lang="en-US" sz="2500" dirty="0"/>
              <a:t>Stonewalling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BE8ADA-4DB8-408F-AEB2-238135759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1981200"/>
            <a:ext cx="3124200" cy="17288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5436" y="5029200"/>
            <a:ext cx="1353128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423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/>
              <a:t>Exam 3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157600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 3 Info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38 multiple choice</a:t>
            </a:r>
          </a:p>
          <a:p>
            <a:r>
              <a:rPr lang="en-US" dirty="0"/>
              <a:t>8 matching</a:t>
            </a:r>
          </a:p>
          <a:p>
            <a:r>
              <a:rPr lang="en-US" dirty="0"/>
              <a:t>2 written answer</a:t>
            </a:r>
          </a:p>
          <a:p>
            <a:r>
              <a:rPr lang="en-US" dirty="0"/>
              <a:t>2 bonus</a:t>
            </a:r>
          </a:p>
          <a:p>
            <a:endParaRPr lang="en-US" dirty="0"/>
          </a:p>
          <a:p>
            <a:r>
              <a:rPr lang="en-US" dirty="0"/>
              <a:t>Eligible material</a:t>
            </a:r>
          </a:p>
          <a:p>
            <a:pPr lvl="1"/>
            <a:r>
              <a:rPr lang="en-US" dirty="0"/>
              <a:t>Lectures/slides</a:t>
            </a:r>
          </a:p>
          <a:p>
            <a:pPr lvl="1"/>
            <a:r>
              <a:rPr lang="en-US" dirty="0"/>
              <a:t>Class discussions</a:t>
            </a:r>
          </a:p>
          <a:p>
            <a:pPr lvl="1"/>
            <a:r>
              <a:rPr lang="en-US" dirty="0"/>
              <a:t>Assigned readings</a:t>
            </a:r>
          </a:p>
          <a:p>
            <a:pPr lvl="1"/>
            <a:r>
              <a:rPr lang="en-US" dirty="0"/>
              <a:t>Assigned videos</a:t>
            </a:r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Not just rote memorization</a:t>
            </a:r>
          </a:p>
          <a:p>
            <a:endParaRPr lang="en-US" dirty="0"/>
          </a:p>
          <a:p>
            <a:r>
              <a:rPr lang="en-US" dirty="0"/>
              <a:t>Test will ask for application of the material</a:t>
            </a:r>
          </a:p>
        </p:txBody>
      </p:sp>
    </p:spTree>
    <p:extLst>
      <p:ext uri="{BB962C8B-B14F-4D97-AF65-F5344CB8AC3E}">
        <p14:creationId xmlns:p14="http://schemas.microsoft.com/office/powerpoint/2010/main" val="49357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E9CE3F6-6F82-41AE-A3C7-C520BC9CB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 3 Online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29D8D14-4147-4BA7-B871-4BC09CD933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350" y="1417638"/>
            <a:ext cx="8115300" cy="528796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On Moodle under new “Exams” section on the left</a:t>
            </a:r>
          </a:p>
          <a:p>
            <a:endParaRPr lang="en-US" dirty="0"/>
          </a:p>
          <a:p>
            <a:r>
              <a:rPr lang="en-US" dirty="0"/>
              <a:t>Same procedure as normal exams</a:t>
            </a:r>
          </a:p>
          <a:p>
            <a:pPr lvl="1"/>
            <a:r>
              <a:rPr lang="en-US" dirty="0"/>
              <a:t>Honor Code applies; no outside sources</a:t>
            </a:r>
          </a:p>
          <a:p>
            <a:endParaRPr lang="en-US" dirty="0"/>
          </a:p>
          <a:p>
            <a:r>
              <a:rPr lang="en-US" dirty="0"/>
              <a:t>Visible ahead of time</a:t>
            </a:r>
          </a:p>
          <a:p>
            <a:r>
              <a:rPr lang="en-US" dirty="0"/>
              <a:t>Only available to start during class time.</a:t>
            </a:r>
          </a:p>
          <a:p>
            <a:r>
              <a:rPr lang="en-US" dirty="0"/>
              <a:t>Time limit (60 minutes + 10 minute ‘grace period’ = 70 minutes before ending)</a:t>
            </a:r>
          </a:p>
          <a:p>
            <a:endParaRPr lang="en-US" dirty="0"/>
          </a:p>
          <a:p>
            <a:r>
              <a:rPr lang="en-US" dirty="0"/>
              <a:t>I will open a live chat session on Microsoft Teams—pull up Teams before class and pop in and out when you have questions.</a:t>
            </a:r>
          </a:p>
          <a:p>
            <a:endParaRPr lang="en-US" dirty="0"/>
          </a:p>
          <a:p>
            <a:r>
              <a:rPr lang="en-US" dirty="0"/>
              <a:t>Question: How many people know how to get to class virtually on Teams?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126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5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1C3DF3-2F13-4399-B6C4-B22EC588528D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/>
              <a:t>Remaining Material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84ECFB1-59DB-41FA-874C-F85980B250F3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/>
              <a:t>Relationships</a:t>
            </a:r>
          </a:p>
        </p:txBody>
      </p:sp>
    </p:spTree>
    <p:extLst>
      <p:ext uri="{BB962C8B-B14F-4D97-AF65-F5344CB8AC3E}">
        <p14:creationId xmlns:p14="http://schemas.microsoft.com/office/powerpoint/2010/main" val="26417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Aggression</a:t>
            </a:r>
            <a:r>
              <a:rPr lang="en-US" dirty="0"/>
              <a:t>: any behavior that involves the intention to harm another</a:t>
            </a:r>
          </a:p>
          <a:p>
            <a:pPr lvl="1"/>
            <a:r>
              <a:rPr lang="en-US" dirty="0"/>
              <a:t>Physical Aggression</a:t>
            </a:r>
          </a:p>
          <a:p>
            <a:pPr lvl="1"/>
            <a:r>
              <a:rPr lang="en-US" dirty="0"/>
              <a:t>Threats/Intimidation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061" y="3581400"/>
            <a:ext cx="2068319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061" y="2286000"/>
            <a:ext cx="1643759" cy="1088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236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Biological Factors</a:t>
            </a:r>
          </a:p>
          <a:p>
            <a:pPr lvl="1"/>
            <a:r>
              <a:rPr lang="en-US" dirty="0"/>
              <a:t>Amygdala</a:t>
            </a:r>
          </a:p>
          <a:p>
            <a:pPr lvl="1"/>
            <a:r>
              <a:rPr lang="en-US" dirty="0"/>
              <a:t>Pre-frontal Cortex</a:t>
            </a:r>
          </a:p>
          <a:p>
            <a:pPr lvl="1"/>
            <a:r>
              <a:rPr lang="en-US" dirty="0"/>
              <a:t>MAOA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9812" y="1905000"/>
            <a:ext cx="224790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9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Question:  What </a:t>
            </a:r>
            <a:r>
              <a:rPr lang="en-US" u="sng" dirty="0"/>
              <a:t>environmental</a:t>
            </a:r>
            <a:r>
              <a:rPr lang="en-US" dirty="0"/>
              <a:t> influences might affect aggression?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61" y="2733907"/>
            <a:ext cx="2738751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:\GPhipps\Emilie\Chapters 7-15 art\ch12\PSYSCI5_FIG12.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2746917"/>
            <a:ext cx="3810000" cy="2487556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0"/>
            <a:ext cx="2658473" cy="2009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/>
          <a:srcRect l="48374" t="7410"/>
          <a:stretch/>
        </p:blipFill>
        <p:spPr>
          <a:xfrm>
            <a:off x="3565461" y="4969545"/>
            <a:ext cx="1289568" cy="163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734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People tend to show aggression when feeling negative emotions.</a:t>
            </a:r>
          </a:p>
          <a:p>
            <a:pPr lvl="1"/>
            <a:r>
              <a:rPr lang="en-US" dirty="0"/>
              <a:t>Insulted, afraid, frustrated</a:t>
            </a:r>
          </a:p>
          <a:p>
            <a:pPr lvl="1"/>
            <a:r>
              <a:rPr lang="en-US" dirty="0"/>
              <a:t>Hot, In pain</a:t>
            </a:r>
          </a:p>
          <a:p>
            <a:pPr lvl="3"/>
            <a:endParaRPr lang="en-US" dirty="0"/>
          </a:p>
          <a:p>
            <a:r>
              <a:rPr lang="en-US" dirty="0"/>
              <a:t>Question:  What might happen if people have a chance to vent their frustration?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133600"/>
            <a:ext cx="2366614" cy="157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4F32266-7590-43C3-BC5A-C6FA4E998B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0301"/>
          <a:stretch/>
        </p:blipFill>
        <p:spPr>
          <a:xfrm>
            <a:off x="5334000" y="5253205"/>
            <a:ext cx="2057400" cy="1330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669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Testing Catharsis Theory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Main point:  Rumination can actually increase aggression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362200"/>
            <a:ext cx="2743200" cy="224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275" y="2413634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417" y="2419210"/>
            <a:ext cx="2438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9150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Friendship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382000" cy="4525963"/>
          </a:xfrm>
        </p:spPr>
        <p:txBody>
          <a:bodyPr/>
          <a:lstStyle/>
          <a:p>
            <a:r>
              <a:rPr lang="en-US" dirty="0"/>
              <a:t>Question:  Think of the person who is currently your closest friend.  How did you become friends?</a:t>
            </a:r>
          </a:p>
          <a:p>
            <a:pPr lvl="1"/>
            <a:r>
              <a:rPr lang="en-US" dirty="0"/>
              <a:t>Proximity- The people closest to us are frequently </a:t>
            </a:r>
            <a:r>
              <a:rPr lang="en-US" i="1" dirty="0"/>
              <a:t>literally</a:t>
            </a:r>
            <a:r>
              <a:rPr lang="en-US" dirty="0"/>
              <a:t> the people closest to us</a:t>
            </a:r>
          </a:p>
          <a:p>
            <a:pPr lvl="1"/>
            <a:r>
              <a:rPr lang="en-US" dirty="0"/>
              <a:t>Similarity- in attitudes, values, interests, backgrounds, and personalities </a:t>
            </a:r>
          </a:p>
          <a:p>
            <a:r>
              <a:rPr lang="en-US" dirty="0"/>
              <a:t>Question:  You move to a new city, and you don’t know anyone.  What could you do to increase your chance of finding friends?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74"/>
          <a:stretch/>
        </p:blipFill>
        <p:spPr bwMode="auto">
          <a:xfrm>
            <a:off x="7086600" y="2438400"/>
            <a:ext cx="1752600" cy="692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189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Romantic Attraction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534400" cy="4525963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Characteristics of physical attractiveness can vary, but there are overarching themes.</a:t>
            </a:r>
          </a:p>
          <a:p>
            <a:pPr lvl="1"/>
            <a:r>
              <a:rPr lang="en-US" dirty="0"/>
              <a:t>Symmetry</a:t>
            </a:r>
          </a:p>
          <a:p>
            <a:pPr lvl="1"/>
            <a:r>
              <a:rPr lang="en-US" dirty="0"/>
              <a:t>Prototypicality— middle or average features</a:t>
            </a:r>
          </a:p>
          <a:p>
            <a:pPr lvl="1"/>
            <a:r>
              <a:rPr lang="en-US" dirty="0"/>
              <a:t>Body shape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015" y="1219200"/>
            <a:ext cx="2096185" cy="2445549"/>
          </a:xfrm>
          <a:prstGeom prst="rect">
            <a:avLst/>
          </a:prstGeom>
        </p:spPr>
      </p:pic>
      <p:pic>
        <p:nvPicPr>
          <p:cNvPr id="5" name="Picture 2" descr="H:\GPhipps\Emilie\Chapters 7-15 art\ch12\PSYSCI5_TAB12.01.jpg"/>
          <p:cNvPicPr>
            <a:picLocks noChangeAspect="1" noChangeArrowheads="1"/>
          </p:cNvPicPr>
          <p:nvPr/>
        </p:nvPicPr>
        <p:blipFill rotWithShape="1">
          <a:blip r:embed="rId4"/>
          <a:srcRect r="13063"/>
          <a:stretch/>
        </p:blipFill>
        <p:spPr bwMode="auto">
          <a:xfrm>
            <a:off x="2713400" y="1186405"/>
            <a:ext cx="3048000" cy="2444750"/>
          </a:xfrm>
          <a:prstGeom prst="rect">
            <a:avLst/>
          </a:prstGeom>
          <a:noFill/>
        </p:spPr>
      </p:pic>
      <p:pic>
        <p:nvPicPr>
          <p:cNvPr id="6" name="Picture 2" descr="H:\GPhipps\Emilie\Chapters 7-15 art\ch11\PSYSCI5_FIG11.10a.jpg">
            <a:extLst>
              <a:ext uri="{FF2B5EF4-FFF2-40B4-BE49-F238E27FC236}">
                <a16:creationId xmlns:a16="http://schemas.microsoft.com/office/drawing/2014/main" id="{8C1A610A-EE54-436D-AB87-58C74A8FB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83461" y="2136469"/>
            <a:ext cx="2590800" cy="1726718"/>
          </a:xfrm>
          <a:prstGeom prst="rect">
            <a:avLst/>
          </a:prstGeom>
          <a:noFill/>
        </p:spPr>
      </p:pic>
      <p:pic>
        <p:nvPicPr>
          <p:cNvPr id="7" name="Picture 6" descr="H:\GPhipps\Emilie\Chapters 7-15 art\ch11\PSYSCI5_FIG11.10c.jpg">
            <a:extLst>
              <a:ext uri="{FF2B5EF4-FFF2-40B4-BE49-F238E27FC236}">
                <a16:creationId xmlns:a16="http://schemas.microsoft.com/office/drawing/2014/main" id="{C9FE219F-FC6B-4265-ACB6-646F83BD91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60747" y="952118"/>
            <a:ext cx="1404395" cy="931039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AC56F0-1B7B-4686-8CCF-640DA2EAE7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91475" y="5578054"/>
            <a:ext cx="765572" cy="10207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91A822-AECF-4E15-82A4-6C2F0A2B92C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2356" r="28333" b="15847"/>
          <a:stretch/>
        </p:blipFill>
        <p:spPr>
          <a:xfrm>
            <a:off x="8538926" y="3884524"/>
            <a:ext cx="652431" cy="1595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292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heme/theme1.xml><?xml version="1.0" encoding="utf-8"?>
<a:theme xmlns:a="http://schemas.openxmlformats.org/drawingml/2006/main" name="powerpoint background3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background3</Template>
  <TotalTime>58552</TotalTime>
  <Words>460</Words>
  <Application>Microsoft Office PowerPoint</Application>
  <PresentationFormat>On-screen Show (4:3)</PresentationFormat>
  <Paragraphs>111</Paragraphs>
  <Slides>15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Garamond</vt:lpstr>
      <vt:lpstr>Wingdings</vt:lpstr>
      <vt:lpstr>powerpoint background3</vt:lpstr>
      <vt:lpstr>Review</vt:lpstr>
      <vt:lpstr>Remaining Material</vt:lpstr>
      <vt:lpstr>Aggression</vt:lpstr>
      <vt:lpstr>Aggression</vt:lpstr>
      <vt:lpstr>Aggression</vt:lpstr>
      <vt:lpstr>Aggression</vt:lpstr>
      <vt:lpstr>Aggression</vt:lpstr>
      <vt:lpstr>Friendship</vt:lpstr>
      <vt:lpstr>Romantic Attraction</vt:lpstr>
      <vt:lpstr>Relationships</vt:lpstr>
      <vt:lpstr>Relationships</vt:lpstr>
      <vt:lpstr>Exam 3</vt:lpstr>
      <vt:lpstr>Exam 3 Info</vt:lpstr>
      <vt:lpstr>Exam 3 Online</vt:lpstr>
      <vt:lpstr>Exam Review</vt:lpstr>
    </vt:vector>
  </TitlesOfParts>
  <Company>UAB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Windows User</dc:creator>
  <cp:lastModifiedBy>Kraemer, Kyle</cp:lastModifiedBy>
  <cp:revision>368</cp:revision>
  <cp:lastPrinted>2014-09-14T23:26:36Z</cp:lastPrinted>
  <dcterms:created xsi:type="dcterms:W3CDTF">2012-06-05T23:47:01Z</dcterms:created>
  <dcterms:modified xsi:type="dcterms:W3CDTF">2021-11-19T19:44:46Z</dcterms:modified>
</cp:coreProperties>
</file>