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1"/>
  </p:sldMasterIdLst>
  <p:notesMasterIdLst>
    <p:notesMasterId r:id="rId47"/>
  </p:notesMasterIdLst>
  <p:sldIdLst>
    <p:sldId id="314" r:id="rId2"/>
    <p:sldId id="263" r:id="rId3"/>
    <p:sldId id="266" r:id="rId4"/>
    <p:sldId id="267" r:id="rId5"/>
    <p:sldId id="268" r:id="rId6"/>
    <p:sldId id="269" r:id="rId7"/>
    <p:sldId id="270" r:id="rId8"/>
    <p:sldId id="320" r:id="rId9"/>
    <p:sldId id="271" r:id="rId10"/>
    <p:sldId id="315" r:id="rId11"/>
    <p:sldId id="272" r:id="rId12"/>
    <p:sldId id="317" r:id="rId13"/>
    <p:sldId id="319" r:id="rId14"/>
    <p:sldId id="274" r:id="rId15"/>
    <p:sldId id="273" r:id="rId16"/>
    <p:sldId id="275" r:id="rId17"/>
    <p:sldId id="298" r:id="rId18"/>
    <p:sldId id="276" r:id="rId19"/>
    <p:sldId id="277" r:id="rId20"/>
    <p:sldId id="279" r:id="rId21"/>
    <p:sldId id="280" r:id="rId22"/>
    <p:sldId id="281" r:id="rId23"/>
    <p:sldId id="282" r:id="rId24"/>
    <p:sldId id="283" r:id="rId25"/>
    <p:sldId id="278" r:id="rId26"/>
    <p:sldId id="321" r:id="rId27"/>
    <p:sldId id="322" r:id="rId28"/>
    <p:sldId id="323" r:id="rId29"/>
    <p:sldId id="32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300" r:id="rId43"/>
    <p:sldId id="301" r:id="rId44"/>
    <p:sldId id="302" r:id="rId45"/>
    <p:sldId id="316"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an Wood" initials="AW"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6343"/>
    <a:srgbClr val="481851"/>
    <a:srgbClr val="8B0307"/>
    <a:srgbClr val="77315D"/>
    <a:srgbClr val="2C2974"/>
    <a:srgbClr val="562926"/>
    <a:srgbClr val="48413B"/>
    <a:srgbClr val="575336"/>
    <a:srgbClr val="829E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58" autoAdjust="0"/>
    <p:restoredTop sz="89643" autoAdjust="0"/>
  </p:normalViewPr>
  <p:slideViewPr>
    <p:cSldViewPr>
      <p:cViewPr varScale="1">
        <p:scale>
          <a:sx n="67" d="100"/>
          <a:sy n="67" d="100"/>
        </p:scale>
        <p:origin x="1512" y="5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930"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54FA36-0F1E-4B23-B796-4C451AFE6811}" type="datetimeFigureOut">
              <a:rPr lang="en-US" smtClean="0"/>
              <a:t>8/17/2021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E39B8F-018B-45A6-8FD3-3981667C282F}" type="slidenum">
              <a:rPr lang="en-US" smtClean="0"/>
              <a:t>‹#›</a:t>
            </a:fld>
            <a:endParaRPr lang="en-US" dirty="0"/>
          </a:p>
        </p:txBody>
      </p:sp>
    </p:spTree>
    <p:extLst>
      <p:ext uri="{BB962C8B-B14F-4D97-AF65-F5344CB8AC3E}">
        <p14:creationId xmlns:p14="http://schemas.microsoft.com/office/powerpoint/2010/main" val="1470799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E39B8F-018B-45A6-8FD3-3981667C282F}" type="slidenum">
              <a:rPr lang="en-US" smtClean="0"/>
              <a:t>2</a:t>
            </a:fld>
            <a:endParaRPr lang="en-US" dirty="0"/>
          </a:p>
        </p:txBody>
      </p:sp>
    </p:spTree>
    <p:extLst>
      <p:ext uri="{BB962C8B-B14F-4D97-AF65-F5344CB8AC3E}">
        <p14:creationId xmlns:p14="http://schemas.microsoft.com/office/powerpoint/2010/main" val="1509801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E39B8F-018B-45A6-8FD3-3981667C282F}" type="slidenum">
              <a:rPr lang="en-US" smtClean="0"/>
              <a:t>4</a:t>
            </a:fld>
            <a:endParaRPr lang="en-US" dirty="0"/>
          </a:p>
        </p:txBody>
      </p:sp>
    </p:spTree>
    <p:extLst>
      <p:ext uri="{BB962C8B-B14F-4D97-AF65-F5344CB8AC3E}">
        <p14:creationId xmlns:p14="http://schemas.microsoft.com/office/powerpoint/2010/main" val="2522705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6FA0-CE2C-4C6D-BDCD-5EF14C211AC0}"/>
              </a:ext>
            </a:extLst>
          </p:cNvPr>
          <p:cNvSpPr>
            <a:spLocks noGrp="1"/>
          </p:cNvSpPr>
          <p:nvPr>
            <p:ph type="ctrTitle"/>
          </p:nvPr>
        </p:nvSpPr>
        <p:spPr>
          <a:xfrm>
            <a:off x="152400" y="128551"/>
            <a:ext cx="8839200" cy="1076025"/>
          </a:xfrm>
        </p:spPr>
        <p:txBody>
          <a:bodyPr anchor="ctr" anchorCtr="0">
            <a:noAutofit/>
          </a:bodyPr>
          <a:lstStyle>
            <a:lvl1pPr algn="l">
              <a:lnSpc>
                <a:spcPct val="100000"/>
              </a:lnSpc>
              <a:defRPr sz="360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76BD6B7F-664C-4AAB-BE88-D214FD42840A}"/>
              </a:ext>
            </a:extLst>
          </p:cNvPr>
          <p:cNvSpPr>
            <a:spLocks noGrp="1"/>
          </p:cNvSpPr>
          <p:nvPr>
            <p:ph type="subTitle" idx="1"/>
          </p:nvPr>
        </p:nvSpPr>
        <p:spPr>
          <a:xfrm>
            <a:off x="3678703" y="3276600"/>
            <a:ext cx="3769917" cy="3210702"/>
          </a:xfrm>
        </p:spPr>
        <p:txBody>
          <a:bodyPr>
            <a:normAutofit/>
          </a:bodyPr>
          <a:lstStyle>
            <a:lvl1pPr marL="0" indent="0" algn="ctr">
              <a:spcBef>
                <a:spcPts val="0"/>
              </a:spcBef>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42" name="Group 8">
            <a:extLst>
              <a:ext uri="{FF2B5EF4-FFF2-40B4-BE49-F238E27FC236}">
                <a16:creationId xmlns:a16="http://schemas.microsoft.com/office/drawing/2014/main" id="{2D43F388-AA09-40EB-AB4B-1ACF6CB3BAC5}"/>
              </a:ext>
            </a:extLst>
          </p:cNvPr>
          <p:cNvGrpSpPr>
            <a:grpSpLocks/>
          </p:cNvGrpSpPr>
          <p:nvPr userDrawn="1"/>
        </p:nvGrpSpPr>
        <p:grpSpPr bwMode="auto">
          <a:xfrm>
            <a:off x="7531172" y="2590800"/>
            <a:ext cx="1338263" cy="2189162"/>
            <a:chOff x="4704" y="1885"/>
            <a:chExt cx="843" cy="1379"/>
          </a:xfrm>
        </p:grpSpPr>
        <p:sp>
          <p:nvSpPr>
            <p:cNvPr id="43" name="Oval 9">
              <a:extLst>
                <a:ext uri="{FF2B5EF4-FFF2-40B4-BE49-F238E27FC236}">
                  <a16:creationId xmlns:a16="http://schemas.microsoft.com/office/drawing/2014/main" id="{97918627-4587-42CB-A28A-D268DEC17805}"/>
                </a:ext>
              </a:extLst>
            </p:cNvPr>
            <p:cNvSpPr>
              <a:spLocks noChangeArrowheads="1"/>
            </p:cNvSpPr>
            <p:nvPr/>
          </p:nvSpPr>
          <p:spPr bwMode="auto">
            <a:xfrm>
              <a:off x="4704"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4" name="Oval 10">
              <a:extLst>
                <a:ext uri="{FF2B5EF4-FFF2-40B4-BE49-F238E27FC236}">
                  <a16:creationId xmlns:a16="http://schemas.microsoft.com/office/drawing/2014/main" id="{44BB9EF4-9FE4-46F1-AB4F-64A42DB1CF49}"/>
                </a:ext>
              </a:extLst>
            </p:cNvPr>
            <p:cNvSpPr>
              <a:spLocks noChangeArrowheads="1"/>
            </p:cNvSpPr>
            <p:nvPr/>
          </p:nvSpPr>
          <p:spPr bwMode="auto">
            <a:xfrm>
              <a:off x="4883"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5" name="Oval 11">
              <a:extLst>
                <a:ext uri="{FF2B5EF4-FFF2-40B4-BE49-F238E27FC236}">
                  <a16:creationId xmlns:a16="http://schemas.microsoft.com/office/drawing/2014/main" id="{119A10EF-04D8-426E-A068-48D532428764}"/>
                </a:ext>
              </a:extLst>
            </p:cNvPr>
            <p:cNvSpPr>
              <a:spLocks noChangeArrowheads="1"/>
            </p:cNvSpPr>
            <p:nvPr/>
          </p:nvSpPr>
          <p:spPr bwMode="auto">
            <a:xfrm>
              <a:off x="5062"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6" name="Oval 12">
              <a:extLst>
                <a:ext uri="{FF2B5EF4-FFF2-40B4-BE49-F238E27FC236}">
                  <a16:creationId xmlns:a16="http://schemas.microsoft.com/office/drawing/2014/main" id="{70EFFE3C-E774-492F-A1E4-3E8FA6193033}"/>
                </a:ext>
              </a:extLst>
            </p:cNvPr>
            <p:cNvSpPr>
              <a:spLocks noChangeArrowheads="1"/>
            </p:cNvSpPr>
            <p:nvPr/>
          </p:nvSpPr>
          <p:spPr bwMode="auto">
            <a:xfrm>
              <a:off x="4704"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7" name="Oval 13">
              <a:extLst>
                <a:ext uri="{FF2B5EF4-FFF2-40B4-BE49-F238E27FC236}">
                  <a16:creationId xmlns:a16="http://schemas.microsoft.com/office/drawing/2014/main" id="{9D17119E-F070-4D23-B6DB-84D6DDAD25A5}"/>
                </a:ext>
              </a:extLst>
            </p:cNvPr>
            <p:cNvSpPr>
              <a:spLocks noChangeArrowheads="1"/>
            </p:cNvSpPr>
            <p:nvPr/>
          </p:nvSpPr>
          <p:spPr bwMode="auto">
            <a:xfrm>
              <a:off x="4883"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8" name="Oval 14">
              <a:extLst>
                <a:ext uri="{FF2B5EF4-FFF2-40B4-BE49-F238E27FC236}">
                  <a16:creationId xmlns:a16="http://schemas.microsoft.com/office/drawing/2014/main" id="{086B1006-9924-4077-B3F0-28B93CF776A0}"/>
                </a:ext>
              </a:extLst>
            </p:cNvPr>
            <p:cNvSpPr>
              <a:spLocks noChangeArrowheads="1"/>
            </p:cNvSpPr>
            <p:nvPr/>
          </p:nvSpPr>
          <p:spPr bwMode="auto">
            <a:xfrm>
              <a:off x="5062"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9" name="Oval 15">
              <a:extLst>
                <a:ext uri="{FF2B5EF4-FFF2-40B4-BE49-F238E27FC236}">
                  <a16:creationId xmlns:a16="http://schemas.microsoft.com/office/drawing/2014/main" id="{978DF150-C948-46FB-8EF7-D54257B7A459}"/>
                </a:ext>
              </a:extLst>
            </p:cNvPr>
            <p:cNvSpPr>
              <a:spLocks noChangeArrowheads="1"/>
            </p:cNvSpPr>
            <p:nvPr/>
          </p:nvSpPr>
          <p:spPr bwMode="auto">
            <a:xfrm>
              <a:off x="5241" y="2064"/>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669999"/>
                </a:solidFill>
                <a:effectLst/>
                <a:uLnTx/>
                <a:uFillTx/>
                <a:latin typeface="Arial" charset="0"/>
              </a:endParaRPr>
            </a:p>
          </p:txBody>
        </p:sp>
        <p:sp>
          <p:nvSpPr>
            <p:cNvPr id="50" name="Oval 16">
              <a:extLst>
                <a:ext uri="{FF2B5EF4-FFF2-40B4-BE49-F238E27FC236}">
                  <a16:creationId xmlns:a16="http://schemas.microsoft.com/office/drawing/2014/main" id="{636C192B-ABC5-4E38-AED9-FC9D9BA9CFF7}"/>
                </a:ext>
              </a:extLst>
            </p:cNvPr>
            <p:cNvSpPr>
              <a:spLocks noChangeArrowheads="1"/>
            </p:cNvSpPr>
            <p:nvPr/>
          </p:nvSpPr>
          <p:spPr bwMode="auto">
            <a:xfrm>
              <a:off x="4704" y="2243"/>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1" name="Oval 17">
              <a:extLst>
                <a:ext uri="{FF2B5EF4-FFF2-40B4-BE49-F238E27FC236}">
                  <a16:creationId xmlns:a16="http://schemas.microsoft.com/office/drawing/2014/main" id="{53021690-DF12-4036-A3AC-70D53CD448B5}"/>
                </a:ext>
              </a:extLst>
            </p:cNvPr>
            <p:cNvSpPr>
              <a:spLocks noChangeArrowheads="1"/>
            </p:cNvSpPr>
            <p:nvPr/>
          </p:nvSpPr>
          <p:spPr bwMode="auto">
            <a:xfrm>
              <a:off x="4883" y="2243"/>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2" name="Oval 18">
              <a:extLst>
                <a:ext uri="{FF2B5EF4-FFF2-40B4-BE49-F238E27FC236}">
                  <a16:creationId xmlns:a16="http://schemas.microsoft.com/office/drawing/2014/main" id="{B2B94080-817D-4AE6-A1C5-B0ADDDE80818}"/>
                </a:ext>
              </a:extLst>
            </p:cNvPr>
            <p:cNvSpPr>
              <a:spLocks noChangeArrowheads="1"/>
            </p:cNvSpPr>
            <p:nvPr/>
          </p:nvSpPr>
          <p:spPr bwMode="auto">
            <a:xfrm>
              <a:off x="5062" y="2243"/>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3" name="Oval 19">
              <a:extLst>
                <a:ext uri="{FF2B5EF4-FFF2-40B4-BE49-F238E27FC236}">
                  <a16:creationId xmlns:a16="http://schemas.microsoft.com/office/drawing/2014/main" id="{7027D492-CB78-43B7-A1C1-DAA7BC2C9815}"/>
                </a:ext>
              </a:extLst>
            </p:cNvPr>
            <p:cNvSpPr>
              <a:spLocks noChangeArrowheads="1"/>
            </p:cNvSpPr>
            <p:nvPr/>
          </p:nvSpPr>
          <p:spPr bwMode="auto">
            <a:xfrm>
              <a:off x="5241" y="2243"/>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4" name="Oval 20">
              <a:extLst>
                <a:ext uri="{FF2B5EF4-FFF2-40B4-BE49-F238E27FC236}">
                  <a16:creationId xmlns:a16="http://schemas.microsoft.com/office/drawing/2014/main" id="{0E9A7B81-FA4C-4381-B7A1-6146C201EECA}"/>
                </a:ext>
              </a:extLst>
            </p:cNvPr>
            <p:cNvSpPr>
              <a:spLocks noChangeArrowheads="1"/>
            </p:cNvSpPr>
            <p:nvPr/>
          </p:nvSpPr>
          <p:spPr bwMode="auto">
            <a:xfrm>
              <a:off x="5420" y="2243"/>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D8D8EC"/>
                </a:solidFill>
                <a:effectLst/>
                <a:uLnTx/>
                <a:uFillTx/>
                <a:latin typeface="Arial" charset="0"/>
              </a:endParaRPr>
            </a:p>
          </p:txBody>
        </p:sp>
        <p:sp>
          <p:nvSpPr>
            <p:cNvPr id="55" name="Oval 21">
              <a:extLst>
                <a:ext uri="{FF2B5EF4-FFF2-40B4-BE49-F238E27FC236}">
                  <a16:creationId xmlns:a16="http://schemas.microsoft.com/office/drawing/2014/main" id="{0D6B63CC-8F18-428A-AC1E-53C6A61F6BE3}"/>
                </a:ext>
              </a:extLst>
            </p:cNvPr>
            <p:cNvSpPr>
              <a:spLocks noChangeArrowheads="1"/>
            </p:cNvSpPr>
            <p:nvPr/>
          </p:nvSpPr>
          <p:spPr bwMode="auto">
            <a:xfrm>
              <a:off x="4704" y="2421"/>
              <a:ext cx="127" cy="128"/>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6" name="Oval 22">
              <a:extLst>
                <a:ext uri="{FF2B5EF4-FFF2-40B4-BE49-F238E27FC236}">
                  <a16:creationId xmlns:a16="http://schemas.microsoft.com/office/drawing/2014/main" id="{7CD5C0CB-FB0C-43AB-85B1-665CB82ACD5C}"/>
                </a:ext>
              </a:extLst>
            </p:cNvPr>
            <p:cNvSpPr>
              <a:spLocks noChangeArrowheads="1"/>
            </p:cNvSpPr>
            <p:nvPr/>
          </p:nvSpPr>
          <p:spPr bwMode="auto">
            <a:xfrm>
              <a:off x="4883" y="2421"/>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7" name="Oval 23">
              <a:extLst>
                <a:ext uri="{FF2B5EF4-FFF2-40B4-BE49-F238E27FC236}">
                  <a16:creationId xmlns:a16="http://schemas.microsoft.com/office/drawing/2014/main" id="{D48026E4-EC01-45A1-AEE7-09EFE8502C94}"/>
                </a:ext>
              </a:extLst>
            </p:cNvPr>
            <p:cNvSpPr>
              <a:spLocks noChangeArrowheads="1"/>
            </p:cNvSpPr>
            <p:nvPr/>
          </p:nvSpPr>
          <p:spPr bwMode="auto">
            <a:xfrm>
              <a:off x="5062" y="2421"/>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8" name="Oval 24">
              <a:extLst>
                <a:ext uri="{FF2B5EF4-FFF2-40B4-BE49-F238E27FC236}">
                  <a16:creationId xmlns:a16="http://schemas.microsoft.com/office/drawing/2014/main" id="{7CDE816D-8F34-4D69-81F8-38B084DCF7B7}"/>
                </a:ext>
              </a:extLst>
            </p:cNvPr>
            <p:cNvSpPr>
              <a:spLocks noChangeArrowheads="1"/>
            </p:cNvSpPr>
            <p:nvPr/>
          </p:nvSpPr>
          <p:spPr bwMode="auto">
            <a:xfrm>
              <a:off x="5241" y="2421"/>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9" name="Oval 25">
              <a:extLst>
                <a:ext uri="{FF2B5EF4-FFF2-40B4-BE49-F238E27FC236}">
                  <a16:creationId xmlns:a16="http://schemas.microsoft.com/office/drawing/2014/main" id="{F58079B0-4D90-4382-BE56-B31C9A2F1232}"/>
                </a:ext>
              </a:extLst>
            </p:cNvPr>
            <p:cNvSpPr>
              <a:spLocks noChangeArrowheads="1"/>
            </p:cNvSpPr>
            <p:nvPr/>
          </p:nvSpPr>
          <p:spPr bwMode="auto">
            <a:xfrm>
              <a:off x="4704" y="2600"/>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0" name="Oval 26">
              <a:extLst>
                <a:ext uri="{FF2B5EF4-FFF2-40B4-BE49-F238E27FC236}">
                  <a16:creationId xmlns:a16="http://schemas.microsoft.com/office/drawing/2014/main" id="{60DB8273-DFEE-4E55-A133-40BCE430F8DC}"/>
                </a:ext>
              </a:extLst>
            </p:cNvPr>
            <p:cNvSpPr>
              <a:spLocks noChangeArrowheads="1"/>
            </p:cNvSpPr>
            <p:nvPr/>
          </p:nvSpPr>
          <p:spPr bwMode="auto">
            <a:xfrm>
              <a:off x="4883" y="2600"/>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1" name="Oval 27">
              <a:extLst>
                <a:ext uri="{FF2B5EF4-FFF2-40B4-BE49-F238E27FC236}">
                  <a16:creationId xmlns:a16="http://schemas.microsoft.com/office/drawing/2014/main" id="{A87ADE62-1878-4406-A911-73BEBABA27E5}"/>
                </a:ext>
              </a:extLst>
            </p:cNvPr>
            <p:cNvSpPr>
              <a:spLocks noChangeArrowheads="1"/>
            </p:cNvSpPr>
            <p:nvPr/>
          </p:nvSpPr>
          <p:spPr bwMode="auto">
            <a:xfrm>
              <a:off x="5062" y="2600"/>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2" name="Oval 28">
              <a:extLst>
                <a:ext uri="{FF2B5EF4-FFF2-40B4-BE49-F238E27FC236}">
                  <a16:creationId xmlns:a16="http://schemas.microsoft.com/office/drawing/2014/main" id="{46117B6E-6154-4576-A2FD-45DC3318A2D1}"/>
                </a:ext>
              </a:extLst>
            </p:cNvPr>
            <p:cNvSpPr>
              <a:spLocks noChangeArrowheads="1"/>
            </p:cNvSpPr>
            <p:nvPr/>
          </p:nvSpPr>
          <p:spPr bwMode="auto">
            <a:xfrm>
              <a:off x="5241" y="2600"/>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3" name="Oval 29">
              <a:extLst>
                <a:ext uri="{FF2B5EF4-FFF2-40B4-BE49-F238E27FC236}">
                  <a16:creationId xmlns:a16="http://schemas.microsoft.com/office/drawing/2014/main" id="{826E4C7C-C58D-4EED-82FE-86D9BF8C2744}"/>
                </a:ext>
              </a:extLst>
            </p:cNvPr>
            <p:cNvSpPr>
              <a:spLocks noChangeArrowheads="1"/>
            </p:cNvSpPr>
            <p:nvPr/>
          </p:nvSpPr>
          <p:spPr bwMode="auto">
            <a:xfrm>
              <a:off x="5420" y="2600"/>
              <a:ext cx="127" cy="128"/>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4" name="Oval 30">
              <a:extLst>
                <a:ext uri="{FF2B5EF4-FFF2-40B4-BE49-F238E27FC236}">
                  <a16:creationId xmlns:a16="http://schemas.microsoft.com/office/drawing/2014/main" id="{551BEF23-98FE-4C4B-8C4E-D740EE49BD93}"/>
                </a:ext>
              </a:extLst>
            </p:cNvPr>
            <p:cNvSpPr>
              <a:spLocks noChangeArrowheads="1"/>
            </p:cNvSpPr>
            <p:nvPr/>
          </p:nvSpPr>
          <p:spPr bwMode="auto">
            <a:xfrm>
              <a:off x="4704" y="2779"/>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5" name="Oval 31">
              <a:extLst>
                <a:ext uri="{FF2B5EF4-FFF2-40B4-BE49-F238E27FC236}">
                  <a16:creationId xmlns:a16="http://schemas.microsoft.com/office/drawing/2014/main" id="{E9682AB0-4090-43A1-B032-5E0CFBC60F48}"/>
                </a:ext>
              </a:extLst>
            </p:cNvPr>
            <p:cNvSpPr>
              <a:spLocks noChangeArrowheads="1"/>
            </p:cNvSpPr>
            <p:nvPr/>
          </p:nvSpPr>
          <p:spPr bwMode="auto">
            <a:xfrm>
              <a:off x="4883" y="2779"/>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6" name="Oval 32">
              <a:extLst>
                <a:ext uri="{FF2B5EF4-FFF2-40B4-BE49-F238E27FC236}">
                  <a16:creationId xmlns:a16="http://schemas.microsoft.com/office/drawing/2014/main" id="{C20EE964-286C-44B4-ABE5-3F2057054CE7}"/>
                </a:ext>
              </a:extLst>
            </p:cNvPr>
            <p:cNvSpPr>
              <a:spLocks noChangeArrowheads="1"/>
            </p:cNvSpPr>
            <p:nvPr/>
          </p:nvSpPr>
          <p:spPr bwMode="auto">
            <a:xfrm>
              <a:off x="5062" y="2779"/>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7" name="Oval 33">
              <a:extLst>
                <a:ext uri="{FF2B5EF4-FFF2-40B4-BE49-F238E27FC236}">
                  <a16:creationId xmlns:a16="http://schemas.microsoft.com/office/drawing/2014/main" id="{27809CD3-EBAA-47CF-A96D-FC9778C4CA51}"/>
                </a:ext>
              </a:extLst>
            </p:cNvPr>
            <p:cNvSpPr>
              <a:spLocks noChangeArrowheads="1"/>
            </p:cNvSpPr>
            <p:nvPr/>
          </p:nvSpPr>
          <p:spPr bwMode="auto">
            <a:xfrm>
              <a:off x="5241" y="2779"/>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8" name="Oval 34">
              <a:extLst>
                <a:ext uri="{FF2B5EF4-FFF2-40B4-BE49-F238E27FC236}">
                  <a16:creationId xmlns:a16="http://schemas.microsoft.com/office/drawing/2014/main" id="{74F9580D-B6D6-46DF-87D2-CC2967824402}"/>
                </a:ext>
              </a:extLst>
            </p:cNvPr>
            <p:cNvSpPr>
              <a:spLocks noChangeArrowheads="1"/>
            </p:cNvSpPr>
            <p:nvPr/>
          </p:nvSpPr>
          <p:spPr bwMode="auto">
            <a:xfrm>
              <a:off x="4704" y="2958"/>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9" name="Oval 35">
              <a:extLst>
                <a:ext uri="{FF2B5EF4-FFF2-40B4-BE49-F238E27FC236}">
                  <a16:creationId xmlns:a16="http://schemas.microsoft.com/office/drawing/2014/main" id="{FD80C86B-8B64-4846-BF39-CC7CD2681A5C}"/>
                </a:ext>
              </a:extLst>
            </p:cNvPr>
            <p:cNvSpPr>
              <a:spLocks noChangeArrowheads="1"/>
            </p:cNvSpPr>
            <p:nvPr/>
          </p:nvSpPr>
          <p:spPr bwMode="auto">
            <a:xfrm>
              <a:off x="4883" y="2958"/>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0" name="Oval 36">
              <a:extLst>
                <a:ext uri="{FF2B5EF4-FFF2-40B4-BE49-F238E27FC236}">
                  <a16:creationId xmlns:a16="http://schemas.microsoft.com/office/drawing/2014/main" id="{2689767A-AD2D-4307-A0B9-79AD6D8EBA22}"/>
                </a:ext>
              </a:extLst>
            </p:cNvPr>
            <p:cNvSpPr>
              <a:spLocks noChangeArrowheads="1"/>
            </p:cNvSpPr>
            <p:nvPr/>
          </p:nvSpPr>
          <p:spPr bwMode="auto">
            <a:xfrm>
              <a:off x="5062" y="2958"/>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1" name="Oval 37">
              <a:extLst>
                <a:ext uri="{FF2B5EF4-FFF2-40B4-BE49-F238E27FC236}">
                  <a16:creationId xmlns:a16="http://schemas.microsoft.com/office/drawing/2014/main" id="{C7F67935-87CE-4D90-90D3-A6E29893394B}"/>
                </a:ext>
              </a:extLst>
            </p:cNvPr>
            <p:cNvSpPr>
              <a:spLocks noChangeArrowheads="1"/>
            </p:cNvSpPr>
            <p:nvPr/>
          </p:nvSpPr>
          <p:spPr bwMode="auto">
            <a:xfrm>
              <a:off x="5241" y="2958"/>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2" name="Oval 38">
              <a:extLst>
                <a:ext uri="{FF2B5EF4-FFF2-40B4-BE49-F238E27FC236}">
                  <a16:creationId xmlns:a16="http://schemas.microsoft.com/office/drawing/2014/main" id="{CCF3BBA6-A63F-4B0D-95DE-CEC91972F1E8}"/>
                </a:ext>
              </a:extLst>
            </p:cNvPr>
            <p:cNvSpPr>
              <a:spLocks noChangeArrowheads="1"/>
            </p:cNvSpPr>
            <p:nvPr/>
          </p:nvSpPr>
          <p:spPr bwMode="auto">
            <a:xfrm>
              <a:off x="4883" y="3137"/>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3" name="Oval 39">
              <a:extLst>
                <a:ext uri="{FF2B5EF4-FFF2-40B4-BE49-F238E27FC236}">
                  <a16:creationId xmlns:a16="http://schemas.microsoft.com/office/drawing/2014/main" id="{A955C59F-1C65-4FA1-A214-55DE6D571F4D}"/>
                </a:ext>
              </a:extLst>
            </p:cNvPr>
            <p:cNvSpPr>
              <a:spLocks noChangeArrowheads="1"/>
            </p:cNvSpPr>
            <p:nvPr/>
          </p:nvSpPr>
          <p:spPr bwMode="auto">
            <a:xfrm>
              <a:off x="5241" y="3137"/>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grpSp>
      <p:sp>
        <p:nvSpPr>
          <p:cNvPr id="79" name="Text Placeholder 78">
            <a:extLst>
              <a:ext uri="{FF2B5EF4-FFF2-40B4-BE49-F238E27FC236}">
                <a16:creationId xmlns:a16="http://schemas.microsoft.com/office/drawing/2014/main" id="{E4F3A911-C404-41DD-A126-C3F9750852B7}"/>
              </a:ext>
            </a:extLst>
          </p:cNvPr>
          <p:cNvSpPr>
            <a:spLocks noGrp="1"/>
          </p:cNvSpPr>
          <p:nvPr>
            <p:ph type="body" sz="quarter" idx="11" hasCustomPrompt="1"/>
          </p:nvPr>
        </p:nvSpPr>
        <p:spPr>
          <a:xfrm>
            <a:off x="152400" y="1204577"/>
            <a:ext cx="5486400" cy="548023"/>
          </a:xfrm>
        </p:spPr>
        <p:txBody>
          <a:bodyPr anchor="ctr" anchorCtr="0">
            <a:noAutofit/>
          </a:bodyPr>
          <a:lstStyle>
            <a:lvl1pPr marL="0" indent="0">
              <a:spcBef>
                <a:spcPts val="0"/>
              </a:spcBef>
              <a:buNone/>
              <a:defRPr sz="2400"/>
            </a:lvl1pPr>
          </a:lstStyle>
          <a:p>
            <a:pPr lvl="0"/>
            <a:r>
              <a:rPr lang="en-US" dirty="0"/>
              <a:t>Click to edit edition</a:t>
            </a:r>
          </a:p>
        </p:txBody>
      </p:sp>
      <p:sp>
        <p:nvSpPr>
          <p:cNvPr id="81" name="Text Placeholder 80">
            <a:extLst>
              <a:ext uri="{FF2B5EF4-FFF2-40B4-BE49-F238E27FC236}">
                <a16:creationId xmlns:a16="http://schemas.microsoft.com/office/drawing/2014/main" id="{679C524E-9DC0-44C4-B192-DD990FE854C3}"/>
              </a:ext>
            </a:extLst>
          </p:cNvPr>
          <p:cNvSpPr>
            <a:spLocks noGrp="1"/>
          </p:cNvSpPr>
          <p:nvPr>
            <p:ph type="body" sz="quarter" idx="12" hasCustomPrompt="1"/>
          </p:nvPr>
        </p:nvSpPr>
        <p:spPr>
          <a:xfrm>
            <a:off x="3678704" y="2590800"/>
            <a:ext cx="3769917" cy="685800"/>
          </a:xfrm>
        </p:spPr>
        <p:txBody>
          <a:bodyPr>
            <a:noAutofit/>
          </a:bodyPr>
          <a:lstStyle>
            <a:lvl1pPr marL="0" indent="0" algn="ctr">
              <a:spcBef>
                <a:spcPts val="0"/>
              </a:spcBef>
              <a:buNone/>
              <a:defRPr sz="3600" b="1">
                <a:solidFill>
                  <a:schemeClr val="tx1"/>
                </a:solidFill>
              </a:defRPr>
            </a:lvl1pPr>
          </a:lstStyle>
          <a:p>
            <a:pPr lvl="0"/>
            <a:r>
              <a:rPr lang="en-US" dirty="0"/>
              <a:t>Chapter #</a:t>
            </a:r>
          </a:p>
        </p:txBody>
      </p:sp>
      <p:sp>
        <p:nvSpPr>
          <p:cNvPr id="82" name="TextBox 81">
            <a:extLst>
              <a:ext uri="{FF2B5EF4-FFF2-40B4-BE49-F238E27FC236}">
                <a16:creationId xmlns:a16="http://schemas.microsoft.com/office/drawing/2014/main" id="{5932024F-FFB1-4368-A9CC-BB06A656B7A6}"/>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Copyright ©2022 McGraw Hill Education. All rights reserved. No reproduction or distribution without the prior written consent of McGraw Hill Education.</a:t>
            </a:r>
          </a:p>
        </p:txBody>
      </p:sp>
      <p:sp>
        <p:nvSpPr>
          <p:cNvPr id="4" name="Slide Number Placeholder 3">
            <a:extLst>
              <a:ext uri="{FF2B5EF4-FFF2-40B4-BE49-F238E27FC236}">
                <a16:creationId xmlns:a16="http://schemas.microsoft.com/office/drawing/2014/main" id="{F801A610-278E-4565-8A48-4616CAF0F001}"/>
              </a:ext>
            </a:extLst>
          </p:cNvPr>
          <p:cNvSpPr>
            <a:spLocks noGrp="1"/>
          </p:cNvSpPr>
          <p:nvPr>
            <p:ph type="sldNum" sz="quarter" idx="13"/>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3028760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AE89E-C0D4-4F15-A061-02334860732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3FE4D3-7604-4404-96E1-832FA36FBB72}"/>
              </a:ext>
            </a:extLst>
          </p:cNvPr>
          <p:cNvSpPr>
            <a:spLocks noGrp="1"/>
          </p:cNvSpPr>
          <p:nvPr>
            <p:ph type="pic" idx="1"/>
          </p:nvPr>
        </p:nvSpPr>
        <p:spPr>
          <a:xfrm>
            <a:off x="3887788" y="457201"/>
            <a:ext cx="39608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C2EECDD-AE34-4D20-A7A7-9897E659166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84F47511-2F8C-4EFA-BC53-080ACD5FFAE4}"/>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3902064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EC2A-3105-4C6B-92D3-DB471A79EA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6496CE-5D33-4EFE-9839-B188A5FA3D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215B167F-CCE9-4F3C-8A88-5AB9D83E44C8}"/>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3275076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54D107-4281-4018-ABE9-169A13B330C1}"/>
              </a:ext>
            </a:extLst>
          </p:cNvPr>
          <p:cNvSpPr>
            <a:spLocks noGrp="1"/>
          </p:cNvSpPr>
          <p:nvPr>
            <p:ph type="title" orient="vert"/>
          </p:nvPr>
        </p:nvSpPr>
        <p:spPr>
          <a:xfrm>
            <a:off x="6477000" y="365125"/>
            <a:ext cx="1371600" cy="581183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61F517DF-5E99-4215-8B20-5F53C7E2D5AE}"/>
              </a:ext>
            </a:extLst>
          </p:cNvPr>
          <p:cNvSpPr>
            <a:spLocks noGrp="1"/>
          </p:cNvSpPr>
          <p:nvPr>
            <p:ph type="body" orient="vert" idx="1"/>
          </p:nvPr>
        </p:nvSpPr>
        <p:spPr>
          <a:xfrm>
            <a:off x="457200" y="365125"/>
            <a:ext cx="5943600" cy="5811838"/>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1CF64B0C-6613-4E70-859B-ECEBB9D69AFD}"/>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170999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a:xfrm>
            <a:off x="785020" y="2743200"/>
            <a:ext cx="7573960" cy="1371600"/>
          </a:xfrm>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FF664AF0-B00A-4EE0-8E3E-568E2948076C}"/>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1539067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a:xfrm>
            <a:off x="457200" y="1600495"/>
            <a:ext cx="8229600" cy="4893152"/>
          </a:xfrm>
        </p:spPr>
        <p:txBody>
          <a:bodyPr/>
          <a:lstStyle>
            <a:lvl1pPr marL="347472" indent="-347472">
              <a:buSzPct val="100000"/>
              <a:defRPr/>
            </a:lvl1pPr>
            <a:lvl2pPr indent="-347472">
              <a:defRPr/>
            </a:lvl2pPr>
            <a:lvl3pPr indent="-347472">
              <a:defRPr/>
            </a:lvl3pPr>
            <a:lvl4pPr indent="-347472">
              <a:defRPr/>
            </a:lvl4pPr>
            <a:lvl5pPr indent="-347472">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7700F6B2-00B4-4274-A70D-6F0558841B8D}"/>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2715072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a:xfrm>
            <a:off x="457200" y="1579474"/>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5" name="Content Placeholder 2">
            <a:extLst>
              <a:ext uri="{FF2B5EF4-FFF2-40B4-BE49-F238E27FC236}">
                <a16:creationId xmlns:a16="http://schemas.microsoft.com/office/drawing/2014/main" id="{5F97266D-2A6A-4218-B32D-5F065DC79D3C}"/>
              </a:ext>
            </a:extLst>
          </p:cNvPr>
          <p:cNvSpPr>
            <a:spLocks noGrp="1"/>
          </p:cNvSpPr>
          <p:nvPr>
            <p:ph idx="11"/>
          </p:nvPr>
        </p:nvSpPr>
        <p:spPr>
          <a:xfrm>
            <a:off x="457200" y="4089806"/>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71C2C035-85ED-469B-8C0F-A3B4877D4CE8}"/>
              </a:ext>
            </a:extLst>
          </p:cNvPr>
          <p:cNvSpPr>
            <a:spLocks noGrp="1"/>
          </p:cNvSpPr>
          <p:nvPr>
            <p:ph type="sldNum" sz="quarter" idx="12"/>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2580027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703A9-1D54-4690-9926-8FA12847CD2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7FAC27-8AFD-4939-B17E-AECC761D2B9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Slide Number Placeholder 3">
            <a:extLst>
              <a:ext uri="{FF2B5EF4-FFF2-40B4-BE49-F238E27FC236}">
                <a16:creationId xmlns:a16="http://schemas.microsoft.com/office/drawing/2014/main" id="{752410DC-11E3-4560-B85E-0DF1C2C758F4}"/>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384413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FF25-FA2B-490A-AF75-F91981B488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14F32-9841-4930-B6D9-F98F1EE7BE71}"/>
              </a:ext>
            </a:extLst>
          </p:cNvPr>
          <p:cNvSpPr>
            <a:spLocks noGrp="1"/>
          </p:cNvSpPr>
          <p:nvPr>
            <p:ph sz="half" idx="1"/>
          </p:nvPr>
        </p:nvSpPr>
        <p:spPr>
          <a:xfrm>
            <a:off x="457200" y="1579474"/>
            <a:ext cx="4038600" cy="489315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4BBB2B7-A7FD-406F-B662-A16548A06834}"/>
              </a:ext>
            </a:extLst>
          </p:cNvPr>
          <p:cNvSpPr>
            <a:spLocks noGrp="1"/>
          </p:cNvSpPr>
          <p:nvPr>
            <p:ph sz="half" idx="2"/>
          </p:nvPr>
        </p:nvSpPr>
        <p:spPr>
          <a:xfrm>
            <a:off x="4648200" y="1579474"/>
            <a:ext cx="4038600" cy="4893152"/>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AD45AA61-CE8D-4D92-93D6-910110345A31}"/>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4213057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7DD9FF-E72E-4BAD-BBEF-593A49984550}"/>
              </a:ext>
            </a:extLst>
          </p:cNvPr>
          <p:cNvSpPr>
            <a:spLocks noGrp="1"/>
          </p:cNvSpPr>
          <p:nvPr>
            <p:ph type="body" idx="1"/>
          </p:nvPr>
        </p:nvSpPr>
        <p:spPr>
          <a:xfrm>
            <a:off x="457200"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a:extLst>
              <a:ext uri="{FF2B5EF4-FFF2-40B4-BE49-F238E27FC236}">
                <a16:creationId xmlns:a16="http://schemas.microsoft.com/office/drawing/2014/main" id="{4D91C74B-35A0-4002-B382-573580AEE3D4}"/>
              </a:ext>
            </a:extLst>
          </p:cNvPr>
          <p:cNvSpPr>
            <a:spLocks noGrp="1"/>
          </p:cNvSpPr>
          <p:nvPr>
            <p:ph type="body" sz="quarter" idx="3"/>
          </p:nvPr>
        </p:nvSpPr>
        <p:spPr>
          <a:xfrm>
            <a:off x="4645026"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Content Placeholder 2">
            <a:extLst>
              <a:ext uri="{FF2B5EF4-FFF2-40B4-BE49-F238E27FC236}">
                <a16:creationId xmlns:a16="http://schemas.microsoft.com/office/drawing/2014/main" id="{FF4BE866-F1AE-46CE-A9D2-E3D9A926611E}"/>
              </a:ext>
            </a:extLst>
          </p:cNvPr>
          <p:cNvSpPr>
            <a:spLocks noGrp="1"/>
          </p:cNvSpPr>
          <p:nvPr>
            <p:ph sz="half" idx="11"/>
          </p:nvPr>
        </p:nvSpPr>
        <p:spPr>
          <a:xfrm>
            <a:off x="457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8F19202B-FA0C-453E-BD2C-96856230623C}"/>
              </a:ext>
            </a:extLst>
          </p:cNvPr>
          <p:cNvSpPr>
            <a:spLocks noGrp="1"/>
          </p:cNvSpPr>
          <p:nvPr>
            <p:ph sz="half" idx="2"/>
          </p:nvPr>
        </p:nvSpPr>
        <p:spPr>
          <a:xfrm>
            <a:off x="4648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itle 12">
            <a:extLst>
              <a:ext uri="{FF2B5EF4-FFF2-40B4-BE49-F238E27FC236}">
                <a16:creationId xmlns:a16="http://schemas.microsoft.com/office/drawing/2014/main" id="{B6719E07-3C35-4E8B-8608-CA8D3FC09E9D}"/>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50276EDC-55FE-4A2F-A966-4F8590C6760C}"/>
              </a:ext>
            </a:extLst>
          </p:cNvPr>
          <p:cNvSpPr>
            <a:spLocks noGrp="1"/>
          </p:cNvSpPr>
          <p:nvPr>
            <p:ph type="sldNum" sz="quarter" idx="12"/>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3443232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7B7C86D0-41AC-49F9-8C56-64D92B3A8D3E}"/>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1283081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78A59E-ACBF-44EC-BF98-ACD777707CB7}"/>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77474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55E-5CFC-49BE-A64C-BFB18679971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AD9949-4549-45B6-9979-D8BC227232EF}"/>
              </a:ext>
            </a:extLst>
          </p:cNvPr>
          <p:cNvSpPr>
            <a:spLocks noGrp="1"/>
          </p:cNvSpPr>
          <p:nvPr>
            <p:ph idx="1"/>
          </p:nvPr>
        </p:nvSpPr>
        <p:spPr>
          <a:xfrm>
            <a:off x="3887788" y="457201"/>
            <a:ext cx="39608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565E949-78D3-4C58-99CB-9CDFDA2C94E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57F61FA4-98C5-411A-96E4-0AC9378B82D4}"/>
              </a:ext>
            </a:extLst>
          </p:cNvPr>
          <p:cNvSpPr>
            <a:spLocks noGrp="1"/>
          </p:cNvSpPr>
          <p:nvPr>
            <p:ph type="sldNum" sz="quarter" idx="10"/>
          </p:nvPr>
        </p:nvSpPr>
        <p:spPr/>
        <p:txBody>
          <a:bodyPr/>
          <a:lstStyle/>
          <a:p>
            <a:r>
              <a:rPr lang="en-US" dirty="0"/>
              <a:t>5-</a:t>
            </a:r>
            <a:fld id="{847A6AB7-ED92-4CC2-895B-E46908831F7A}" type="slidenum">
              <a:rPr lang="en-US" smtClean="0"/>
              <a:pPr/>
              <a:t>‹#›</a:t>
            </a:fld>
            <a:endParaRPr lang="en-US" dirty="0"/>
          </a:p>
        </p:txBody>
      </p:sp>
    </p:spTree>
    <p:extLst>
      <p:ext uri="{BB962C8B-B14F-4D97-AF65-F5344CB8AC3E}">
        <p14:creationId xmlns:p14="http://schemas.microsoft.com/office/powerpoint/2010/main" val="3921385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B4FD6A-1608-4C27-A44F-30FAF71708F0}"/>
              </a:ext>
            </a:extLst>
          </p:cNvPr>
          <p:cNvSpPr>
            <a:spLocks noGrp="1"/>
          </p:cNvSpPr>
          <p:nvPr>
            <p:ph type="title"/>
          </p:nvPr>
        </p:nvSpPr>
        <p:spPr>
          <a:xfrm>
            <a:off x="198437" y="53356"/>
            <a:ext cx="7573960" cy="1371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7DACA77-4884-45AE-A6B3-282C45FBAE06}"/>
              </a:ext>
            </a:extLst>
          </p:cNvPr>
          <p:cNvSpPr>
            <a:spLocks noGrp="1"/>
          </p:cNvSpPr>
          <p:nvPr>
            <p:ph type="body" idx="1"/>
          </p:nvPr>
        </p:nvSpPr>
        <p:spPr>
          <a:xfrm>
            <a:off x="457200" y="1579474"/>
            <a:ext cx="8229600" cy="489315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31DE80F9-5E97-44E0-BB2A-F4C97B8C0B62}"/>
              </a:ext>
            </a:extLst>
          </p:cNvPr>
          <p:cNvSpPr>
            <a:spLocks noGrp="1"/>
          </p:cNvSpPr>
          <p:nvPr>
            <p:ph type="sldNum" sz="quarter" idx="4"/>
          </p:nvPr>
        </p:nvSpPr>
        <p:spPr>
          <a:xfrm>
            <a:off x="8200304" y="6472626"/>
            <a:ext cx="914400" cy="365760"/>
          </a:xfrm>
          <a:prstGeom prst="rect">
            <a:avLst/>
          </a:prstGeom>
        </p:spPr>
        <p:txBody>
          <a:bodyPr vert="horz" lIns="91440" tIns="45720" rIns="91440" bIns="45720" rtlCol="0" anchor="ctr" anchorCtr="0"/>
          <a:lstStyle>
            <a:lvl1pPr algn="r">
              <a:defRPr sz="1200">
                <a:solidFill>
                  <a:schemeClr val="tx1"/>
                </a:solidFill>
                <a:latin typeface="+mn-lt"/>
              </a:defRPr>
            </a:lvl1pPr>
          </a:lstStyle>
          <a:p>
            <a:r>
              <a:rPr lang="en-US" dirty="0"/>
              <a:t>5-</a:t>
            </a:r>
            <a:fld id="{847A6AB7-ED92-4CC2-895B-E46908831F7A}" type="slidenum">
              <a:rPr lang="en-US" smtClean="0"/>
              <a:pPr/>
              <a:t>‹#›</a:t>
            </a:fld>
            <a:endParaRPr lang="en-US" dirty="0"/>
          </a:p>
        </p:txBody>
      </p:sp>
      <p:sp>
        <p:nvSpPr>
          <p:cNvPr id="7" name="Line 2">
            <a:extLst>
              <a:ext uri="{FF2B5EF4-FFF2-40B4-BE49-F238E27FC236}">
                <a16:creationId xmlns:a16="http://schemas.microsoft.com/office/drawing/2014/main" id="{BEBEB1A2-E838-44F6-901B-F883CC0C817B}"/>
              </a:ext>
            </a:extLst>
          </p:cNvPr>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8" name="Group 8">
            <a:extLst>
              <a:ext uri="{FF2B5EF4-FFF2-40B4-BE49-F238E27FC236}">
                <a16:creationId xmlns:a16="http://schemas.microsoft.com/office/drawing/2014/main" id="{F53D8CB1-D416-4FA0-9C1E-638C5BCA8251}"/>
              </a:ext>
            </a:extLst>
          </p:cNvPr>
          <p:cNvGrpSpPr>
            <a:grpSpLocks/>
          </p:cNvGrpSpPr>
          <p:nvPr userDrawn="1"/>
        </p:nvGrpSpPr>
        <p:grpSpPr bwMode="auto">
          <a:xfrm>
            <a:off x="8153400" y="152400"/>
            <a:ext cx="792163" cy="1295400"/>
            <a:chOff x="5136" y="960"/>
            <a:chExt cx="528" cy="864"/>
          </a:xfrm>
        </p:grpSpPr>
        <p:sp>
          <p:nvSpPr>
            <p:cNvPr id="9" name="Oval 9">
              <a:extLst>
                <a:ext uri="{FF2B5EF4-FFF2-40B4-BE49-F238E27FC236}">
                  <a16:creationId xmlns:a16="http://schemas.microsoft.com/office/drawing/2014/main" id="{EFA9D772-C41B-4A9F-B701-C217312EFFCD}"/>
                </a:ext>
              </a:extLst>
            </p:cNvPr>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0" name="Oval 10">
              <a:extLst>
                <a:ext uri="{FF2B5EF4-FFF2-40B4-BE49-F238E27FC236}">
                  <a16:creationId xmlns:a16="http://schemas.microsoft.com/office/drawing/2014/main" id="{EC996FC8-4053-417A-A719-E895D0BF4128}"/>
                </a:ext>
              </a:extLst>
            </p:cNvPr>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1" name="Oval 11">
              <a:extLst>
                <a:ext uri="{FF2B5EF4-FFF2-40B4-BE49-F238E27FC236}">
                  <a16:creationId xmlns:a16="http://schemas.microsoft.com/office/drawing/2014/main" id="{18BBED30-A132-4864-A8AD-2D2A3088CFA9}"/>
                </a:ext>
              </a:extLst>
            </p:cNvPr>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2" name="Oval 12">
              <a:extLst>
                <a:ext uri="{FF2B5EF4-FFF2-40B4-BE49-F238E27FC236}">
                  <a16:creationId xmlns:a16="http://schemas.microsoft.com/office/drawing/2014/main" id="{76BF574F-54BE-4031-A719-44A8073C29B9}"/>
                </a:ext>
              </a:extLst>
            </p:cNvPr>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3" name="Oval 13">
              <a:extLst>
                <a:ext uri="{FF2B5EF4-FFF2-40B4-BE49-F238E27FC236}">
                  <a16:creationId xmlns:a16="http://schemas.microsoft.com/office/drawing/2014/main" id="{E9D35AEC-0BCD-4B9C-B009-7BE67D593E79}"/>
                </a:ext>
              </a:extLst>
            </p:cNvPr>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4" name="Oval 14">
              <a:extLst>
                <a:ext uri="{FF2B5EF4-FFF2-40B4-BE49-F238E27FC236}">
                  <a16:creationId xmlns:a16="http://schemas.microsoft.com/office/drawing/2014/main" id="{6A381FBB-EB52-4856-89A2-AEB238D6E85E}"/>
                </a:ext>
              </a:extLst>
            </p:cNvPr>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5" name="Oval 15">
              <a:extLst>
                <a:ext uri="{FF2B5EF4-FFF2-40B4-BE49-F238E27FC236}">
                  <a16:creationId xmlns:a16="http://schemas.microsoft.com/office/drawing/2014/main" id="{D4C51E41-652D-467F-9638-80A03566D270}"/>
                </a:ext>
              </a:extLst>
            </p:cNvPr>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6" name="Oval 16">
              <a:extLst>
                <a:ext uri="{FF2B5EF4-FFF2-40B4-BE49-F238E27FC236}">
                  <a16:creationId xmlns:a16="http://schemas.microsoft.com/office/drawing/2014/main" id="{4107003F-CD76-49A1-9E3C-C5628A38D65B}"/>
                </a:ext>
              </a:extLst>
            </p:cNvPr>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7">
              <a:extLst>
                <a:ext uri="{FF2B5EF4-FFF2-40B4-BE49-F238E27FC236}">
                  <a16:creationId xmlns:a16="http://schemas.microsoft.com/office/drawing/2014/main" id="{88738B38-C675-4AFC-9306-F3BAD6843FBD}"/>
                </a:ext>
              </a:extLst>
            </p:cNvPr>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8">
              <a:extLst>
                <a:ext uri="{FF2B5EF4-FFF2-40B4-BE49-F238E27FC236}">
                  <a16:creationId xmlns:a16="http://schemas.microsoft.com/office/drawing/2014/main" id="{F01BB8C9-9CA6-442F-A857-7B9CD5B1C6F0}"/>
                </a:ext>
              </a:extLst>
            </p:cNvPr>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9">
              <a:extLst>
                <a:ext uri="{FF2B5EF4-FFF2-40B4-BE49-F238E27FC236}">
                  <a16:creationId xmlns:a16="http://schemas.microsoft.com/office/drawing/2014/main" id="{F63DDB2E-7066-4DEB-9573-11150B1DB2C3}"/>
                </a:ext>
              </a:extLst>
            </p:cNvPr>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20">
              <a:extLst>
                <a:ext uri="{FF2B5EF4-FFF2-40B4-BE49-F238E27FC236}">
                  <a16:creationId xmlns:a16="http://schemas.microsoft.com/office/drawing/2014/main" id="{CDC0EA3D-23E9-49BF-B519-2081218C4B35}"/>
                </a:ext>
              </a:extLst>
            </p:cNvPr>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21">
              <a:extLst>
                <a:ext uri="{FF2B5EF4-FFF2-40B4-BE49-F238E27FC236}">
                  <a16:creationId xmlns:a16="http://schemas.microsoft.com/office/drawing/2014/main" id="{7C21AAD9-8370-4417-AFA6-1D975F978A86}"/>
                </a:ext>
              </a:extLst>
            </p:cNvPr>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22">
              <a:extLst>
                <a:ext uri="{FF2B5EF4-FFF2-40B4-BE49-F238E27FC236}">
                  <a16:creationId xmlns:a16="http://schemas.microsoft.com/office/drawing/2014/main" id="{8F9A553C-94C8-4C5C-A0CC-74575F01E38A}"/>
                </a:ext>
              </a:extLst>
            </p:cNvPr>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23">
              <a:extLst>
                <a:ext uri="{FF2B5EF4-FFF2-40B4-BE49-F238E27FC236}">
                  <a16:creationId xmlns:a16="http://schemas.microsoft.com/office/drawing/2014/main" id="{8F13C493-56B0-49A5-806C-9D0D4E6A26C6}"/>
                </a:ext>
              </a:extLst>
            </p:cNvPr>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24">
              <a:extLst>
                <a:ext uri="{FF2B5EF4-FFF2-40B4-BE49-F238E27FC236}">
                  <a16:creationId xmlns:a16="http://schemas.microsoft.com/office/drawing/2014/main" id="{39BC9CB7-A02B-4607-9FFD-0AE6AA1D9A63}"/>
                </a:ext>
              </a:extLst>
            </p:cNvPr>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25">
              <a:extLst>
                <a:ext uri="{FF2B5EF4-FFF2-40B4-BE49-F238E27FC236}">
                  <a16:creationId xmlns:a16="http://schemas.microsoft.com/office/drawing/2014/main" id="{DFC71F83-6EE8-4A9F-96A7-CA713587A477}"/>
                </a:ext>
              </a:extLst>
            </p:cNvPr>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26">
              <a:extLst>
                <a:ext uri="{FF2B5EF4-FFF2-40B4-BE49-F238E27FC236}">
                  <a16:creationId xmlns:a16="http://schemas.microsoft.com/office/drawing/2014/main" id="{A8E0A30C-8083-4733-BAEC-2288FB7CD952}"/>
                </a:ext>
              </a:extLst>
            </p:cNvPr>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7">
              <a:extLst>
                <a:ext uri="{FF2B5EF4-FFF2-40B4-BE49-F238E27FC236}">
                  <a16:creationId xmlns:a16="http://schemas.microsoft.com/office/drawing/2014/main" id="{E442EFFE-F809-4E28-AEF5-7642974742FE}"/>
                </a:ext>
              </a:extLst>
            </p:cNvPr>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8">
              <a:extLst>
                <a:ext uri="{FF2B5EF4-FFF2-40B4-BE49-F238E27FC236}">
                  <a16:creationId xmlns:a16="http://schemas.microsoft.com/office/drawing/2014/main" id="{1431E184-3C1D-4AF3-85F1-A3A53052FCFB}"/>
                </a:ext>
              </a:extLst>
            </p:cNvPr>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9">
              <a:extLst>
                <a:ext uri="{FF2B5EF4-FFF2-40B4-BE49-F238E27FC236}">
                  <a16:creationId xmlns:a16="http://schemas.microsoft.com/office/drawing/2014/main" id="{9D9BFF41-D8FD-43D4-8090-2DF49A1168DF}"/>
                </a:ext>
              </a:extLst>
            </p:cNvPr>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30">
              <a:extLst>
                <a:ext uri="{FF2B5EF4-FFF2-40B4-BE49-F238E27FC236}">
                  <a16:creationId xmlns:a16="http://schemas.microsoft.com/office/drawing/2014/main" id="{2AD45B1A-FDB8-4F33-8D58-07EF84274F3D}"/>
                </a:ext>
              </a:extLst>
            </p:cNvPr>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31">
              <a:extLst>
                <a:ext uri="{FF2B5EF4-FFF2-40B4-BE49-F238E27FC236}">
                  <a16:creationId xmlns:a16="http://schemas.microsoft.com/office/drawing/2014/main" id="{AAA60A71-2575-410D-A197-EC4A4FFCCE72}"/>
                </a:ext>
              </a:extLst>
            </p:cNvPr>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32">
              <a:extLst>
                <a:ext uri="{FF2B5EF4-FFF2-40B4-BE49-F238E27FC236}">
                  <a16:creationId xmlns:a16="http://schemas.microsoft.com/office/drawing/2014/main" id="{5FE3C381-953C-4245-AD23-18391AA2956F}"/>
                </a:ext>
              </a:extLst>
            </p:cNvPr>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33">
              <a:extLst>
                <a:ext uri="{FF2B5EF4-FFF2-40B4-BE49-F238E27FC236}">
                  <a16:creationId xmlns:a16="http://schemas.microsoft.com/office/drawing/2014/main" id="{10C9EE5F-A8BC-4C4D-8684-6FBDA46373FB}"/>
                </a:ext>
              </a:extLst>
            </p:cNvPr>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34">
              <a:extLst>
                <a:ext uri="{FF2B5EF4-FFF2-40B4-BE49-F238E27FC236}">
                  <a16:creationId xmlns:a16="http://schemas.microsoft.com/office/drawing/2014/main" id="{AA08AC97-5B82-4DE4-A798-C4F8DC7A04FC}"/>
                </a:ext>
              </a:extLst>
            </p:cNvPr>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35">
              <a:extLst>
                <a:ext uri="{FF2B5EF4-FFF2-40B4-BE49-F238E27FC236}">
                  <a16:creationId xmlns:a16="http://schemas.microsoft.com/office/drawing/2014/main" id="{A3A36C01-C744-4936-BF0B-F85A97671608}"/>
                </a:ext>
              </a:extLst>
            </p:cNvPr>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36">
              <a:extLst>
                <a:ext uri="{FF2B5EF4-FFF2-40B4-BE49-F238E27FC236}">
                  <a16:creationId xmlns:a16="http://schemas.microsoft.com/office/drawing/2014/main" id="{F4F1E8A7-C85F-426F-986D-2E8F56EDAFC0}"/>
                </a:ext>
              </a:extLst>
            </p:cNvPr>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7">
              <a:extLst>
                <a:ext uri="{FF2B5EF4-FFF2-40B4-BE49-F238E27FC236}">
                  <a16:creationId xmlns:a16="http://schemas.microsoft.com/office/drawing/2014/main" id="{3024F792-0813-4DCA-8DBD-49DBFEDDC6B8}"/>
                </a:ext>
              </a:extLst>
            </p:cNvPr>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8">
              <a:extLst>
                <a:ext uri="{FF2B5EF4-FFF2-40B4-BE49-F238E27FC236}">
                  <a16:creationId xmlns:a16="http://schemas.microsoft.com/office/drawing/2014/main" id="{D0A347C3-51A9-4BD9-A4CF-1B63872C13F2}"/>
                </a:ext>
              </a:extLst>
            </p:cNvPr>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9">
              <a:extLst>
                <a:ext uri="{FF2B5EF4-FFF2-40B4-BE49-F238E27FC236}">
                  <a16:creationId xmlns:a16="http://schemas.microsoft.com/office/drawing/2014/main" id="{896D91E0-CAF2-4B94-A698-30863D11796B}"/>
                </a:ext>
              </a:extLst>
            </p:cNvPr>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
        <p:nvSpPr>
          <p:cNvPr id="40" name="TextBox 39">
            <a:extLst>
              <a:ext uri="{FF2B5EF4-FFF2-40B4-BE49-F238E27FC236}">
                <a16:creationId xmlns:a16="http://schemas.microsoft.com/office/drawing/2014/main" id="{4A53814E-10D4-4989-98B5-3D651B8DCEF3}"/>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Copyright ©2022 McGraw Hill Education. All rights reserved. No reproduction or distribution without the prior written consent of McGraw Hill Education.</a:t>
            </a:r>
          </a:p>
        </p:txBody>
      </p:sp>
    </p:spTree>
    <p:extLst>
      <p:ext uri="{BB962C8B-B14F-4D97-AF65-F5344CB8AC3E}">
        <p14:creationId xmlns:p14="http://schemas.microsoft.com/office/powerpoint/2010/main" val="205242677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ftr="0" dt="0"/>
  <p:txStyles>
    <p:titleStyle>
      <a:lvl1pPr algn="ctr" defTabSz="914400" rtl="0" eaLnBrk="1" latinLnBrk="0" hangingPunct="1">
        <a:lnSpc>
          <a:spcPct val="90000"/>
        </a:lnSpc>
        <a:spcBef>
          <a:spcPct val="0"/>
        </a:spcBef>
        <a:buNone/>
        <a:defRPr sz="3600" kern="1200">
          <a:solidFill>
            <a:srgbClr val="330066"/>
          </a:solidFill>
          <a:latin typeface="+mj-lt"/>
          <a:ea typeface="+mj-ea"/>
          <a:cs typeface="+mj-cs"/>
        </a:defRPr>
      </a:lvl1pPr>
    </p:titleStyle>
    <p:bodyStyle>
      <a:lvl1pPr marL="347472" indent="-347472" algn="l" defTabSz="914400" rtl="0" eaLnBrk="1" latinLnBrk="0" hangingPunct="1">
        <a:lnSpc>
          <a:spcPct val="100000"/>
        </a:lnSpc>
        <a:spcBef>
          <a:spcPts val="720"/>
        </a:spcBef>
        <a:buSzPct val="100000"/>
        <a:buFont typeface="Arial" panose="020B0604020202020204" pitchFamily="34" charset="0"/>
        <a:buChar char="•"/>
        <a:defRPr sz="2800" kern="1200">
          <a:solidFill>
            <a:schemeClr val="tx1"/>
          </a:solidFill>
          <a:latin typeface="+mn-lt"/>
          <a:ea typeface="+mn-ea"/>
          <a:cs typeface="+mn-cs"/>
        </a:defRPr>
      </a:lvl1pPr>
      <a:lvl2pPr marL="685800" indent="-347472" algn="l" defTabSz="914400" rtl="0" eaLnBrk="1" latinLnBrk="0" hangingPunct="1">
        <a:lnSpc>
          <a:spcPct val="100000"/>
        </a:lnSpc>
        <a:spcBef>
          <a:spcPts val="720"/>
        </a:spcBef>
        <a:buFont typeface="Verdana" panose="020B0604030504040204" pitchFamily="34" charset="0"/>
        <a:buChar char="–"/>
        <a:defRPr sz="2400" kern="1200">
          <a:solidFill>
            <a:schemeClr val="tx1"/>
          </a:solidFill>
          <a:latin typeface="+mn-lt"/>
          <a:ea typeface="+mn-ea"/>
          <a:cs typeface="+mn-cs"/>
        </a:defRPr>
      </a:lvl2pPr>
      <a:lvl3pPr marL="1143000" indent="-347472" algn="l" defTabSz="914400" rtl="0" eaLnBrk="1" latinLnBrk="0" hangingPunct="1">
        <a:lnSpc>
          <a:spcPct val="100000"/>
        </a:lnSpc>
        <a:spcBef>
          <a:spcPts val="720"/>
        </a:spcBef>
        <a:buFont typeface="Wingdings" panose="05000000000000000000" pitchFamily="2" charset="2"/>
        <a:buChar char="§"/>
        <a:defRPr sz="2000" kern="1200">
          <a:solidFill>
            <a:schemeClr val="tx1"/>
          </a:solidFill>
          <a:latin typeface="+mn-lt"/>
          <a:ea typeface="+mn-ea"/>
          <a:cs typeface="+mn-cs"/>
        </a:defRPr>
      </a:lvl3pPr>
      <a:lvl4pPr marL="1600200" indent="-347472" algn="l" defTabSz="914400" rtl="0" eaLnBrk="1" latinLnBrk="0" hangingPunct="1">
        <a:lnSpc>
          <a:spcPct val="100000"/>
        </a:lnSpc>
        <a:spcBef>
          <a:spcPts val="720"/>
        </a:spcBef>
        <a:buFont typeface="Courier New" panose="02070309020205020404" pitchFamily="49" charset="0"/>
        <a:buChar char="o"/>
        <a:defRPr sz="1800" kern="1200">
          <a:solidFill>
            <a:schemeClr val="tx1"/>
          </a:solidFill>
          <a:latin typeface="+mn-lt"/>
          <a:ea typeface="+mn-ea"/>
          <a:cs typeface="+mn-cs"/>
        </a:defRPr>
      </a:lvl4pPr>
      <a:lvl5pPr marL="2057400" indent="-347472" algn="l" defTabSz="914400" rtl="0" eaLnBrk="1" latinLnBrk="0" hangingPunct="1">
        <a:lnSpc>
          <a:spcPct val="100000"/>
        </a:lnSpc>
        <a:spcBef>
          <a:spcPts val="72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Taxation of Business Entities</a:t>
            </a:r>
          </a:p>
        </p:txBody>
      </p:sp>
      <p:sp>
        <p:nvSpPr>
          <p:cNvPr id="7" name="Subtitle 6"/>
          <p:cNvSpPr>
            <a:spLocks noGrp="1"/>
          </p:cNvSpPr>
          <p:nvPr>
            <p:ph type="subTitle" idx="1"/>
          </p:nvPr>
        </p:nvSpPr>
        <p:spPr/>
        <p:txBody>
          <a:bodyPr/>
          <a:lstStyle/>
          <a:p>
            <a:r>
              <a:rPr lang="en-US" altLang="en-US" dirty="0"/>
              <a:t>Corporate Operations</a:t>
            </a:r>
          </a:p>
        </p:txBody>
      </p:sp>
      <p:sp>
        <p:nvSpPr>
          <p:cNvPr id="5" name="Text Placeholder 4">
            <a:extLst>
              <a:ext uri="{FF2B5EF4-FFF2-40B4-BE49-F238E27FC236}">
                <a16:creationId xmlns:a16="http://schemas.microsoft.com/office/drawing/2014/main" id="{CEAAB91A-7DCE-452C-955B-88A948C2FBEC}"/>
              </a:ext>
            </a:extLst>
          </p:cNvPr>
          <p:cNvSpPr>
            <a:spLocks noGrp="1"/>
          </p:cNvSpPr>
          <p:nvPr>
            <p:ph type="body" sz="quarter" idx="11"/>
          </p:nvPr>
        </p:nvSpPr>
        <p:spPr/>
        <p:txBody>
          <a:bodyPr/>
          <a:lstStyle/>
          <a:p>
            <a:r>
              <a:rPr lang="en-US" dirty="0"/>
              <a:t>2022 Edition</a:t>
            </a:r>
          </a:p>
        </p:txBody>
      </p:sp>
      <p:sp>
        <p:nvSpPr>
          <p:cNvPr id="10" name="Text Placeholder 9"/>
          <p:cNvSpPr>
            <a:spLocks noGrp="1"/>
          </p:cNvSpPr>
          <p:nvPr>
            <p:ph type="body" sz="quarter" idx="12"/>
          </p:nvPr>
        </p:nvSpPr>
        <p:spPr/>
        <p:txBody>
          <a:bodyPr/>
          <a:lstStyle/>
          <a:p>
            <a:r>
              <a:rPr lang="en-US" dirty="0"/>
              <a:t>Chapter 5</a:t>
            </a:r>
          </a:p>
        </p:txBody>
      </p:sp>
      <p:pic>
        <p:nvPicPr>
          <p:cNvPr id="8" name="Picture 7">
            <a:extLst>
              <a:ext uri="{FF2B5EF4-FFF2-40B4-BE49-F238E27FC236}">
                <a16:creationId xmlns:a16="http://schemas.microsoft.com/office/drawing/2014/main" id="{821A0679-EDAE-4C65-B2CB-5899298B90A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63428" y="1859094"/>
            <a:ext cx="3293934" cy="4259245"/>
          </a:xfrm>
          <a:prstGeom prst="rect">
            <a:avLst/>
          </a:prstGeom>
        </p:spPr>
      </p:pic>
    </p:spTree>
    <p:extLst>
      <p:ext uri="{BB962C8B-B14F-4D97-AF65-F5344CB8AC3E}">
        <p14:creationId xmlns:p14="http://schemas.microsoft.com/office/powerpoint/2010/main" val="14901078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676400"/>
            <a:ext cx="8229600" cy="4796226"/>
          </a:xfrm>
        </p:spPr>
        <p:txBody>
          <a:bodyPr/>
          <a:lstStyle/>
          <a:p>
            <a:r>
              <a:rPr lang="en-US" sz="2600" dirty="0"/>
              <a:t>Nonqualified stock option compensation expense</a:t>
            </a:r>
          </a:p>
          <a:p>
            <a:r>
              <a:rPr lang="en-US" sz="2600" dirty="0"/>
              <a:t>Net capital loss</a:t>
            </a:r>
          </a:p>
          <a:p>
            <a:pPr lvl="1"/>
            <a:r>
              <a:rPr lang="en-US" dirty="0"/>
              <a:t>Carry back three years and forward five years</a:t>
            </a:r>
          </a:p>
          <a:p>
            <a:r>
              <a:rPr lang="en-US" sz="2600" dirty="0"/>
              <a:t>Net operating loss carryover</a:t>
            </a:r>
          </a:p>
          <a:p>
            <a:r>
              <a:rPr lang="en-US" sz="2600" dirty="0"/>
              <a:t>Goodwill acquired in an asset acquisition (goodwill with a book and tax basis)</a:t>
            </a:r>
          </a:p>
        </p:txBody>
      </p:sp>
      <p:sp>
        <p:nvSpPr>
          <p:cNvPr id="7" name="Title 6"/>
          <p:cNvSpPr>
            <a:spLocks noGrp="1"/>
          </p:cNvSpPr>
          <p:nvPr>
            <p:ph type="title"/>
          </p:nvPr>
        </p:nvSpPr>
        <p:spPr/>
        <p:txBody>
          <a:bodyPr/>
          <a:lstStyle/>
          <a:p>
            <a:r>
              <a:rPr lang="en-US" dirty="0"/>
              <a:t>Common Temporary Book–Tax Differences (2 of 2)</a:t>
            </a:r>
          </a:p>
        </p:txBody>
      </p:sp>
      <p:sp>
        <p:nvSpPr>
          <p:cNvPr id="2" name="Slide Number Placeholder 1">
            <a:extLst>
              <a:ext uri="{FF2B5EF4-FFF2-40B4-BE49-F238E27FC236}">
                <a16:creationId xmlns:a16="http://schemas.microsoft.com/office/drawing/2014/main" id="{156DBE0A-86FF-4879-B147-315A44BD65E0}"/>
              </a:ext>
            </a:extLst>
          </p:cNvPr>
          <p:cNvSpPr>
            <a:spLocks noGrp="1"/>
          </p:cNvSpPr>
          <p:nvPr>
            <p:ph type="sldNum" sz="quarter" idx="10"/>
          </p:nvPr>
        </p:nvSpPr>
        <p:spPr/>
        <p:txBody>
          <a:bodyPr/>
          <a:lstStyle/>
          <a:p>
            <a:r>
              <a:rPr lang="en-US"/>
              <a:t>5-</a:t>
            </a:r>
            <a:fld id="{847A6AB7-ED92-4CC2-895B-E46908831F7A}" type="slidenum">
              <a:rPr lang="en-US" smtClean="0"/>
              <a:pPr/>
              <a:t>10</a:t>
            </a:fld>
            <a:endParaRPr lang="en-US" dirty="0"/>
          </a:p>
        </p:txBody>
      </p:sp>
    </p:spTree>
    <p:extLst>
      <p:ext uri="{BB962C8B-B14F-4D97-AF65-F5344CB8AC3E}">
        <p14:creationId xmlns:p14="http://schemas.microsoft.com/office/powerpoint/2010/main" val="631700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579474"/>
            <a:ext cx="8229600" cy="4516526"/>
          </a:xfrm>
        </p:spPr>
        <p:txBody>
          <a:bodyPr>
            <a:normAutofit/>
          </a:bodyPr>
          <a:lstStyle/>
          <a:p>
            <a:r>
              <a:rPr lang="en-US" dirty="0"/>
              <a:t>Dividends</a:t>
            </a:r>
          </a:p>
          <a:p>
            <a:pPr lvl="1"/>
            <a:r>
              <a:rPr lang="en-US" dirty="0"/>
              <a:t>Included in gross income for tax purposes if received from a domestic corporation.</a:t>
            </a:r>
          </a:p>
          <a:p>
            <a:pPr lvl="1"/>
            <a:r>
              <a:rPr lang="en-US" dirty="0"/>
              <a:t>Income included in book income depends on ownership.</a:t>
            </a:r>
          </a:p>
          <a:p>
            <a:pPr lvl="2"/>
            <a:r>
              <a:rPr lang="en-US" dirty="0"/>
              <a:t>If ownership &lt; 20 percent, dividend is included in book income (same as tax). However, the unrealized gain or loss is included in book income but not taxable income. This unrealized gain or loss is not recognized for tax purposes. This is a temporary difference that will reverse when the stock is sold. </a:t>
            </a:r>
          </a:p>
          <a:p>
            <a:pPr lvl="2"/>
            <a:endParaRPr lang="en-US" dirty="0"/>
          </a:p>
          <a:p>
            <a:pPr lvl="2"/>
            <a:endParaRPr lang="en-US" dirty="0"/>
          </a:p>
        </p:txBody>
      </p:sp>
      <p:sp>
        <p:nvSpPr>
          <p:cNvPr id="7" name="Title 6"/>
          <p:cNvSpPr>
            <a:spLocks noGrp="1"/>
          </p:cNvSpPr>
          <p:nvPr>
            <p:ph type="title"/>
          </p:nvPr>
        </p:nvSpPr>
        <p:spPr/>
        <p:txBody>
          <a:bodyPr/>
          <a:lstStyle/>
          <a:p>
            <a:r>
              <a:rPr lang="en-US" dirty="0"/>
              <a:t>Book–Tax Differences from Dividends (1 of 2)</a:t>
            </a:r>
          </a:p>
        </p:txBody>
      </p:sp>
      <p:sp>
        <p:nvSpPr>
          <p:cNvPr id="2" name="Slide Number Placeholder 1">
            <a:extLst>
              <a:ext uri="{FF2B5EF4-FFF2-40B4-BE49-F238E27FC236}">
                <a16:creationId xmlns:a16="http://schemas.microsoft.com/office/drawing/2014/main" id="{6A67E6B9-6FF3-4ED0-9F42-80CD5A92AEC5}"/>
              </a:ext>
            </a:extLst>
          </p:cNvPr>
          <p:cNvSpPr>
            <a:spLocks noGrp="1"/>
          </p:cNvSpPr>
          <p:nvPr>
            <p:ph type="sldNum" sz="quarter" idx="10"/>
          </p:nvPr>
        </p:nvSpPr>
        <p:spPr/>
        <p:txBody>
          <a:bodyPr/>
          <a:lstStyle/>
          <a:p>
            <a:r>
              <a:rPr lang="en-US"/>
              <a:t>5-</a:t>
            </a:r>
            <a:fld id="{847A6AB7-ED92-4CC2-895B-E46908831F7A}" type="slidenum">
              <a:rPr lang="en-US" smtClean="0"/>
              <a:pPr/>
              <a:t>11</a:t>
            </a:fld>
            <a:endParaRPr lang="en-US" dirty="0"/>
          </a:p>
        </p:txBody>
      </p:sp>
    </p:spTree>
    <p:extLst>
      <p:ext uri="{BB962C8B-B14F-4D97-AF65-F5344CB8AC3E}">
        <p14:creationId xmlns:p14="http://schemas.microsoft.com/office/powerpoint/2010/main" val="3158307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579474"/>
            <a:ext cx="8382000" cy="4893152"/>
          </a:xfrm>
        </p:spPr>
        <p:txBody>
          <a:bodyPr>
            <a:normAutofit lnSpcReduction="10000"/>
          </a:bodyPr>
          <a:lstStyle/>
          <a:p>
            <a:pPr lvl="1"/>
            <a:r>
              <a:rPr lang="en-US" dirty="0"/>
              <a:t>If ownership is at least 20 percent but not more than 50 percent, the receiving corporation reports its pro rata share of distributing corporation’s income (equity method) but the receiving corporation does not include the dividend in book income.</a:t>
            </a:r>
          </a:p>
          <a:p>
            <a:pPr lvl="1"/>
            <a:r>
              <a:rPr lang="en-US" dirty="0"/>
              <a:t>If ownership &gt; 50 percent, consolidated financial reporting; intercompany dividends are eliminated for book purposes.</a:t>
            </a:r>
          </a:p>
          <a:p>
            <a:pPr lvl="1"/>
            <a:r>
              <a:rPr lang="en-US" dirty="0"/>
              <a:t>If ownership ≥ 80 percent, consolidated tax reporting; intercompany dividends from members of the consolidated group are eliminated for tax purposes.</a:t>
            </a:r>
          </a:p>
          <a:p>
            <a:endParaRPr lang="en-US" dirty="0"/>
          </a:p>
        </p:txBody>
      </p:sp>
      <p:sp>
        <p:nvSpPr>
          <p:cNvPr id="7" name="Title 6"/>
          <p:cNvSpPr>
            <a:spLocks noGrp="1"/>
          </p:cNvSpPr>
          <p:nvPr>
            <p:ph type="title"/>
          </p:nvPr>
        </p:nvSpPr>
        <p:spPr/>
        <p:txBody>
          <a:bodyPr/>
          <a:lstStyle/>
          <a:p>
            <a:r>
              <a:rPr lang="en-US" dirty="0"/>
              <a:t>Book–Tax Differences from Dividends (2 of 2)</a:t>
            </a:r>
          </a:p>
        </p:txBody>
      </p:sp>
      <p:sp>
        <p:nvSpPr>
          <p:cNvPr id="2" name="Slide Number Placeholder 1">
            <a:extLst>
              <a:ext uri="{FF2B5EF4-FFF2-40B4-BE49-F238E27FC236}">
                <a16:creationId xmlns:a16="http://schemas.microsoft.com/office/drawing/2014/main" id="{13AA166B-E5E6-4C02-B0E6-C9353A7EB963}"/>
              </a:ext>
            </a:extLst>
          </p:cNvPr>
          <p:cNvSpPr>
            <a:spLocks noGrp="1"/>
          </p:cNvSpPr>
          <p:nvPr>
            <p:ph type="sldNum" sz="quarter" idx="10"/>
          </p:nvPr>
        </p:nvSpPr>
        <p:spPr/>
        <p:txBody>
          <a:bodyPr/>
          <a:lstStyle/>
          <a:p>
            <a:r>
              <a:rPr lang="en-US"/>
              <a:t>5-</a:t>
            </a:r>
            <a:fld id="{847A6AB7-ED92-4CC2-895B-E46908831F7A}" type="slidenum">
              <a:rPr lang="en-US" smtClean="0"/>
              <a:pPr/>
              <a:t>12</a:t>
            </a:fld>
            <a:endParaRPr lang="en-US" dirty="0"/>
          </a:p>
        </p:txBody>
      </p:sp>
    </p:spTree>
    <p:extLst>
      <p:ext uri="{BB962C8B-B14F-4D97-AF65-F5344CB8AC3E}">
        <p14:creationId xmlns:p14="http://schemas.microsoft.com/office/powerpoint/2010/main" val="4050938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676400"/>
            <a:ext cx="8229600" cy="4364126"/>
          </a:xfrm>
        </p:spPr>
        <p:txBody>
          <a:bodyPr>
            <a:normAutofit/>
          </a:bodyPr>
          <a:lstStyle/>
          <a:p>
            <a:pPr marL="0" indent="0">
              <a:buNone/>
            </a:pPr>
            <a:r>
              <a:rPr lang="en-US" sz="2600" dirty="0"/>
              <a:t>PCC owns 30 percent of the stock of BCS, a U.S. corporation, and applies the equity method of accounting for book purposes. During 2021, BCS distributed a $40,000 dividend to PCC. BCS reported $100,000 of net income for 2021. Based on this information, what is PCC’s 2021 book–tax difference relating to the dividend and its investment in BCS (ignoring the dividends-received deduction)? Is the difference favorable or unfavorable?</a:t>
            </a:r>
          </a:p>
        </p:txBody>
      </p:sp>
      <p:sp>
        <p:nvSpPr>
          <p:cNvPr id="7" name="Title 6"/>
          <p:cNvSpPr>
            <a:spLocks noGrp="1"/>
          </p:cNvSpPr>
          <p:nvPr>
            <p:ph type="title"/>
          </p:nvPr>
        </p:nvSpPr>
        <p:spPr/>
        <p:txBody>
          <a:bodyPr/>
          <a:lstStyle/>
          <a:p>
            <a:r>
              <a:rPr lang="en-US" dirty="0"/>
              <a:t>Dividends Book–Tax Difference Example</a:t>
            </a:r>
          </a:p>
        </p:txBody>
      </p:sp>
      <p:sp>
        <p:nvSpPr>
          <p:cNvPr id="2" name="Slide Number Placeholder 1">
            <a:extLst>
              <a:ext uri="{FF2B5EF4-FFF2-40B4-BE49-F238E27FC236}">
                <a16:creationId xmlns:a16="http://schemas.microsoft.com/office/drawing/2014/main" id="{91DF5566-B038-4634-9A6B-34BB210C9E0A}"/>
              </a:ext>
            </a:extLst>
          </p:cNvPr>
          <p:cNvSpPr>
            <a:spLocks noGrp="1"/>
          </p:cNvSpPr>
          <p:nvPr>
            <p:ph type="sldNum" sz="quarter" idx="10"/>
          </p:nvPr>
        </p:nvSpPr>
        <p:spPr/>
        <p:txBody>
          <a:bodyPr/>
          <a:lstStyle/>
          <a:p>
            <a:r>
              <a:rPr lang="en-US"/>
              <a:t>5-</a:t>
            </a:r>
            <a:fld id="{847A6AB7-ED92-4CC2-895B-E46908831F7A}" type="slidenum">
              <a:rPr lang="en-US" smtClean="0"/>
              <a:pPr/>
              <a:t>13</a:t>
            </a:fld>
            <a:endParaRPr lang="en-US" dirty="0"/>
          </a:p>
        </p:txBody>
      </p:sp>
    </p:spTree>
    <p:extLst>
      <p:ext uri="{BB962C8B-B14F-4D97-AF65-F5344CB8AC3E}">
        <p14:creationId xmlns:p14="http://schemas.microsoft.com/office/powerpoint/2010/main" val="555363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4956"/>
            <a:ext cx="8229600" cy="5068691"/>
          </a:xfrm>
        </p:spPr>
        <p:txBody>
          <a:bodyPr/>
          <a:lstStyle/>
          <a:p>
            <a:pPr marL="0" indent="0">
              <a:buNone/>
            </a:pPr>
            <a:r>
              <a:rPr lang="en-US" b="1" dirty="0"/>
              <a:t>Answer: </a:t>
            </a:r>
            <a:r>
              <a:rPr lang="en-US" dirty="0"/>
              <a:t>$10,000 unfavorable book–tax difference, computed as follows:</a:t>
            </a:r>
          </a:p>
        </p:txBody>
      </p:sp>
      <p:sp>
        <p:nvSpPr>
          <p:cNvPr id="2" name="Title 1"/>
          <p:cNvSpPr>
            <a:spLocks noGrp="1"/>
          </p:cNvSpPr>
          <p:nvPr>
            <p:ph type="title"/>
          </p:nvPr>
        </p:nvSpPr>
        <p:spPr/>
        <p:txBody>
          <a:bodyPr/>
          <a:lstStyle/>
          <a:p>
            <a:r>
              <a:rPr lang="en-US" dirty="0"/>
              <a:t>Dividends Book–Tax Difference Example Solution</a:t>
            </a:r>
          </a:p>
        </p:txBody>
      </p:sp>
      <p:graphicFrame>
        <p:nvGraphicFramePr>
          <p:cNvPr id="7" name="Table 6">
            <a:extLst>
              <a:ext uri="{FF2B5EF4-FFF2-40B4-BE49-F238E27FC236}">
                <a16:creationId xmlns:a16="http://schemas.microsoft.com/office/drawing/2014/main" id="{81420E8E-7A49-432E-BA97-5CFF36FA8647}"/>
              </a:ext>
            </a:extLst>
          </p:cNvPr>
          <p:cNvGraphicFramePr>
            <a:graphicFrameLocks noGrp="1"/>
          </p:cNvGraphicFramePr>
          <p:nvPr>
            <p:extLst>
              <p:ext uri="{D42A27DB-BD31-4B8C-83A1-F6EECF244321}">
                <p14:modId xmlns:p14="http://schemas.microsoft.com/office/powerpoint/2010/main" val="2703904667"/>
              </p:ext>
            </p:extLst>
          </p:nvPr>
        </p:nvGraphicFramePr>
        <p:xfrm>
          <a:off x="419101" y="2489599"/>
          <a:ext cx="8686799" cy="3454001"/>
        </p:xfrm>
        <a:graphic>
          <a:graphicData uri="http://schemas.openxmlformats.org/drawingml/2006/table">
            <a:tbl>
              <a:tblPr/>
              <a:tblGrid>
                <a:gridCol w="5456172">
                  <a:extLst>
                    <a:ext uri="{9D8B030D-6E8A-4147-A177-3AD203B41FA5}">
                      <a16:colId xmlns:a16="http://schemas.microsoft.com/office/drawing/2014/main" val="653957252"/>
                    </a:ext>
                  </a:extLst>
                </a:gridCol>
                <a:gridCol w="1220459">
                  <a:extLst>
                    <a:ext uri="{9D8B030D-6E8A-4147-A177-3AD203B41FA5}">
                      <a16:colId xmlns:a16="http://schemas.microsoft.com/office/drawing/2014/main" val="2307262444"/>
                    </a:ext>
                  </a:extLst>
                </a:gridCol>
                <a:gridCol w="2010168">
                  <a:extLst>
                    <a:ext uri="{9D8B030D-6E8A-4147-A177-3AD203B41FA5}">
                      <a16:colId xmlns:a16="http://schemas.microsoft.com/office/drawing/2014/main" val="3487449859"/>
                    </a:ext>
                  </a:extLst>
                </a:gridCol>
              </a:tblGrid>
              <a:tr h="310646">
                <a:tc>
                  <a:txBody>
                    <a:bodyPr/>
                    <a:lstStyle/>
                    <a:p>
                      <a:pPr algn="ctr"/>
                      <a:r>
                        <a:rPr lang="en-US" sz="1500" b="1" dirty="0"/>
                        <a:t>Description</a:t>
                      </a:r>
                    </a:p>
                  </a:txBody>
                  <a:tcPr marL="77662" marR="77662" marT="38831" marB="38831" anchor="ctr">
                    <a:lnL>
                      <a:noFill/>
                    </a:lnL>
                    <a:lnR>
                      <a:noFill/>
                    </a:lnR>
                    <a:lnT>
                      <a:noFill/>
                    </a:lnT>
                    <a:lnB>
                      <a:noFill/>
                    </a:lnB>
                  </a:tcPr>
                </a:tc>
                <a:tc>
                  <a:txBody>
                    <a:bodyPr/>
                    <a:lstStyle/>
                    <a:p>
                      <a:pPr algn="ctr"/>
                      <a:r>
                        <a:rPr lang="en-US" sz="1500" b="1" dirty="0"/>
                        <a:t>Amount</a:t>
                      </a:r>
                    </a:p>
                  </a:txBody>
                  <a:tcPr marL="77662" marR="77662" marT="38831" marB="38831" anchor="ctr">
                    <a:lnL>
                      <a:noFill/>
                    </a:lnL>
                    <a:lnR>
                      <a:noFill/>
                    </a:lnR>
                    <a:lnT>
                      <a:noFill/>
                    </a:lnT>
                    <a:lnB>
                      <a:noFill/>
                    </a:lnB>
                  </a:tcPr>
                </a:tc>
                <a:tc>
                  <a:txBody>
                    <a:bodyPr/>
                    <a:lstStyle/>
                    <a:p>
                      <a:pPr algn="ctr"/>
                      <a:r>
                        <a:rPr lang="en-US" sz="1500" b="1" dirty="0"/>
                        <a:t>Explanation</a:t>
                      </a:r>
                    </a:p>
                  </a:txBody>
                  <a:tcPr marL="77662" marR="77662" marT="38831" marB="38831" anchor="ctr">
                    <a:lnL>
                      <a:noFill/>
                    </a:lnL>
                    <a:lnR>
                      <a:noFill/>
                    </a:lnR>
                    <a:lnT>
                      <a:noFill/>
                    </a:lnT>
                    <a:lnB>
                      <a:noFill/>
                    </a:lnB>
                  </a:tcPr>
                </a:tc>
                <a:extLst>
                  <a:ext uri="{0D108BD9-81ED-4DB2-BD59-A6C34878D82A}">
                    <a16:rowId xmlns:a16="http://schemas.microsoft.com/office/drawing/2014/main" val="2677188555"/>
                  </a:ext>
                </a:extLst>
              </a:tr>
              <a:tr h="582796">
                <a:tc>
                  <a:txBody>
                    <a:bodyPr/>
                    <a:lstStyle/>
                    <a:p>
                      <a:pPr>
                        <a:buFont typeface="Arial" panose="020B0604020202020204" pitchFamily="34" charset="0"/>
                        <a:buNone/>
                      </a:pPr>
                      <a:r>
                        <a:rPr lang="en-US" sz="1500" dirty="0"/>
                        <a:t>(1) Dividend received in 2021 (included in 2021 taxable income but not in book income)</a:t>
                      </a:r>
                    </a:p>
                  </a:txBody>
                  <a:tcPr marL="77662" marR="77662" marT="38831" marB="38831" anchor="ctr">
                    <a:lnL>
                      <a:noFill/>
                    </a:lnL>
                    <a:lnR>
                      <a:noFill/>
                    </a:lnR>
                    <a:lnT>
                      <a:noFill/>
                    </a:lnT>
                    <a:lnB>
                      <a:noFill/>
                    </a:lnB>
                  </a:tcPr>
                </a:tc>
                <a:tc>
                  <a:txBody>
                    <a:bodyPr/>
                    <a:lstStyle/>
                    <a:p>
                      <a:r>
                        <a:rPr lang="en-US" sz="1500" dirty="0"/>
                        <a:t>$  40,000</a:t>
                      </a:r>
                    </a:p>
                  </a:txBody>
                  <a:tcPr marL="77662" marR="77662" marT="38831" marB="38831" anchor="ctr">
                    <a:lnL>
                      <a:noFill/>
                    </a:lnL>
                    <a:lnR>
                      <a:noFill/>
                    </a:lnR>
                    <a:lnT>
                      <a:noFill/>
                    </a:lnT>
                    <a:lnB>
                      <a:noFill/>
                    </a:lnB>
                  </a:tcPr>
                </a:tc>
                <a:tc>
                  <a:txBody>
                    <a:bodyPr/>
                    <a:lstStyle/>
                    <a:p>
                      <a:endParaRPr lang="en-US" sz="1500" dirty="0"/>
                    </a:p>
                  </a:txBody>
                  <a:tcPr marL="77662" marR="77662" marT="38831" marB="38831" anchor="ctr">
                    <a:lnL>
                      <a:noFill/>
                    </a:lnL>
                    <a:lnR>
                      <a:noFill/>
                    </a:lnR>
                    <a:lnT>
                      <a:noFill/>
                    </a:lnT>
                    <a:lnB>
                      <a:noFill/>
                    </a:lnB>
                  </a:tcPr>
                </a:tc>
                <a:extLst>
                  <a:ext uri="{0D108BD9-81ED-4DB2-BD59-A6C34878D82A}">
                    <a16:rowId xmlns:a16="http://schemas.microsoft.com/office/drawing/2014/main" val="551040756"/>
                  </a:ext>
                </a:extLst>
              </a:tr>
              <a:tr h="609600">
                <a:tc>
                  <a:txBody>
                    <a:bodyPr/>
                    <a:lstStyle/>
                    <a:p>
                      <a:pPr>
                        <a:buFont typeface="Arial" panose="020B0604020202020204" pitchFamily="34" charset="0"/>
                        <a:buNone/>
                      </a:pPr>
                      <a:r>
                        <a:rPr lang="en-US" sz="1500" dirty="0"/>
                        <a:t>(2) BCS 2021 net income on financial statements</a:t>
                      </a:r>
                    </a:p>
                  </a:txBody>
                  <a:tcPr marL="77662" marR="77662" marT="38831" marB="38831" anchor="ctr">
                    <a:lnL>
                      <a:noFill/>
                    </a:lnL>
                    <a:lnR>
                      <a:noFill/>
                    </a:lnR>
                    <a:lnT>
                      <a:noFill/>
                    </a:lnT>
                    <a:lnB>
                      <a:noFill/>
                    </a:lnB>
                  </a:tcPr>
                </a:tc>
                <a:tc>
                  <a:txBody>
                    <a:bodyPr/>
                    <a:lstStyle/>
                    <a:p>
                      <a:r>
                        <a:rPr lang="en-US" sz="1500" dirty="0"/>
                        <a:t>$100,000</a:t>
                      </a:r>
                    </a:p>
                  </a:txBody>
                  <a:tcPr marL="77662" marR="77662" marT="38831" marB="38831" anchor="ctr">
                    <a:lnL>
                      <a:noFill/>
                    </a:lnL>
                    <a:lnR>
                      <a:noFill/>
                    </a:lnR>
                    <a:lnT>
                      <a:noFill/>
                    </a:lnT>
                    <a:lnB>
                      <a:noFill/>
                    </a:lnB>
                  </a:tcPr>
                </a:tc>
                <a:tc>
                  <a:txBody>
                    <a:bodyPr/>
                    <a:lstStyle/>
                    <a:p>
                      <a:endParaRPr lang="en-US" sz="1500" dirty="0"/>
                    </a:p>
                  </a:txBody>
                  <a:tcPr marL="77662" marR="77662" marT="38831" marB="38831" anchor="ctr">
                    <a:lnL>
                      <a:noFill/>
                    </a:lnL>
                    <a:lnR>
                      <a:noFill/>
                    </a:lnR>
                    <a:lnT>
                      <a:noFill/>
                    </a:lnT>
                    <a:lnB>
                      <a:noFill/>
                    </a:lnB>
                  </a:tcPr>
                </a:tc>
                <a:extLst>
                  <a:ext uri="{0D108BD9-81ED-4DB2-BD59-A6C34878D82A}">
                    <a16:rowId xmlns:a16="http://schemas.microsoft.com/office/drawing/2014/main" val="257941399"/>
                  </a:ext>
                </a:extLst>
              </a:tr>
              <a:tr h="543631">
                <a:tc>
                  <a:txBody>
                    <a:bodyPr/>
                    <a:lstStyle/>
                    <a:p>
                      <a:pPr>
                        <a:buFont typeface="Arial" panose="020B0604020202020204" pitchFamily="34" charset="0"/>
                        <a:buNone/>
                      </a:pPr>
                      <a:r>
                        <a:rPr lang="en-US" sz="1500" dirty="0"/>
                        <a:t>(3) PCC’s ownership in BCS stock</a:t>
                      </a:r>
                    </a:p>
                  </a:txBody>
                  <a:tcPr marL="77662" marR="77662" marT="38831" marB="38831" anchor="ctr">
                    <a:lnL>
                      <a:noFill/>
                    </a:lnL>
                    <a:lnR>
                      <a:noFill/>
                    </a:lnR>
                    <a:lnT>
                      <a:noFill/>
                    </a:lnT>
                    <a:lnB>
                      <a:noFill/>
                    </a:lnB>
                  </a:tcPr>
                </a:tc>
                <a:tc>
                  <a:txBody>
                    <a:bodyPr/>
                    <a:lstStyle/>
                    <a:p>
                      <a:r>
                        <a:rPr lang="en-US" sz="1500" dirty="0"/>
                        <a:t>         30%</a:t>
                      </a:r>
                    </a:p>
                  </a:txBody>
                  <a:tcPr marL="77662" marR="77662" marT="38831" marB="38831" anchor="ctr">
                    <a:lnL>
                      <a:noFill/>
                    </a:lnL>
                    <a:lnR>
                      <a:noFill/>
                    </a:lnR>
                    <a:lnT>
                      <a:noFill/>
                    </a:lnT>
                    <a:lnB>
                      <a:noFill/>
                    </a:lnB>
                  </a:tcPr>
                </a:tc>
                <a:tc>
                  <a:txBody>
                    <a:bodyPr/>
                    <a:lstStyle/>
                    <a:p>
                      <a:endParaRPr lang="en-US" sz="1500" dirty="0"/>
                    </a:p>
                  </a:txBody>
                  <a:tcPr marL="77662" marR="77662" marT="38831" marB="38831" anchor="ctr">
                    <a:lnL>
                      <a:noFill/>
                    </a:lnL>
                    <a:lnR>
                      <a:noFill/>
                    </a:lnR>
                    <a:lnT>
                      <a:noFill/>
                    </a:lnT>
                    <a:lnB>
                      <a:noFill/>
                    </a:lnB>
                  </a:tcPr>
                </a:tc>
                <a:extLst>
                  <a:ext uri="{0D108BD9-81ED-4DB2-BD59-A6C34878D82A}">
                    <a16:rowId xmlns:a16="http://schemas.microsoft.com/office/drawing/2014/main" val="2725282652"/>
                  </a:ext>
                </a:extLst>
              </a:tr>
              <a:tr h="645328">
                <a:tc>
                  <a:txBody>
                    <a:bodyPr/>
                    <a:lstStyle/>
                    <a:p>
                      <a:pPr>
                        <a:buFont typeface="Arial" panose="020B0604020202020204" pitchFamily="34" charset="0"/>
                        <a:buNone/>
                      </a:pPr>
                      <a:r>
                        <a:rPr lang="en-US" sz="1500" dirty="0"/>
                        <a:t>(4) PCC’s book income from BCS investment</a:t>
                      </a:r>
                    </a:p>
                  </a:txBody>
                  <a:tcPr marL="77662" marR="77662" marT="38831" marB="38831" anchor="ctr">
                    <a:lnL>
                      <a:noFill/>
                    </a:lnL>
                    <a:lnR>
                      <a:noFill/>
                    </a:lnR>
                    <a:lnT>
                      <a:noFill/>
                    </a:lnT>
                    <a:lnB>
                      <a:noFill/>
                    </a:lnB>
                  </a:tcPr>
                </a:tc>
                <a:tc>
                  <a:txBody>
                    <a:bodyPr/>
                    <a:lstStyle/>
                    <a:p>
                      <a:r>
                        <a:rPr lang="en-US" sz="1500" dirty="0"/>
                        <a:t>$  30,000</a:t>
                      </a:r>
                    </a:p>
                  </a:txBody>
                  <a:tcPr marL="77662" marR="77662" marT="38831" marB="38831" anchor="ctr">
                    <a:lnL>
                      <a:noFill/>
                    </a:lnL>
                    <a:lnR>
                      <a:noFill/>
                    </a:lnR>
                    <a:lnT>
                      <a:noFill/>
                    </a:lnT>
                    <a:lnB>
                      <a:noFill/>
                    </a:lnB>
                  </a:tcPr>
                </a:tc>
                <a:tc>
                  <a:txBody>
                    <a:bodyPr/>
                    <a:lstStyle/>
                    <a:p>
                      <a:pPr algn="ctr"/>
                      <a:r>
                        <a:rPr lang="en-US" sz="1500" dirty="0"/>
                        <a:t>(2) × (3)</a:t>
                      </a:r>
                    </a:p>
                  </a:txBody>
                  <a:tcPr marL="77662" marR="77662" marT="38831" marB="38831" anchor="ctr">
                    <a:lnL>
                      <a:noFill/>
                    </a:lnL>
                    <a:lnR>
                      <a:noFill/>
                    </a:lnR>
                    <a:lnT>
                      <a:noFill/>
                    </a:lnT>
                    <a:lnB>
                      <a:noFill/>
                    </a:lnB>
                  </a:tcPr>
                </a:tc>
                <a:extLst>
                  <a:ext uri="{0D108BD9-81ED-4DB2-BD59-A6C34878D82A}">
                    <a16:rowId xmlns:a16="http://schemas.microsoft.com/office/drawing/2014/main" val="3372034088"/>
                  </a:ext>
                </a:extLst>
              </a:tr>
              <a:tr h="762000">
                <a:tc>
                  <a:txBody>
                    <a:bodyPr/>
                    <a:lstStyle/>
                    <a:p>
                      <a:pPr>
                        <a:buFont typeface="Arial" panose="020B0604020202020204" pitchFamily="34" charset="0"/>
                        <a:buNone/>
                      </a:pPr>
                      <a:r>
                        <a:rPr lang="en-US" sz="1500" b="1" dirty="0"/>
                        <a:t>Unfavorable book–tax difference associated with dividend</a:t>
                      </a:r>
                      <a:endParaRPr lang="en-US" sz="1500" dirty="0"/>
                    </a:p>
                  </a:txBody>
                  <a:tcPr marL="77662" marR="77662" marT="38831" marB="38831" anchor="ctr">
                    <a:lnL>
                      <a:noFill/>
                    </a:lnL>
                    <a:lnR>
                      <a:noFill/>
                    </a:lnR>
                    <a:lnT>
                      <a:noFill/>
                    </a:lnT>
                    <a:lnB>
                      <a:noFill/>
                    </a:lnB>
                  </a:tcPr>
                </a:tc>
                <a:tc>
                  <a:txBody>
                    <a:bodyPr/>
                    <a:lstStyle/>
                    <a:p>
                      <a:r>
                        <a:rPr lang="en-US" sz="1500" b="1" dirty="0"/>
                        <a:t>$  10,000</a:t>
                      </a:r>
                      <a:endParaRPr lang="en-US" sz="1500" dirty="0"/>
                    </a:p>
                  </a:txBody>
                  <a:tcPr marL="77662" marR="77662" marT="38831" marB="38831" anchor="ctr">
                    <a:lnL>
                      <a:noFill/>
                    </a:lnL>
                    <a:lnR>
                      <a:noFill/>
                    </a:lnR>
                    <a:lnT>
                      <a:noFill/>
                    </a:lnT>
                    <a:lnB>
                      <a:noFill/>
                    </a:lnB>
                  </a:tcPr>
                </a:tc>
                <a:tc>
                  <a:txBody>
                    <a:bodyPr/>
                    <a:lstStyle/>
                    <a:p>
                      <a:pPr algn="ctr"/>
                      <a:r>
                        <a:rPr lang="en-US" sz="1500" dirty="0"/>
                        <a:t>(1) − (4)</a:t>
                      </a:r>
                    </a:p>
                  </a:txBody>
                  <a:tcPr marL="77662" marR="77662" marT="38831" marB="38831" anchor="ctr">
                    <a:lnL>
                      <a:noFill/>
                    </a:lnL>
                    <a:lnR>
                      <a:noFill/>
                    </a:lnR>
                    <a:lnT>
                      <a:noFill/>
                    </a:lnT>
                    <a:lnB>
                      <a:noFill/>
                    </a:lnB>
                  </a:tcPr>
                </a:tc>
                <a:extLst>
                  <a:ext uri="{0D108BD9-81ED-4DB2-BD59-A6C34878D82A}">
                    <a16:rowId xmlns:a16="http://schemas.microsoft.com/office/drawing/2014/main" val="3160228103"/>
                  </a:ext>
                </a:extLst>
              </a:tr>
            </a:tbl>
          </a:graphicData>
        </a:graphic>
      </p:graphicFrame>
      <p:sp>
        <p:nvSpPr>
          <p:cNvPr id="4" name="Slide Number Placeholder 3">
            <a:extLst>
              <a:ext uri="{FF2B5EF4-FFF2-40B4-BE49-F238E27FC236}">
                <a16:creationId xmlns:a16="http://schemas.microsoft.com/office/drawing/2014/main" id="{294322D8-5B59-43FC-A834-7C21D1FAEF81}"/>
              </a:ext>
            </a:extLst>
          </p:cNvPr>
          <p:cNvSpPr>
            <a:spLocks noGrp="1"/>
          </p:cNvSpPr>
          <p:nvPr>
            <p:ph type="sldNum" sz="quarter" idx="10"/>
          </p:nvPr>
        </p:nvSpPr>
        <p:spPr/>
        <p:txBody>
          <a:bodyPr/>
          <a:lstStyle/>
          <a:p>
            <a:r>
              <a:rPr lang="en-US"/>
              <a:t>5-</a:t>
            </a:r>
            <a:fld id="{847A6AB7-ED92-4CC2-895B-E46908831F7A}" type="slidenum">
              <a:rPr lang="en-US" smtClean="0"/>
              <a:pPr/>
              <a:t>14</a:t>
            </a:fld>
            <a:endParaRPr lang="en-US" dirty="0"/>
          </a:p>
        </p:txBody>
      </p:sp>
    </p:spTree>
    <p:extLst>
      <p:ext uri="{BB962C8B-B14F-4D97-AF65-F5344CB8AC3E}">
        <p14:creationId xmlns:p14="http://schemas.microsoft.com/office/powerpoint/2010/main" val="573520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752600"/>
            <a:ext cx="8229600" cy="4720026"/>
          </a:xfrm>
        </p:spPr>
        <p:txBody>
          <a:bodyPr>
            <a:normAutofit/>
          </a:bodyPr>
          <a:lstStyle/>
          <a:p>
            <a:r>
              <a:rPr lang="en-US" sz="2600" dirty="0"/>
              <a:t>Corporate net interest expense deductions are limited to 30 percent of taxable income before interest income or deductions (called adjusted taxable income, ATI).</a:t>
            </a:r>
          </a:p>
          <a:p>
            <a:r>
              <a:rPr lang="en-US" sz="2600" dirty="0"/>
              <a:t>Deductions disallowed are carried forward indefinitely.</a:t>
            </a:r>
          </a:p>
          <a:p>
            <a:r>
              <a:rPr lang="en-US" sz="2600" dirty="0"/>
              <a:t>This limitation does not apply to taxpayers with annual average gross receipts (AGR) less than $26 million for the prior three years. </a:t>
            </a:r>
          </a:p>
        </p:txBody>
      </p:sp>
      <p:sp>
        <p:nvSpPr>
          <p:cNvPr id="7" name="Title 6"/>
          <p:cNvSpPr>
            <a:spLocks noGrp="1"/>
          </p:cNvSpPr>
          <p:nvPr>
            <p:ph type="title"/>
          </p:nvPr>
        </p:nvSpPr>
        <p:spPr/>
        <p:txBody>
          <a:bodyPr/>
          <a:lstStyle/>
          <a:p>
            <a:r>
              <a:rPr lang="en-US" dirty="0"/>
              <a:t>Limitation on </a:t>
            </a:r>
            <a:br>
              <a:rPr lang="en-US" dirty="0"/>
            </a:br>
            <a:r>
              <a:rPr lang="en-US" dirty="0"/>
              <a:t>Net Interest Expense</a:t>
            </a:r>
          </a:p>
        </p:txBody>
      </p:sp>
      <p:sp>
        <p:nvSpPr>
          <p:cNvPr id="2" name="Slide Number Placeholder 1">
            <a:extLst>
              <a:ext uri="{FF2B5EF4-FFF2-40B4-BE49-F238E27FC236}">
                <a16:creationId xmlns:a16="http://schemas.microsoft.com/office/drawing/2014/main" id="{6DEB7DA6-21F0-4DC1-B858-E82BF965F32E}"/>
              </a:ext>
            </a:extLst>
          </p:cNvPr>
          <p:cNvSpPr>
            <a:spLocks noGrp="1"/>
          </p:cNvSpPr>
          <p:nvPr>
            <p:ph type="sldNum" sz="quarter" idx="10"/>
          </p:nvPr>
        </p:nvSpPr>
        <p:spPr/>
        <p:txBody>
          <a:bodyPr/>
          <a:lstStyle/>
          <a:p>
            <a:r>
              <a:rPr lang="en-US"/>
              <a:t>5-</a:t>
            </a:r>
            <a:fld id="{847A6AB7-ED92-4CC2-895B-E46908831F7A}" type="slidenum">
              <a:rPr lang="en-US" smtClean="0"/>
              <a:pPr/>
              <a:t>15</a:t>
            </a:fld>
            <a:endParaRPr lang="en-US" dirty="0"/>
          </a:p>
        </p:txBody>
      </p:sp>
    </p:spTree>
    <p:extLst>
      <p:ext uri="{BB962C8B-B14F-4D97-AF65-F5344CB8AC3E}">
        <p14:creationId xmlns:p14="http://schemas.microsoft.com/office/powerpoint/2010/main" val="2740132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EXHIBIT 5-5 Book and Tax Treatment of Stock Options</a:t>
            </a:r>
          </a:p>
        </p:txBody>
      </p:sp>
      <p:sp>
        <p:nvSpPr>
          <p:cNvPr id="2" name="Title 1"/>
          <p:cNvSpPr>
            <a:spLocks noGrp="1"/>
          </p:cNvSpPr>
          <p:nvPr>
            <p:ph type="title"/>
          </p:nvPr>
        </p:nvSpPr>
        <p:spPr/>
        <p:txBody>
          <a:bodyPr/>
          <a:lstStyle/>
          <a:p>
            <a:r>
              <a:rPr lang="en-US" dirty="0"/>
              <a:t>Book and Tax Treatment of Stock Options (1 of 2)</a:t>
            </a:r>
          </a:p>
        </p:txBody>
      </p:sp>
      <p:pic>
        <p:nvPicPr>
          <p:cNvPr id="4" name="Picture 3" descr="Screen Shot 2020-02-20 at 12.51.57 PM.png"/>
          <p:cNvPicPr>
            <a:picLocks noChangeAspect="1"/>
          </p:cNvPicPr>
          <p:nvPr/>
        </p:nvPicPr>
        <p:blipFill rotWithShape="1">
          <a:blip r:embed="rId2">
            <a:extLst>
              <a:ext uri="{28A0092B-C50C-407E-A947-70E740481C1C}">
                <a14:useLocalDpi xmlns:a14="http://schemas.microsoft.com/office/drawing/2010/main" val="0"/>
              </a:ext>
            </a:extLst>
          </a:blip>
          <a:srcRect t="14429"/>
          <a:stretch/>
        </p:blipFill>
        <p:spPr>
          <a:xfrm>
            <a:off x="0" y="3200400"/>
            <a:ext cx="9144000" cy="2259542"/>
          </a:xfrm>
          <a:prstGeom prst="rect">
            <a:avLst/>
          </a:prstGeom>
        </p:spPr>
      </p:pic>
      <p:sp>
        <p:nvSpPr>
          <p:cNvPr id="5" name="Slide Number Placeholder 4">
            <a:extLst>
              <a:ext uri="{FF2B5EF4-FFF2-40B4-BE49-F238E27FC236}">
                <a16:creationId xmlns:a16="http://schemas.microsoft.com/office/drawing/2014/main" id="{ADA2A7B6-5621-4343-8EB7-07AB1CA7C341}"/>
              </a:ext>
            </a:extLst>
          </p:cNvPr>
          <p:cNvSpPr>
            <a:spLocks noGrp="1"/>
          </p:cNvSpPr>
          <p:nvPr>
            <p:ph type="sldNum" sz="quarter" idx="10"/>
          </p:nvPr>
        </p:nvSpPr>
        <p:spPr/>
        <p:txBody>
          <a:bodyPr/>
          <a:lstStyle/>
          <a:p>
            <a:r>
              <a:rPr lang="en-US"/>
              <a:t>5-</a:t>
            </a:r>
            <a:fld id="{847A6AB7-ED92-4CC2-895B-E46908831F7A}" type="slidenum">
              <a:rPr lang="en-US" smtClean="0"/>
              <a:pPr/>
              <a:t>16</a:t>
            </a:fld>
            <a:endParaRPr lang="en-US" dirty="0"/>
          </a:p>
        </p:txBody>
      </p:sp>
    </p:spTree>
    <p:extLst>
      <p:ext uri="{BB962C8B-B14F-4D97-AF65-F5344CB8AC3E}">
        <p14:creationId xmlns:p14="http://schemas.microsoft.com/office/powerpoint/2010/main" val="2695167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 Shot 2020-02-20 at 12.52.36 PM.png"/>
          <p:cNvPicPr>
            <a:picLocks noGrp="1" noChangeAspect="1"/>
          </p:cNvPicPr>
          <p:nvPr>
            <p:ph idx="1"/>
          </p:nvPr>
        </p:nvPicPr>
        <p:blipFill>
          <a:blip r:embed="rId2">
            <a:extLst>
              <a:ext uri="{28A0092B-C50C-407E-A947-70E740481C1C}">
                <a14:useLocalDpi xmlns:a14="http://schemas.microsoft.com/office/drawing/2010/main" val="0"/>
              </a:ext>
            </a:extLst>
          </a:blip>
          <a:srcRect t="-20291" b="-20291"/>
          <a:stretch>
            <a:fillRect/>
          </a:stretch>
        </p:blipFill>
        <p:spPr/>
      </p:pic>
      <p:sp>
        <p:nvSpPr>
          <p:cNvPr id="2" name="Title 1"/>
          <p:cNvSpPr>
            <a:spLocks noGrp="1"/>
          </p:cNvSpPr>
          <p:nvPr>
            <p:ph type="title"/>
          </p:nvPr>
        </p:nvSpPr>
        <p:spPr/>
        <p:txBody>
          <a:bodyPr/>
          <a:lstStyle/>
          <a:p>
            <a:r>
              <a:rPr lang="en-US" dirty="0"/>
              <a:t>Book and Tax Treatment of Stock Options (2 of 2)</a:t>
            </a:r>
          </a:p>
        </p:txBody>
      </p:sp>
      <p:sp>
        <p:nvSpPr>
          <p:cNvPr id="3" name="Slide Number Placeholder 2">
            <a:extLst>
              <a:ext uri="{FF2B5EF4-FFF2-40B4-BE49-F238E27FC236}">
                <a16:creationId xmlns:a16="http://schemas.microsoft.com/office/drawing/2014/main" id="{4C200598-6872-4669-BBAD-8BF2223C29CB}"/>
              </a:ext>
            </a:extLst>
          </p:cNvPr>
          <p:cNvSpPr>
            <a:spLocks noGrp="1"/>
          </p:cNvSpPr>
          <p:nvPr>
            <p:ph type="sldNum" sz="quarter" idx="10"/>
          </p:nvPr>
        </p:nvSpPr>
        <p:spPr/>
        <p:txBody>
          <a:bodyPr/>
          <a:lstStyle/>
          <a:p>
            <a:r>
              <a:rPr lang="en-US"/>
              <a:t>5-</a:t>
            </a:r>
            <a:fld id="{847A6AB7-ED92-4CC2-895B-E46908831F7A}" type="slidenum">
              <a:rPr lang="en-US" smtClean="0"/>
              <a:pPr/>
              <a:t>17</a:t>
            </a:fld>
            <a:endParaRPr lang="en-US" dirty="0"/>
          </a:p>
        </p:txBody>
      </p:sp>
    </p:spTree>
    <p:extLst>
      <p:ext uri="{BB962C8B-B14F-4D97-AF65-F5344CB8AC3E}">
        <p14:creationId xmlns:p14="http://schemas.microsoft.com/office/powerpoint/2010/main" val="450194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Autofit/>
          </a:bodyPr>
          <a:lstStyle/>
          <a:p>
            <a:pPr marL="0" indent="0">
              <a:buNone/>
            </a:pPr>
            <a:r>
              <a:rPr lang="en-US" sz="2200" dirty="0"/>
              <a:t>On January 1, 2021, PCC granted 20,000 NQOs with an estimated $10 value per option ($200,000 total value). Each option entitled the owner to purchase one share of PCC stock for $10 a share (the per-share price of PCC stock on January 1, 2021, when the options were granted). The options vested at the end of the day on December 31, 2021 (employees could not exercise options in 2021). Assume no options were exercised in either 2021 or 2022.</a:t>
            </a:r>
          </a:p>
          <a:p>
            <a:pPr marL="0" indent="0">
              <a:buNone/>
            </a:pPr>
            <a:endParaRPr lang="en-US" sz="2200" dirty="0"/>
          </a:p>
          <a:p>
            <a:pPr marL="0" indent="0">
              <a:buNone/>
            </a:pPr>
            <a:r>
              <a:rPr lang="en-US" sz="2200" dirty="0"/>
              <a:t>What is PCC’s book–tax difference associated with the nonqualified options in 2021? In 2022? Is each difference favorable or unfavorable? Is it permanent or temporary?</a:t>
            </a:r>
          </a:p>
        </p:txBody>
      </p:sp>
      <p:sp>
        <p:nvSpPr>
          <p:cNvPr id="7" name="Title 6"/>
          <p:cNvSpPr>
            <a:spLocks noGrp="1"/>
          </p:cNvSpPr>
          <p:nvPr>
            <p:ph type="title"/>
          </p:nvPr>
        </p:nvSpPr>
        <p:spPr/>
        <p:txBody>
          <a:bodyPr/>
          <a:lstStyle/>
          <a:p>
            <a:r>
              <a:rPr lang="en-US" dirty="0"/>
              <a:t>Stock Option Example 1</a:t>
            </a:r>
          </a:p>
        </p:txBody>
      </p:sp>
      <p:sp>
        <p:nvSpPr>
          <p:cNvPr id="2" name="Slide Number Placeholder 1">
            <a:extLst>
              <a:ext uri="{FF2B5EF4-FFF2-40B4-BE49-F238E27FC236}">
                <a16:creationId xmlns:a16="http://schemas.microsoft.com/office/drawing/2014/main" id="{5BF4596F-4B3F-4465-A6CC-AD025EE2F7BB}"/>
              </a:ext>
            </a:extLst>
          </p:cNvPr>
          <p:cNvSpPr>
            <a:spLocks noGrp="1"/>
          </p:cNvSpPr>
          <p:nvPr>
            <p:ph type="sldNum" sz="quarter" idx="10"/>
          </p:nvPr>
        </p:nvSpPr>
        <p:spPr/>
        <p:txBody>
          <a:bodyPr/>
          <a:lstStyle/>
          <a:p>
            <a:r>
              <a:rPr lang="en-US"/>
              <a:t>5-</a:t>
            </a:r>
            <a:fld id="{847A6AB7-ED92-4CC2-895B-E46908831F7A}" type="slidenum">
              <a:rPr lang="en-US" smtClean="0"/>
              <a:pPr/>
              <a:t>18</a:t>
            </a:fld>
            <a:endParaRPr lang="en-US" dirty="0"/>
          </a:p>
        </p:txBody>
      </p:sp>
    </p:spTree>
    <p:extLst>
      <p:ext uri="{BB962C8B-B14F-4D97-AF65-F5344CB8AC3E}">
        <p14:creationId xmlns:p14="http://schemas.microsoft.com/office/powerpoint/2010/main" val="551538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579474"/>
            <a:ext cx="8229600" cy="4592726"/>
          </a:xfrm>
        </p:spPr>
        <p:txBody>
          <a:bodyPr>
            <a:normAutofit/>
          </a:bodyPr>
          <a:lstStyle/>
          <a:p>
            <a:pPr marL="0" indent="0">
              <a:buNone/>
            </a:pPr>
            <a:r>
              <a:rPr lang="en-US" sz="2600" b="1" dirty="0"/>
              <a:t>Answer: </a:t>
            </a:r>
            <a:r>
              <a:rPr lang="en-US" sz="2600" dirty="0"/>
              <a:t>$100,000 unfavorable, temporary book–tax difference in 2021 and again in 2022. PCC reports $100,000 of compensation expense for book purposes in 2021 and $0 for tax purposes (the options were not exercised) and another $100,000 of compensation expense for book purposes in 2022 and $0 for tax.</a:t>
            </a:r>
          </a:p>
        </p:txBody>
      </p:sp>
      <p:sp>
        <p:nvSpPr>
          <p:cNvPr id="7" name="Title 6"/>
          <p:cNvSpPr>
            <a:spLocks noGrp="1"/>
          </p:cNvSpPr>
          <p:nvPr>
            <p:ph type="title"/>
          </p:nvPr>
        </p:nvSpPr>
        <p:spPr/>
        <p:txBody>
          <a:bodyPr/>
          <a:lstStyle/>
          <a:p>
            <a:r>
              <a:rPr lang="en-US" dirty="0"/>
              <a:t>Stock Option Example 1 Solution</a:t>
            </a:r>
          </a:p>
        </p:txBody>
      </p:sp>
      <p:sp>
        <p:nvSpPr>
          <p:cNvPr id="2" name="Slide Number Placeholder 1">
            <a:extLst>
              <a:ext uri="{FF2B5EF4-FFF2-40B4-BE49-F238E27FC236}">
                <a16:creationId xmlns:a16="http://schemas.microsoft.com/office/drawing/2014/main" id="{526D21D3-3558-43D4-B904-CFA97D6B8ACB}"/>
              </a:ext>
            </a:extLst>
          </p:cNvPr>
          <p:cNvSpPr>
            <a:spLocks noGrp="1"/>
          </p:cNvSpPr>
          <p:nvPr>
            <p:ph type="sldNum" sz="quarter" idx="10"/>
          </p:nvPr>
        </p:nvSpPr>
        <p:spPr/>
        <p:txBody>
          <a:bodyPr/>
          <a:lstStyle/>
          <a:p>
            <a:r>
              <a:rPr lang="en-US"/>
              <a:t>5-</a:t>
            </a:r>
            <a:fld id="{847A6AB7-ED92-4CC2-895B-E46908831F7A}" type="slidenum">
              <a:rPr lang="en-US" smtClean="0"/>
              <a:pPr/>
              <a:t>19</a:t>
            </a:fld>
            <a:endParaRPr lang="en-US" dirty="0"/>
          </a:p>
        </p:txBody>
      </p:sp>
    </p:spTree>
    <p:extLst>
      <p:ext uri="{BB962C8B-B14F-4D97-AF65-F5344CB8AC3E}">
        <p14:creationId xmlns:p14="http://schemas.microsoft.com/office/powerpoint/2010/main" val="3853796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marL="514350" indent="-514350">
              <a:buFont typeface="+mj-lt"/>
              <a:buAutoNum type="arabicPeriod"/>
            </a:pPr>
            <a:r>
              <a:rPr lang="en-US" dirty="0"/>
              <a:t>Describe the corporate income tax formula and discuss tax considerations relating to corporations’ accounting periods and accounting methods.</a:t>
            </a:r>
          </a:p>
          <a:p>
            <a:pPr marL="514350" indent="-514350">
              <a:buFont typeface="+mj-lt"/>
              <a:buAutoNum type="arabicPeriod"/>
            </a:pPr>
            <a:endParaRPr lang="en-US" sz="1000" dirty="0"/>
          </a:p>
          <a:p>
            <a:pPr marL="514350" indent="-514350">
              <a:buFont typeface="+mj-lt"/>
              <a:buAutoNum type="arabicPeriod"/>
            </a:pPr>
            <a:r>
              <a:rPr lang="en-US" dirty="0"/>
              <a:t>Identify common permanent and temporary book–tax differences and compute a corporation’s taxable income and associated income tax liability.</a:t>
            </a:r>
          </a:p>
        </p:txBody>
      </p:sp>
      <p:sp>
        <p:nvSpPr>
          <p:cNvPr id="7" name="Title 6"/>
          <p:cNvSpPr>
            <a:spLocks noGrp="1"/>
          </p:cNvSpPr>
          <p:nvPr>
            <p:ph type="title"/>
          </p:nvPr>
        </p:nvSpPr>
        <p:spPr/>
        <p:txBody>
          <a:bodyPr/>
          <a:lstStyle/>
          <a:p>
            <a:r>
              <a:rPr lang="en-US" altLang="en-US" dirty="0"/>
              <a:t>Learning Objectives (1 of 2)</a:t>
            </a:r>
            <a:endParaRPr lang="en-US" dirty="0"/>
          </a:p>
        </p:txBody>
      </p:sp>
      <p:sp>
        <p:nvSpPr>
          <p:cNvPr id="2" name="Slide Number Placeholder 1">
            <a:extLst>
              <a:ext uri="{FF2B5EF4-FFF2-40B4-BE49-F238E27FC236}">
                <a16:creationId xmlns:a16="http://schemas.microsoft.com/office/drawing/2014/main" id="{730EC17F-D817-4DA0-92AB-41600B0FDCD2}"/>
              </a:ext>
            </a:extLst>
          </p:cNvPr>
          <p:cNvSpPr>
            <a:spLocks noGrp="1"/>
          </p:cNvSpPr>
          <p:nvPr>
            <p:ph type="sldNum" sz="quarter" idx="10"/>
          </p:nvPr>
        </p:nvSpPr>
        <p:spPr/>
        <p:txBody>
          <a:bodyPr/>
          <a:lstStyle/>
          <a:p>
            <a:r>
              <a:rPr lang="en-US"/>
              <a:t>5-</a:t>
            </a:r>
            <a:fld id="{847A6AB7-ED92-4CC2-895B-E46908831F7A}" type="slidenum">
              <a:rPr lang="en-US" smtClean="0"/>
              <a:pPr/>
              <a:t>2</a:t>
            </a:fld>
            <a:endParaRPr lang="en-US" dirty="0"/>
          </a:p>
        </p:txBody>
      </p:sp>
    </p:spTree>
    <p:extLst>
      <p:ext uri="{BB962C8B-B14F-4D97-AF65-F5344CB8AC3E}">
        <p14:creationId xmlns:p14="http://schemas.microsoft.com/office/powerpoint/2010/main" val="519993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579474"/>
            <a:ext cx="8229600" cy="4440326"/>
          </a:xfrm>
        </p:spPr>
        <p:txBody>
          <a:bodyPr>
            <a:normAutofit/>
          </a:bodyPr>
          <a:lstStyle/>
          <a:p>
            <a:pPr marL="0" indent="0">
              <a:buNone/>
            </a:pPr>
            <a:r>
              <a:rPr lang="en-US" sz="2600" dirty="0"/>
              <a:t>Assume the same facts in Example 1 and that on March 1, 2023, employees exercised all 20,000 options at a time when the PCC stock was trading at $25 per share.</a:t>
            </a:r>
          </a:p>
          <a:p>
            <a:pPr marL="0" indent="0">
              <a:buNone/>
            </a:pPr>
            <a:endParaRPr lang="en-US" sz="900" dirty="0"/>
          </a:p>
          <a:p>
            <a:pPr marL="0" indent="0">
              <a:buNone/>
            </a:pPr>
            <a:r>
              <a:rPr lang="en-US" sz="2600" dirty="0"/>
              <a:t>What is PCC’s book–tax difference associated with the stock options in 2023? Is it a permanent difference or a temporary difference? Is it favorable or unfavorable?</a:t>
            </a:r>
          </a:p>
        </p:txBody>
      </p:sp>
      <p:sp>
        <p:nvSpPr>
          <p:cNvPr id="7" name="Title 6"/>
          <p:cNvSpPr>
            <a:spLocks noGrp="1"/>
          </p:cNvSpPr>
          <p:nvPr>
            <p:ph type="title"/>
          </p:nvPr>
        </p:nvSpPr>
        <p:spPr/>
        <p:txBody>
          <a:bodyPr/>
          <a:lstStyle/>
          <a:p>
            <a:r>
              <a:rPr lang="en-US" dirty="0"/>
              <a:t>Stock Option Example 2</a:t>
            </a:r>
          </a:p>
        </p:txBody>
      </p:sp>
      <p:sp>
        <p:nvSpPr>
          <p:cNvPr id="2" name="Slide Number Placeholder 1">
            <a:extLst>
              <a:ext uri="{FF2B5EF4-FFF2-40B4-BE49-F238E27FC236}">
                <a16:creationId xmlns:a16="http://schemas.microsoft.com/office/drawing/2014/main" id="{1FD7163D-8759-4EFA-82C9-FFD475D046B4}"/>
              </a:ext>
            </a:extLst>
          </p:cNvPr>
          <p:cNvSpPr>
            <a:spLocks noGrp="1"/>
          </p:cNvSpPr>
          <p:nvPr>
            <p:ph type="sldNum" sz="quarter" idx="10"/>
          </p:nvPr>
        </p:nvSpPr>
        <p:spPr/>
        <p:txBody>
          <a:bodyPr/>
          <a:lstStyle/>
          <a:p>
            <a:r>
              <a:rPr lang="en-US"/>
              <a:t>5-</a:t>
            </a:r>
            <a:fld id="{847A6AB7-ED92-4CC2-895B-E46908831F7A}" type="slidenum">
              <a:rPr lang="en-US" smtClean="0"/>
              <a:pPr/>
              <a:t>20</a:t>
            </a:fld>
            <a:endParaRPr lang="en-US" dirty="0"/>
          </a:p>
        </p:txBody>
      </p:sp>
    </p:spTree>
    <p:extLst>
      <p:ext uri="{BB962C8B-B14F-4D97-AF65-F5344CB8AC3E}">
        <p14:creationId xmlns:p14="http://schemas.microsoft.com/office/powerpoint/2010/main" val="1533391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676400"/>
            <a:ext cx="8229600" cy="4572000"/>
          </a:xfrm>
        </p:spPr>
        <p:txBody>
          <a:bodyPr>
            <a:noAutofit/>
          </a:bodyPr>
          <a:lstStyle/>
          <a:p>
            <a:pPr marL="0" indent="0">
              <a:buNone/>
            </a:pPr>
            <a:r>
              <a:rPr lang="en-US" sz="2200" b="1" dirty="0"/>
              <a:t>Answer: </a:t>
            </a:r>
            <a:r>
              <a:rPr lang="en-US" sz="2200" dirty="0"/>
              <a:t>$200,000 favorable, temporary book–tax difference in 2023 and a $100,000 favorable permanent book–tax difference. PCC claims a $300,000 tax deduction in 2023, equal to the number of shares purchased (20,000) times the bargain element of $15 per option exercised ($25 − $10). PCC does not deduct any additional compensation expense for book purposes in 2023 because the vesting period ended in 2022. $200,000 of the tax deduction is a reversal of the total 2022–2022 unfavorable, temporary book–tax difference. The excess $100,000 tax deduction is a favorable permanent difference.</a:t>
            </a:r>
          </a:p>
        </p:txBody>
      </p:sp>
      <p:sp>
        <p:nvSpPr>
          <p:cNvPr id="7" name="Title 6"/>
          <p:cNvSpPr>
            <a:spLocks noGrp="1"/>
          </p:cNvSpPr>
          <p:nvPr>
            <p:ph type="title"/>
          </p:nvPr>
        </p:nvSpPr>
        <p:spPr/>
        <p:txBody>
          <a:bodyPr/>
          <a:lstStyle/>
          <a:p>
            <a:r>
              <a:rPr lang="en-US" dirty="0"/>
              <a:t>Stock Option Example 2 Solution</a:t>
            </a:r>
          </a:p>
        </p:txBody>
      </p:sp>
      <p:sp>
        <p:nvSpPr>
          <p:cNvPr id="2" name="Slide Number Placeholder 1">
            <a:extLst>
              <a:ext uri="{FF2B5EF4-FFF2-40B4-BE49-F238E27FC236}">
                <a16:creationId xmlns:a16="http://schemas.microsoft.com/office/drawing/2014/main" id="{665B0D56-6B0C-4B85-AB40-B4B13DE88E06}"/>
              </a:ext>
            </a:extLst>
          </p:cNvPr>
          <p:cNvSpPr>
            <a:spLocks noGrp="1"/>
          </p:cNvSpPr>
          <p:nvPr>
            <p:ph type="sldNum" sz="quarter" idx="10"/>
          </p:nvPr>
        </p:nvSpPr>
        <p:spPr/>
        <p:txBody>
          <a:bodyPr/>
          <a:lstStyle/>
          <a:p>
            <a:r>
              <a:rPr lang="en-US"/>
              <a:t>5-</a:t>
            </a:r>
            <a:fld id="{847A6AB7-ED92-4CC2-895B-E46908831F7A}" type="slidenum">
              <a:rPr lang="en-US" smtClean="0"/>
              <a:pPr/>
              <a:t>21</a:t>
            </a:fld>
            <a:endParaRPr lang="en-US" dirty="0"/>
          </a:p>
        </p:txBody>
      </p:sp>
    </p:spTree>
    <p:extLst>
      <p:ext uri="{BB962C8B-B14F-4D97-AF65-F5344CB8AC3E}">
        <p14:creationId xmlns:p14="http://schemas.microsoft.com/office/powerpoint/2010/main" val="777560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579474"/>
            <a:ext cx="8229600" cy="4364126"/>
          </a:xfrm>
        </p:spPr>
        <p:txBody>
          <a:bodyPr>
            <a:normAutofit/>
          </a:bodyPr>
          <a:lstStyle/>
          <a:p>
            <a:pPr marL="0" indent="0">
              <a:buNone/>
            </a:pPr>
            <a:r>
              <a:rPr lang="en-US" sz="2600" dirty="0"/>
              <a:t>Assume that on March 1, 2023, employees exercised all 20,000 options at a time when the PCC stock was trading at $25 per share. What is PCC’s book–tax difference associated with the stock options in 2023? Is it a permanent difference or a temporary difference? Is it favorable or unfavorable?</a:t>
            </a:r>
          </a:p>
        </p:txBody>
      </p:sp>
      <p:sp>
        <p:nvSpPr>
          <p:cNvPr id="7" name="Title 6"/>
          <p:cNvSpPr>
            <a:spLocks noGrp="1"/>
          </p:cNvSpPr>
          <p:nvPr>
            <p:ph type="title"/>
          </p:nvPr>
        </p:nvSpPr>
        <p:spPr/>
        <p:txBody>
          <a:bodyPr/>
          <a:lstStyle/>
          <a:p>
            <a:r>
              <a:rPr lang="en-US" dirty="0"/>
              <a:t>Stock Option Example 3</a:t>
            </a:r>
          </a:p>
        </p:txBody>
      </p:sp>
      <p:sp>
        <p:nvSpPr>
          <p:cNvPr id="2" name="Slide Number Placeholder 1">
            <a:extLst>
              <a:ext uri="{FF2B5EF4-FFF2-40B4-BE49-F238E27FC236}">
                <a16:creationId xmlns:a16="http://schemas.microsoft.com/office/drawing/2014/main" id="{06C971B3-0029-47A3-8F21-BDC2E39F8501}"/>
              </a:ext>
            </a:extLst>
          </p:cNvPr>
          <p:cNvSpPr>
            <a:spLocks noGrp="1"/>
          </p:cNvSpPr>
          <p:nvPr>
            <p:ph type="sldNum" sz="quarter" idx="10"/>
          </p:nvPr>
        </p:nvSpPr>
        <p:spPr/>
        <p:txBody>
          <a:bodyPr/>
          <a:lstStyle/>
          <a:p>
            <a:r>
              <a:rPr lang="en-US"/>
              <a:t>5-</a:t>
            </a:r>
            <a:fld id="{847A6AB7-ED92-4CC2-895B-E46908831F7A}" type="slidenum">
              <a:rPr lang="en-US" smtClean="0"/>
              <a:pPr/>
              <a:t>22</a:t>
            </a:fld>
            <a:endParaRPr lang="en-US" dirty="0"/>
          </a:p>
        </p:txBody>
      </p:sp>
    </p:spTree>
    <p:extLst>
      <p:ext uri="{BB962C8B-B14F-4D97-AF65-F5344CB8AC3E}">
        <p14:creationId xmlns:p14="http://schemas.microsoft.com/office/powerpoint/2010/main" val="13232214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Autofit/>
          </a:bodyPr>
          <a:lstStyle/>
          <a:p>
            <a:pPr marL="0" indent="0">
              <a:buNone/>
            </a:pPr>
            <a:r>
              <a:rPr lang="en-US" sz="2400" b="1" dirty="0"/>
              <a:t>Answer: </a:t>
            </a:r>
            <a:r>
              <a:rPr lang="en-US" sz="2400" dirty="0"/>
              <a:t>$200,000 favorable, temporary book–tax difference in 2023 and a $100,000 favorable permanent book–tax difference. PCC gets a $300,000 tax deduction in 2023, equal to the number of shares purchased (20,000) times the bargain element of $15 per option exercised ($25 − $10). PCC does not deduct any additional compensation expense for book purposes in 2023 because the vesting period ended in 2022. $200,000 of the tax deduction is a reversal of the total 2021–2022 unfavorable, temporary book–tax difference. The excess $100,000 tax deduction is a favorable permanent difference.</a:t>
            </a:r>
          </a:p>
        </p:txBody>
      </p:sp>
      <p:sp>
        <p:nvSpPr>
          <p:cNvPr id="7" name="Title 6"/>
          <p:cNvSpPr>
            <a:spLocks noGrp="1"/>
          </p:cNvSpPr>
          <p:nvPr>
            <p:ph type="title"/>
          </p:nvPr>
        </p:nvSpPr>
        <p:spPr/>
        <p:txBody>
          <a:bodyPr/>
          <a:lstStyle/>
          <a:p>
            <a:r>
              <a:rPr lang="en-US" dirty="0"/>
              <a:t>Stock Option Example 3 Solution</a:t>
            </a:r>
          </a:p>
        </p:txBody>
      </p:sp>
      <p:sp>
        <p:nvSpPr>
          <p:cNvPr id="2" name="Slide Number Placeholder 1">
            <a:extLst>
              <a:ext uri="{FF2B5EF4-FFF2-40B4-BE49-F238E27FC236}">
                <a16:creationId xmlns:a16="http://schemas.microsoft.com/office/drawing/2014/main" id="{69072619-AA66-4442-B0DC-744015DD3594}"/>
              </a:ext>
            </a:extLst>
          </p:cNvPr>
          <p:cNvSpPr>
            <a:spLocks noGrp="1"/>
          </p:cNvSpPr>
          <p:nvPr>
            <p:ph type="sldNum" sz="quarter" idx="10"/>
          </p:nvPr>
        </p:nvSpPr>
        <p:spPr/>
        <p:txBody>
          <a:bodyPr/>
          <a:lstStyle/>
          <a:p>
            <a:r>
              <a:rPr lang="en-US"/>
              <a:t>5-</a:t>
            </a:r>
            <a:fld id="{847A6AB7-ED92-4CC2-895B-E46908831F7A}" type="slidenum">
              <a:rPr lang="en-US" smtClean="0"/>
              <a:pPr/>
              <a:t>23</a:t>
            </a:fld>
            <a:endParaRPr lang="en-US" dirty="0"/>
          </a:p>
        </p:txBody>
      </p:sp>
    </p:spTree>
    <p:extLst>
      <p:ext uri="{BB962C8B-B14F-4D97-AF65-F5344CB8AC3E}">
        <p14:creationId xmlns:p14="http://schemas.microsoft.com/office/powerpoint/2010/main" val="3577963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r>
              <a:rPr lang="en-US" sz="2600" dirty="0"/>
              <a:t>No current deduction for net capital losses (capital losses in excess of capital gains).</a:t>
            </a:r>
          </a:p>
          <a:p>
            <a:r>
              <a:rPr lang="en-US" sz="2600" dirty="0"/>
              <a:t>Carry back net capital losses three years and carry forward five years.</a:t>
            </a:r>
          </a:p>
          <a:p>
            <a:pPr lvl="1"/>
            <a:r>
              <a:rPr lang="en-US" dirty="0"/>
              <a:t>Use carryover amounts on FIFO basis</a:t>
            </a:r>
          </a:p>
          <a:p>
            <a:r>
              <a:rPr lang="en-US" sz="2600" dirty="0"/>
              <a:t>Unfavorable, temporary book–tax difference in year of net capital loss.</a:t>
            </a:r>
          </a:p>
          <a:p>
            <a:r>
              <a:rPr lang="en-US" sz="2600" dirty="0"/>
              <a:t>Favorable, temporary book–tax difference in year carryback or carryover is used.</a:t>
            </a:r>
          </a:p>
        </p:txBody>
      </p:sp>
      <p:sp>
        <p:nvSpPr>
          <p:cNvPr id="7" name="Title 6"/>
          <p:cNvSpPr>
            <a:spLocks noGrp="1"/>
          </p:cNvSpPr>
          <p:nvPr>
            <p:ph type="title"/>
          </p:nvPr>
        </p:nvSpPr>
        <p:spPr/>
        <p:txBody>
          <a:bodyPr/>
          <a:lstStyle/>
          <a:p>
            <a:r>
              <a:rPr lang="en-US" dirty="0"/>
              <a:t>Net Capital Losses</a:t>
            </a:r>
          </a:p>
        </p:txBody>
      </p:sp>
      <p:sp>
        <p:nvSpPr>
          <p:cNvPr id="2" name="Slide Number Placeholder 1">
            <a:extLst>
              <a:ext uri="{FF2B5EF4-FFF2-40B4-BE49-F238E27FC236}">
                <a16:creationId xmlns:a16="http://schemas.microsoft.com/office/drawing/2014/main" id="{C1996E1C-17F4-4B42-ADFA-528A6F0CCECE}"/>
              </a:ext>
            </a:extLst>
          </p:cNvPr>
          <p:cNvSpPr>
            <a:spLocks noGrp="1"/>
          </p:cNvSpPr>
          <p:nvPr>
            <p:ph type="sldNum" sz="quarter" idx="10"/>
          </p:nvPr>
        </p:nvSpPr>
        <p:spPr/>
        <p:txBody>
          <a:bodyPr/>
          <a:lstStyle/>
          <a:p>
            <a:r>
              <a:rPr lang="en-US"/>
              <a:t>5-</a:t>
            </a:r>
            <a:fld id="{847A6AB7-ED92-4CC2-895B-E46908831F7A}" type="slidenum">
              <a:rPr lang="en-US" smtClean="0"/>
              <a:pPr/>
              <a:t>24</a:t>
            </a:fld>
            <a:endParaRPr lang="en-US" dirty="0"/>
          </a:p>
        </p:txBody>
      </p:sp>
    </p:spTree>
    <p:extLst>
      <p:ext uri="{BB962C8B-B14F-4D97-AF65-F5344CB8AC3E}">
        <p14:creationId xmlns:p14="http://schemas.microsoft.com/office/powerpoint/2010/main" val="4068855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04800" y="1676400"/>
            <a:ext cx="8229600" cy="4440326"/>
          </a:xfrm>
        </p:spPr>
        <p:txBody>
          <a:bodyPr>
            <a:normAutofit fontScale="92500"/>
          </a:bodyPr>
          <a:lstStyle/>
          <a:p>
            <a:r>
              <a:rPr lang="en-US" dirty="0"/>
              <a:t>No current tax benefit from current-year loss. </a:t>
            </a:r>
          </a:p>
          <a:p>
            <a:r>
              <a:rPr lang="en-US" dirty="0"/>
              <a:t>NOLs from tax years beginning after 12/31/17 can be carried forward indefinitely; deduction is limited to 80 percent of taxable income before the NOL deduction.</a:t>
            </a:r>
          </a:p>
          <a:p>
            <a:r>
              <a:rPr lang="en-US" dirty="0"/>
              <a:t>NOLs from pre-2018 tax years can be carried back 2 years and forward 20 years.</a:t>
            </a:r>
          </a:p>
          <a:p>
            <a:r>
              <a:rPr lang="en-US" dirty="0"/>
              <a:t>To compute NOL for year, no deduction for:</a:t>
            </a:r>
          </a:p>
          <a:p>
            <a:pPr lvl="1"/>
            <a:r>
              <a:rPr lang="en-US" dirty="0"/>
              <a:t>NOL carrybacks or carryovers from other years.</a:t>
            </a:r>
          </a:p>
          <a:p>
            <a:pPr lvl="1"/>
            <a:r>
              <a:rPr lang="en-US" dirty="0"/>
              <a:t>Capital loss carrybacks (carryovers are allowed).</a:t>
            </a:r>
          </a:p>
        </p:txBody>
      </p:sp>
      <p:sp>
        <p:nvSpPr>
          <p:cNvPr id="7" name="Title 6"/>
          <p:cNvSpPr>
            <a:spLocks noGrp="1"/>
          </p:cNvSpPr>
          <p:nvPr>
            <p:ph type="title"/>
          </p:nvPr>
        </p:nvSpPr>
        <p:spPr/>
        <p:txBody>
          <a:bodyPr/>
          <a:lstStyle/>
          <a:p>
            <a:r>
              <a:rPr lang="en-US" dirty="0"/>
              <a:t>Net Operating Loss Deduction </a:t>
            </a:r>
          </a:p>
        </p:txBody>
      </p:sp>
      <p:sp>
        <p:nvSpPr>
          <p:cNvPr id="2" name="Slide Number Placeholder 1">
            <a:extLst>
              <a:ext uri="{FF2B5EF4-FFF2-40B4-BE49-F238E27FC236}">
                <a16:creationId xmlns:a16="http://schemas.microsoft.com/office/drawing/2014/main" id="{D8FAAD24-5531-4F3B-B161-D0BD38E949A0}"/>
              </a:ext>
            </a:extLst>
          </p:cNvPr>
          <p:cNvSpPr>
            <a:spLocks noGrp="1"/>
          </p:cNvSpPr>
          <p:nvPr>
            <p:ph type="sldNum" sz="quarter" idx="10"/>
          </p:nvPr>
        </p:nvSpPr>
        <p:spPr/>
        <p:txBody>
          <a:bodyPr/>
          <a:lstStyle/>
          <a:p>
            <a:r>
              <a:rPr lang="en-US"/>
              <a:t>5-</a:t>
            </a:r>
            <a:fld id="{847A6AB7-ED92-4CC2-895B-E46908831F7A}" type="slidenum">
              <a:rPr lang="en-US" smtClean="0"/>
              <a:pPr/>
              <a:t>25</a:t>
            </a:fld>
            <a:endParaRPr lang="en-US" dirty="0"/>
          </a:p>
        </p:txBody>
      </p:sp>
    </p:spTree>
    <p:extLst>
      <p:ext uri="{BB962C8B-B14F-4D97-AF65-F5344CB8AC3E}">
        <p14:creationId xmlns:p14="http://schemas.microsoft.com/office/powerpoint/2010/main" val="31062366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04800" y="1676400"/>
            <a:ext cx="8229600" cy="4440326"/>
          </a:xfrm>
        </p:spPr>
        <p:txBody>
          <a:bodyPr>
            <a:normAutofit lnSpcReduction="10000"/>
          </a:bodyPr>
          <a:lstStyle/>
          <a:p>
            <a:r>
              <a:rPr lang="en-US" dirty="0"/>
              <a:t>No current tax benefit from current-year loss. </a:t>
            </a:r>
          </a:p>
          <a:p>
            <a:r>
              <a:rPr lang="en-US" dirty="0"/>
              <a:t>NOL deductibility rules depend on year in which NOL was incurred</a:t>
            </a:r>
          </a:p>
          <a:p>
            <a:r>
              <a:rPr lang="en-US" dirty="0"/>
              <a:t>For NOLs originating in tax years beginning before 2018, </a:t>
            </a:r>
          </a:p>
          <a:p>
            <a:pPr lvl="1"/>
            <a:r>
              <a:rPr lang="en-US" dirty="0"/>
              <a:t>NOLs are carried back two years and forward 20 years. </a:t>
            </a:r>
          </a:p>
          <a:p>
            <a:pPr lvl="1"/>
            <a:r>
              <a:rPr lang="en-US" dirty="0"/>
              <a:t>Can offset up to 100% of taxable income before the NOL deduction. </a:t>
            </a:r>
          </a:p>
        </p:txBody>
      </p:sp>
      <p:sp>
        <p:nvSpPr>
          <p:cNvPr id="7" name="Title 6"/>
          <p:cNvSpPr>
            <a:spLocks noGrp="1"/>
          </p:cNvSpPr>
          <p:nvPr>
            <p:ph type="title"/>
          </p:nvPr>
        </p:nvSpPr>
        <p:spPr/>
        <p:txBody>
          <a:bodyPr/>
          <a:lstStyle/>
          <a:p>
            <a:r>
              <a:rPr lang="en-US" dirty="0"/>
              <a:t>Net Operating Loss Deduction </a:t>
            </a:r>
          </a:p>
        </p:txBody>
      </p:sp>
      <p:sp>
        <p:nvSpPr>
          <p:cNvPr id="2" name="Slide Number Placeholder 1">
            <a:extLst>
              <a:ext uri="{FF2B5EF4-FFF2-40B4-BE49-F238E27FC236}">
                <a16:creationId xmlns:a16="http://schemas.microsoft.com/office/drawing/2014/main" id="{F717BAB8-050F-4560-B5E0-D46F12FEC058}"/>
              </a:ext>
            </a:extLst>
          </p:cNvPr>
          <p:cNvSpPr>
            <a:spLocks noGrp="1"/>
          </p:cNvSpPr>
          <p:nvPr>
            <p:ph type="sldNum" sz="quarter" idx="10"/>
          </p:nvPr>
        </p:nvSpPr>
        <p:spPr/>
        <p:txBody>
          <a:bodyPr/>
          <a:lstStyle/>
          <a:p>
            <a:r>
              <a:rPr lang="en-US"/>
              <a:t>5-</a:t>
            </a:r>
            <a:fld id="{847A6AB7-ED92-4CC2-895B-E46908831F7A}" type="slidenum">
              <a:rPr lang="en-US" smtClean="0"/>
              <a:pPr/>
              <a:t>26</a:t>
            </a:fld>
            <a:endParaRPr lang="en-US" dirty="0"/>
          </a:p>
        </p:txBody>
      </p:sp>
    </p:spTree>
    <p:extLst>
      <p:ext uri="{BB962C8B-B14F-4D97-AF65-F5344CB8AC3E}">
        <p14:creationId xmlns:p14="http://schemas.microsoft.com/office/powerpoint/2010/main" val="19697613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04800" y="1676400"/>
            <a:ext cx="8229600" cy="4440326"/>
          </a:xfrm>
        </p:spPr>
        <p:txBody>
          <a:bodyPr>
            <a:normAutofit/>
          </a:bodyPr>
          <a:lstStyle/>
          <a:p>
            <a:r>
              <a:rPr lang="en-US" dirty="0"/>
              <a:t>For NOLs originating in tax years beginning after 2017 and before 2021.</a:t>
            </a:r>
          </a:p>
          <a:p>
            <a:pPr lvl="1"/>
            <a:r>
              <a:rPr lang="en-US" dirty="0"/>
              <a:t>Carried back five years and carried forward indefinitely. </a:t>
            </a:r>
          </a:p>
          <a:p>
            <a:pPr lvl="1"/>
            <a:r>
              <a:rPr lang="en-US" dirty="0"/>
              <a:t>Can offset up to 100% of taxable income before the NOL deduction in tax years beginning before 2021.</a:t>
            </a:r>
          </a:p>
          <a:p>
            <a:pPr lvl="1"/>
            <a:r>
              <a:rPr lang="en-US" dirty="0"/>
              <a:t>Can offset up to 80% of taxable income after deducting NOL carryovers from NOLs originating in tax years beginning before 2018. </a:t>
            </a:r>
          </a:p>
          <a:p>
            <a:pPr lvl="1"/>
            <a:endParaRPr lang="en-US" dirty="0"/>
          </a:p>
        </p:txBody>
      </p:sp>
      <p:sp>
        <p:nvSpPr>
          <p:cNvPr id="7" name="Title 6"/>
          <p:cNvSpPr>
            <a:spLocks noGrp="1"/>
          </p:cNvSpPr>
          <p:nvPr>
            <p:ph type="title"/>
          </p:nvPr>
        </p:nvSpPr>
        <p:spPr/>
        <p:txBody>
          <a:bodyPr/>
          <a:lstStyle/>
          <a:p>
            <a:r>
              <a:rPr lang="en-US" dirty="0"/>
              <a:t>Net Operating Loss Deduction </a:t>
            </a:r>
          </a:p>
        </p:txBody>
      </p:sp>
      <p:sp>
        <p:nvSpPr>
          <p:cNvPr id="2" name="Slide Number Placeholder 1">
            <a:extLst>
              <a:ext uri="{FF2B5EF4-FFF2-40B4-BE49-F238E27FC236}">
                <a16:creationId xmlns:a16="http://schemas.microsoft.com/office/drawing/2014/main" id="{E92F1F74-AC44-43DE-B994-9F68DC8E657E}"/>
              </a:ext>
            </a:extLst>
          </p:cNvPr>
          <p:cNvSpPr>
            <a:spLocks noGrp="1"/>
          </p:cNvSpPr>
          <p:nvPr>
            <p:ph type="sldNum" sz="quarter" idx="10"/>
          </p:nvPr>
        </p:nvSpPr>
        <p:spPr/>
        <p:txBody>
          <a:bodyPr/>
          <a:lstStyle/>
          <a:p>
            <a:r>
              <a:rPr lang="en-US"/>
              <a:t>5-</a:t>
            </a:r>
            <a:fld id="{847A6AB7-ED92-4CC2-895B-E46908831F7A}" type="slidenum">
              <a:rPr lang="en-US" smtClean="0"/>
              <a:pPr/>
              <a:t>27</a:t>
            </a:fld>
            <a:endParaRPr lang="en-US" dirty="0"/>
          </a:p>
        </p:txBody>
      </p:sp>
    </p:spTree>
    <p:extLst>
      <p:ext uri="{BB962C8B-B14F-4D97-AF65-F5344CB8AC3E}">
        <p14:creationId xmlns:p14="http://schemas.microsoft.com/office/powerpoint/2010/main" val="6122992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04800" y="1676400"/>
            <a:ext cx="8229600" cy="4440326"/>
          </a:xfrm>
        </p:spPr>
        <p:txBody>
          <a:bodyPr>
            <a:normAutofit/>
          </a:bodyPr>
          <a:lstStyle/>
          <a:p>
            <a:r>
              <a:rPr lang="en-US" dirty="0"/>
              <a:t>For NOLs originating in tax years beginning after 2020.</a:t>
            </a:r>
          </a:p>
          <a:p>
            <a:pPr lvl="1"/>
            <a:r>
              <a:rPr lang="en-US" dirty="0"/>
              <a:t>Carryback not allowed. NOLs carried forward indefinitely. </a:t>
            </a:r>
          </a:p>
          <a:p>
            <a:pPr lvl="1"/>
            <a:r>
              <a:rPr lang="en-US" dirty="0"/>
              <a:t>Can offset up to 80% of taxable income after deducting NOL carryovers from NOLs originating in tax years beginning before 2018. </a:t>
            </a:r>
          </a:p>
          <a:p>
            <a:pPr lvl="1"/>
            <a:endParaRPr lang="en-US" dirty="0"/>
          </a:p>
        </p:txBody>
      </p:sp>
      <p:sp>
        <p:nvSpPr>
          <p:cNvPr id="7" name="Title 6"/>
          <p:cNvSpPr>
            <a:spLocks noGrp="1"/>
          </p:cNvSpPr>
          <p:nvPr>
            <p:ph type="title"/>
          </p:nvPr>
        </p:nvSpPr>
        <p:spPr/>
        <p:txBody>
          <a:bodyPr/>
          <a:lstStyle/>
          <a:p>
            <a:r>
              <a:rPr lang="en-US" dirty="0"/>
              <a:t>Net Operating Loss Deduction </a:t>
            </a:r>
          </a:p>
        </p:txBody>
      </p:sp>
      <p:sp>
        <p:nvSpPr>
          <p:cNvPr id="2" name="Slide Number Placeholder 1">
            <a:extLst>
              <a:ext uri="{FF2B5EF4-FFF2-40B4-BE49-F238E27FC236}">
                <a16:creationId xmlns:a16="http://schemas.microsoft.com/office/drawing/2014/main" id="{6D48E2C5-AC64-4FF0-B05C-F6FC9AD09AFB}"/>
              </a:ext>
            </a:extLst>
          </p:cNvPr>
          <p:cNvSpPr>
            <a:spLocks noGrp="1"/>
          </p:cNvSpPr>
          <p:nvPr>
            <p:ph type="sldNum" sz="quarter" idx="10"/>
          </p:nvPr>
        </p:nvSpPr>
        <p:spPr/>
        <p:txBody>
          <a:bodyPr/>
          <a:lstStyle/>
          <a:p>
            <a:r>
              <a:rPr lang="en-US"/>
              <a:t>5-</a:t>
            </a:r>
            <a:fld id="{847A6AB7-ED92-4CC2-895B-E46908831F7A}" type="slidenum">
              <a:rPr lang="en-US" smtClean="0"/>
              <a:pPr/>
              <a:t>28</a:t>
            </a:fld>
            <a:endParaRPr lang="en-US" dirty="0"/>
          </a:p>
        </p:txBody>
      </p:sp>
    </p:spTree>
    <p:extLst>
      <p:ext uri="{BB962C8B-B14F-4D97-AF65-F5344CB8AC3E}">
        <p14:creationId xmlns:p14="http://schemas.microsoft.com/office/powerpoint/2010/main" val="35588900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04800" y="1676400"/>
            <a:ext cx="8229600" cy="4440326"/>
          </a:xfrm>
        </p:spPr>
        <p:txBody>
          <a:bodyPr>
            <a:normAutofit/>
          </a:bodyPr>
          <a:lstStyle/>
          <a:p>
            <a:r>
              <a:rPr lang="en-US" dirty="0"/>
              <a:t>NOLs deducted in FIFO order (oldest first)</a:t>
            </a:r>
          </a:p>
          <a:p>
            <a:r>
              <a:rPr lang="en-US" dirty="0"/>
              <a:t>Corporations can elect to forgo carryback if carryback is otherwise available.</a:t>
            </a:r>
          </a:p>
          <a:p>
            <a:r>
              <a:rPr lang="en-US" dirty="0"/>
              <a:t>If a corporation carries back a NOL, it must carry it back to the earliest carryback year (i.e., to the fifth year prior or the second year prior).</a:t>
            </a:r>
          </a:p>
          <a:p>
            <a:pPr lvl="1"/>
            <a:endParaRPr lang="en-US" dirty="0"/>
          </a:p>
        </p:txBody>
      </p:sp>
      <p:sp>
        <p:nvSpPr>
          <p:cNvPr id="7" name="Title 6"/>
          <p:cNvSpPr>
            <a:spLocks noGrp="1"/>
          </p:cNvSpPr>
          <p:nvPr>
            <p:ph type="title"/>
          </p:nvPr>
        </p:nvSpPr>
        <p:spPr/>
        <p:txBody>
          <a:bodyPr/>
          <a:lstStyle/>
          <a:p>
            <a:r>
              <a:rPr lang="en-US" dirty="0"/>
              <a:t>Net Operating Loss Deduction </a:t>
            </a:r>
          </a:p>
        </p:txBody>
      </p:sp>
      <p:sp>
        <p:nvSpPr>
          <p:cNvPr id="2" name="Slide Number Placeholder 1">
            <a:extLst>
              <a:ext uri="{FF2B5EF4-FFF2-40B4-BE49-F238E27FC236}">
                <a16:creationId xmlns:a16="http://schemas.microsoft.com/office/drawing/2014/main" id="{C5360195-3450-494E-9F0E-5305781D8D63}"/>
              </a:ext>
            </a:extLst>
          </p:cNvPr>
          <p:cNvSpPr>
            <a:spLocks noGrp="1"/>
          </p:cNvSpPr>
          <p:nvPr>
            <p:ph type="sldNum" sz="quarter" idx="10"/>
          </p:nvPr>
        </p:nvSpPr>
        <p:spPr/>
        <p:txBody>
          <a:bodyPr/>
          <a:lstStyle/>
          <a:p>
            <a:r>
              <a:rPr lang="en-US"/>
              <a:t>5-</a:t>
            </a:r>
            <a:fld id="{847A6AB7-ED92-4CC2-895B-E46908831F7A}" type="slidenum">
              <a:rPr lang="en-US" smtClean="0"/>
              <a:pPr/>
              <a:t>29</a:t>
            </a:fld>
            <a:endParaRPr lang="en-US" dirty="0"/>
          </a:p>
        </p:txBody>
      </p:sp>
    </p:spTree>
    <p:extLst>
      <p:ext uri="{BB962C8B-B14F-4D97-AF65-F5344CB8AC3E}">
        <p14:creationId xmlns:p14="http://schemas.microsoft.com/office/powerpoint/2010/main" val="603626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marL="514350" indent="-514350">
              <a:buFont typeface="+mj-lt"/>
              <a:buAutoNum type="arabicPeriod" startAt="3"/>
            </a:pPr>
            <a:r>
              <a:rPr lang="en-US" dirty="0"/>
              <a:t>Describe a corporation’s tax return reporting and estimated tax payment obligations.</a:t>
            </a:r>
          </a:p>
        </p:txBody>
      </p:sp>
      <p:sp>
        <p:nvSpPr>
          <p:cNvPr id="5" name="Title 6"/>
          <p:cNvSpPr>
            <a:spLocks noGrp="1"/>
          </p:cNvSpPr>
          <p:nvPr>
            <p:ph type="title"/>
          </p:nvPr>
        </p:nvSpPr>
        <p:spPr/>
        <p:txBody>
          <a:bodyPr/>
          <a:lstStyle/>
          <a:p>
            <a:r>
              <a:rPr lang="en-US" altLang="en-US" dirty="0"/>
              <a:t>Learning Objectives (2 of 2)</a:t>
            </a:r>
            <a:endParaRPr lang="en-US" dirty="0"/>
          </a:p>
        </p:txBody>
      </p:sp>
      <p:sp>
        <p:nvSpPr>
          <p:cNvPr id="2" name="Slide Number Placeholder 1">
            <a:extLst>
              <a:ext uri="{FF2B5EF4-FFF2-40B4-BE49-F238E27FC236}">
                <a16:creationId xmlns:a16="http://schemas.microsoft.com/office/drawing/2014/main" id="{947DADC8-9007-4DFF-B0C2-A68512C1C368}"/>
              </a:ext>
            </a:extLst>
          </p:cNvPr>
          <p:cNvSpPr>
            <a:spLocks noGrp="1"/>
          </p:cNvSpPr>
          <p:nvPr>
            <p:ph type="sldNum" sz="quarter" idx="10"/>
          </p:nvPr>
        </p:nvSpPr>
        <p:spPr/>
        <p:txBody>
          <a:bodyPr/>
          <a:lstStyle/>
          <a:p>
            <a:r>
              <a:rPr lang="en-US"/>
              <a:t>5-</a:t>
            </a:r>
            <a:fld id="{847A6AB7-ED92-4CC2-895B-E46908831F7A}" type="slidenum">
              <a:rPr lang="en-US" smtClean="0"/>
              <a:pPr/>
              <a:t>3</a:t>
            </a:fld>
            <a:endParaRPr lang="en-US" dirty="0"/>
          </a:p>
        </p:txBody>
      </p:sp>
    </p:spTree>
    <p:extLst>
      <p:ext uri="{BB962C8B-B14F-4D97-AF65-F5344CB8AC3E}">
        <p14:creationId xmlns:p14="http://schemas.microsoft.com/office/powerpoint/2010/main" val="1865014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pPr marL="0" indent="0">
              <a:buNone/>
            </a:pPr>
            <a:r>
              <a:rPr lang="en-US" sz="2600" dirty="0"/>
              <a:t>XYZ Inc. has a net operating loss of $200,000 for the 2021 tax year. It also has a $10,000 NOL carryover from 2016. XYZ reported taxable income in 2022 of $200,000 before the NOL deduction. What is XYZ’s 2022 taxable income after the NOL deduction?</a:t>
            </a:r>
          </a:p>
        </p:txBody>
      </p:sp>
      <p:sp>
        <p:nvSpPr>
          <p:cNvPr id="7" name="Title 6"/>
          <p:cNvSpPr>
            <a:spLocks noGrp="1"/>
          </p:cNvSpPr>
          <p:nvPr>
            <p:ph type="title"/>
          </p:nvPr>
        </p:nvSpPr>
        <p:spPr/>
        <p:txBody>
          <a:bodyPr/>
          <a:lstStyle/>
          <a:p>
            <a:r>
              <a:rPr lang="en-US" dirty="0"/>
              <a:t>NOL Example</a:t>
            </a:r>
          </a:p>
        </p:txBody>
      </p:sp>
      <p:sp>
        <p:nvSpPr>
          <p:cNvPr id="2" name="Slide Number Placeholder 1">
            <a:extLst>
              <a:ext uri="{FF2B5EF4-FFF2-40B4-BE49-F238E27FC236}">
                <a16:creationId xmlns:a16="http://schemas.microsoft.com/office/drawing/2014/main" id="{AA5A236D-AFAE-437E-9AAB-DA1E8A6DA6F1}"/>
              </a:ext>
            </a:extLst>
          </p:cNvPr>
          <p:cNvSpPr>
            <a:spLocks noGrp="1"/>
          </p:cNvSpPr>
          <p:nvPr>
            <p:ph type="sldNum" sz="quarter" idx="10"/>
          </p:nvPr>
        </p:nvSpPr>
        <p:spPr/>
        <p:txBody>
          <a:bodyPr/>
          <a:lstStyle/>
          <a:p>
            <a:r>
              <a:rPr lang="en-US"/>
              <a:t>5-</a:t>
            </a:r>
            <a:fld id="{847A6AB7-ED92-4CC2-895B-E46908831F7A}" type="slidenum">
              <a:rPr lang="en-US" smtClean="0"/>
              <a:pPr/>
              <a:t>30</a:t>
            </a:fld>
            <a:endParaRPr lang="en-US" dirty="0"/>
          </a:p>
        </p:txBody>
      </p:sp>
    </p:spTree>
    <p:extLst>
      <p:ext uri="{BB962C8B-B14F-4D97-AF65-F5344CB8AC3E}">
        <p14:creationId xmlns:p14="http://schemas.microsoft.com/office/powerpoint/2010/main" val="1350561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828800"/>
            <a:ext cx="8382000" cy="4440326"/>
          </a:xfrm>
        </p:spPr>
        <p:txBody>
          <a:bodyPr>
            <a:normAutofit lnSpcReduction="10000"/>
          </a:bodyPr>
          <a:lstStyle/>
          <a:p>
            <a:pPr marL="0" indent="0">
              <a:buNone/>
            </a:pPr>
            <a:r>
              <a:rPr lang="en-US" sz="2600" dirty="0"/>
              <a:t>$38,000 taxable income in 2022. In 2022, XYZ can deduct the 2016 NOL in full. This reduces its 2022 taxable income to $190,000 before deducting the 2021 NOL. The 2021 NOL can offset the lesser of the up to 80 percent of taxable income in 2022 after deducting the pre 2018 NOL ($190,000 × 80% = $152,000). Thus, XYZ can deduct $152,000 of the 2021 NOL carryover to reduce taxable income in 2021. This reduces XYZ’s 2022 taxable income to $38,000. Note that the remaining $48,000 of unused NOL from 2021 can be carried forward indefinitely.</a:t>
            </a:r>
          </a:p>
        </p:txBody>
      </p:sp>
      <p:sp>
        <p:nvSpPr>
          <p:cNvPr id="7" name="Title 6"/>
          <p:cNvSpPr>
            <a:spLocks noGrp="1"/>
          </p:cNvSpPr>
          <p:nvPr>
            <p:ph type="title"/>
          </p:nvPr>
        </p:nvSpPr>
        <p:spPr/>
        <p:txBody>
          <a:bodyPr/>
          <a:lstStyle/>
          <a:p>
            <a:r>
              <a:rPr lang="en-US" dirty="0"/>
              <a:t>NOL Example Solution</a:t>
            </a:r>
          </a:p>
        </p:txBody>
      </p:sp>
      <p:sp>
        <p:nvSpPr>
          <p:cNvPr id="2" name="Slide Number Placeholder 1">
            <a:extLst>
              <a:ext uri="{FF2B5EF4-FFF2-40B4-BE49-F238E27FC236}">
                <a16:creationId xmlns:a16="http://schemas.microsoft.com/office/drawing/2014/main" id="{A8B2AB0C-8B3C-4DDE-9002-9B4A896A9EA7}"/>
              </a:ext>
            </a:extLst>
          </p:cNvPr>
          <p:cNvSpPr>
            <a:spLocks noGrp="1"/>
          </p:cNvSpPr>
          <p:nvPr>
            <p:ph type="sldNum" sz="quarter" idx="10"/>
          </p:nvPr>
        </p:nvSpPr>
        <p:spPr/>
        <p:txBody>
          <a:bodyPr/>
          <a:lstStyle/>
          <a:p>
            <a:r>
              <a:rPr lang="en-US"/>
              <a:t>5-</a:t>
            </a:r>
            <a:fld id="{847A6AB7-ED92-4CC2-895B-E46908831F7A}" type="slidenum">
              <a:rPr lang="en-US" smtClean="0"/>
              <a:pPr/>
              <a:t>31</a:t>
            </a:fld>
            <a:endParaRPr lang="en-US" dirty="0"/>
          </a:p>
        </p:txBody>
      </p:sp>
    </p:spTree>
    <p:extLst>
      <p:ext uri="{BB962C8B-B14F-4D97-AF65-F5344CB8AC3E}">
        <p14:creationId xmlns:p14="http://schemas.microsoft.com/office/powerpoint/2010/main" val="19013901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579474"/>
            <a:ext cx="8229600" cy="4440326"/>
          </a:xfrm>
        </p:spPr>
        <p:txBody>
          <a:bodyPr/>
          <a:lstStyle/>
          <a:p>
            <a:r>
              <a:rPr lang="en-US" sz="2600" dirty="0"/>
              <a:t>Amount of deduction</a:t>
            </a:r>
          </a:p>
          <a:p>
            <a:pPr lvl="1"/>
            <a:r>
              <a:rPr lang="en-US" dirty="0"/>
              <a:t>Capital gain property</a:t>
            </a:r>
          </a:p>
          <a:p>
            <a:pPr lvl="2"/>
            <a:r>
              <a:rPr lang="en-US" dirty="0"/>
              <a:t>Generally fair market value</a:t>
            </a:r>
          </a:p>
          <a:p>
            <a:pPr lvl="1"/>
            <a:r>
              <a:rPr lang="en-US" dirty="0"/>
              <a:t>Ordinary income property</a:t>
            </a:r>
          </a:p>
          <a:p>
            <a:pPr lvl="2"/>
            <a:r>
              <a:rPr lang="en-US" dirty="0"/>
              <a:t>Generally adjusted basis</a:t>
            </a:r>
          </a:p>
          <a:p>
            <a:r>
              <a:rPr lang="en-US" sz="2600" dirty="0"/>
              <a:t>Accrual-method corporation</a:t>
            </a:r>
          </a:p>
          <a:p>
            <a:pPr lvl="1"/>
            <a:r>
              <a:rPr lang="en-US" dirty="0"/>
              <a:t>Deduct when accrued if:</a:t>
            </a:r>
          </a:p>
          <a:p>
            <a:pPr lvl="2"/>
            <a:r>
              <a:rPr lang="en-US" dirty="0"/>
              <a:t>Approved by board of directors before year-end.</a:t>
            </a:r>
          </a:p>
          <a:p>
            <a:pPr lvl="2"/>
            <a:r>
              <a:rPr lang="en-US" dirty="0"/>
              <a:t>Paid within three and one-half months after end of year (two and one-half months if June 30 year end).</a:t>
            </a:r>
          </a:p>
        </p:txBody>
      </p:sp>
      <p:sp>
        <p:nvSpPr>
          <p:cNvPr id="7" name="Title 6"/>
          <p:cNvSpPr>
            <a:spLocks noGrp="1"/>
          </p:cNvSpPr>
          <p:nvPr>
            <p:ph type="title"/>
          </p:nvPr>
        </p:nvSpPr>
        <p:spPr/>
        <p:txBody>
          <a:bodyPr/>
          <a:lstStyle/>
          <a:p>
            <a:r>
              <a:rPr lang="en-US" dirty="0"/>
              <a:t>Charitable Contributions </a:t>
            </a:r>
            <a:br>
              <a:rPr lang="en-US" dirty="0"/>
            </a:br>
            <a:r>
              <a:rPr lang="en-US" dirty="0"/>
              <a:t>(1 of 2)</a:t>
            </a:r>
          </a:p>
        </p:txBody>
      </p:sp>
      <p:sp>
        <p:nvSpPr>
          <p:cNvPr id="2" name="Slide Number Placeholder 1">
            <a:extLst>
              <a:ext uri="{FF2B5EF4-FFF2-40B4-BE49-F238E27FC236}">
                <a16:creationId xmlns:a16="http://schemas.microsoft.com/office/drawing/2014/main" id="{8BAD7E15-B777-4C83-A206-EC3794D50D7F}"/>
              </a:ext>
            </a:extLst>
          </p:cNvPr>
          <p:cNvSpPr>
            <a:spLocks noGrp="1"/>
          </p:cNvSpPr>
          <p:nvPr>
            <p:ph type="sldNum" sz="quarter" idx="10"/>
          </p:nvPr>
        </p:nvSpPr>
        <p:spPr/>
        <p:txBody>
          <a:bodyPr/>
          <a:lstStyle/>
          <a:p>
            <a:r>
              <a:rPr lang="en-US"/>
              <a:t>5-</a:t>
            </a:r>
            <a:fld id="{847A6AB7-ED92-4CC2-895B-E46908831F7A}" type="slidenum">
              <a:rPr lang="en-US" smtClean="0"/>
              <a:pPr/>
              <a:t>32</a:t>
            </a:fld>
            <a:endParaRPr lang="en-US" dirty="0"/>
          </a:p>
        </p:txBody>
      </p:sp>
    </p:spTree>
    <p:extLst>
      <p:ext uri="{BB962C8B-B14F-4D97-AF65-F5344CB8AC3E}">
        <p14:creationId xmlns:p14="http://schemas.microsoft.com/office/powerpoint/2010/main" val="6353733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81000" y="1752600"/>
            <a:ext cx="8382000" cy="4419600"/>
          </a:xfrm>
        </p:spPr>
        <p:txBody>
          <a:bodyPr>
            <a:normAutofit fontScale="92500" lnSpcReduction="20000"/>
          </a:bodyPr>
          <a:lstStyle/>
          <a:p>
            <a:r>
              <a:rPr lang="en-US" sz="2600" dirty="0"/>
              <a:t>In 2020 and 2021, deduction for qualified charitable donations is limited to 25 percent of taxable income (10 percent for other donations) </a:t>
            </a:r>
            <a:r>
              <a:rPr lang="en-US" sz="2600" i="1" dirty="0"/>
              <a:t>before</a:t>
            </a:r>
            <a:r>
              <a:rPr lang="en-US" sz="2600" dirty="0"/>
              <a:t> deducting:</a:t>
            </a:r>
          </a:p>
          <a:p>
            <a:pPr lvl="1"/>
            <a:r>
              <a:rPr lang="en-US" dirty="0"/>
              <a:t>Any charitable contributions</a:t>
            </a:r>
          </a:p>
          <a:p>
            <a:pPr lvl="1"/>
            <a:r>
              <a:rPr lang="en-US" dirty="0"/>
              <a:t>The dividends-received deduction (DRD)</a:t>
            </a:r>
          </a:p>
          <a:p>
            <a:pPr lvl="1"/>
            <a:r>
              <a:rPr lang="en-US" dirty="0"/>
              <a:t>Net capital loss carrybacks</a:t>
            </a:r>
          </a:p>
          <a:p>
            <a:r>
              <a:rPr lang="en-US" sz="2600" dirty="0"/>
              <a:t>Carry forward excess contributions for five years.</a:t>
            </a:r>
          </a:p>
          <a:p>
            <a:r>
              <a:rPr lang="en-US" sz="2600" dirty="0"/>
              <a:t>A qualified contribution is a cash contribution made by an electing corporation to a public charity or private operating foundation (except for donations to donor advised funds or supporting organizations)..</a:t>
            </a:r>
          </a:p>
        </p:txBody>
      </p:sp>
      <p:sp>
        <p:nvSpPr>
          <p:cNvPr id="7" name="Title 6"/>
          <p:cNvSpPr>
            <a:spLocks noGrp="1"/>
          </p:cNvSpPr>
          <p:nvPr>
            <p:ph type="title"/>
          </p:nvPr>
        </p:nvSpPr>
        <p:spPr/>
        <p:txBody>
          <a:bodyPr/>
          <a:lstStyle/>
          <a:p>
            <a:r>
              <a:rPr lang="en-US" dirty="0"/>
              <a:t>Charitable Contributions </a:t>
            </a:r>
            <a:br>
              <a:rPr lang="en-US" dirty="0"/>
            </a:br>
            <a:r>
              <a:rPr lang="en-US" dirty="0"/>
              <a:t>(2 of 2)</a:t>
            </a:r>
          </a:p>
        </p:txBody>
      </p:sp>
      <p:sp>
        <p:nvSpPr>
          <p:cNvPr id="2" name="Slide Number Placeholder 1">
            <a:extLst>
              <a:ext uri="{FF2B5EF4-FFF2-40B4-BE49-F238E27FC236}">
                <a16:creationId xmlns:a16="http://schemas.microsoft.com/office/drawing/2014/main" id="{E90EE9B5-CD4D-4F5A-BC8F-E0B8C331370B}"/>
              </a:ext>
            </a:extLst>
          </p:cNvPr>
          <p:cNvSpPr>
            <a:spLocks noGrp="1"/>
          </p:cNvSpPr>
          <p:nvPr>
            <p:ph type="sldNum" sz="quarter" idx="10"/>
          </p:nvPr>
        </p:nvSpPr>
        <p:spPr/>
        <p:txBody>
          <a:bodyPr/>
          <a:lstStyle/>
          <a:p>
            <a:r>
              <a:rPr lang="en-US"/>
              <a:t>5-</a:t>
            </a:r>
            <a:fld id="{847A6AB7-ED92-4CC2-895B-E46908831F7A}" type="slidenum">
              <a:rPr lang="en-US" smtClean="0"/>
              <a:pPr/>
              <a:t>33</a:t>
            </a:fld>
            <a:endParaRPr lang="en-US" dirty="0"/>
          </a:p>
        </p:txBody>
      </p:sp>
    </p:spTree>
    <p:extLst>
      <p:ext uri="{BB962C8B-B14F-4D97-AF65-F5344CB8AC3E}">
        <p14:creationId xmlns:p14="http://schemas.microsoft.com/office/powerpoint/2010/main" val="26387778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981200"/>
            <a:ext cx="8354291" cy="4267200"/>
          </a:xfrm>
        </p:spPr>
        <p:txBody>
          <a:bodyPr>
            <a:normAutofit/>
          </a:bodyPr>
          <a:lstStyle/>
          <a:p>
            <a:pPr marL="0" indent="0">
              <a:buNone/>
            </a:pPr>
            <a:r>
              <a:rPr lang="en-US" sz="2600" dirty="0"/>
              <a:t>In 2021, PCC donated a total of $1,600,000 of cash to the American Red Cross. PCC’s taxable income before the charitable contribution deduction, NOL carryover ($24,000), and DRD ($15,000) was $6,287,000. What is PCC’s charitable contribution deduction for the year, assuming the donation is a qualified contribution? What is its charitable contribution carryover to next year, if any?</a:t>
            </a:r>
          </a:p>
        </p:txBody>
      </p:sp>
      <p:sp>
        <p:nvSpPr>
          <p:cNvPr id="7" name="Title 6"/>
          <p:cNvSpPr>
            <a:spLocks noGrp="1"/>
          </p:cNvSpPr>
          <p:nvPr>
            <p:ph type="title"/>
          </p:nvPr>
        </p:nvSpPr>
        <p:spPr/>
        <p:txBody>
          <a:bodyPr/>
          <a:lstStyle/>
          <a:p>
            <a:r>
              <a:rPr lang="en-US" dirty="0"/>
              <a:t>Charitable Contribution Example</a:t>
            </a:r>
          </a:p>
        </p:txBody>
      </p:sp>
      <p:sp>
        <p:nvSpPr>
          <p:cNvPr id="2" name="Slide Number Placeholder 1">
            <a:extLst>
              <a:ext uri="{FF2B5EF4-FFF2-40B4-BE49-F238E27FC236}">
                <a16:creationId xmlns:a16="http://schemas.microsoft.com/office/drawing/2014/main" id="{9AC9312C-22BD-4024-8A7C-62574C99CBAE}"/>
              </a:ext>
            </a:extLst>
          </p:cNvPr>
          <p:cNvSpPr>
            <a:spLocks noGrp="1"/>
          </p:cNvSpPr>
          <p:nvPr>
            <p:ph type="sldNum" sz="quarter" idx="10"/>
          </p:nvPr>
        </p:nvSpPr>
        <p:spPr/>
        <p:txBody>
          <a:bodyPr/>
          <a:lstStyle/>
          <a:p>
            <a:r>
              <a:rPr lang="en-US"/>
              <a:t>5-</a:t>
            </a:r>
            <a:fld id="{847A6AB7-ED92-4CC2-895B-E46908831F7A}" type="slidenum">
              <a:rPr lang="en-US" smtClean="0"/>
              <a:pPr/>
              <a:t>34</a:t>
            </a:fld>
            <a:endParaRPr lang="en-US" dirty="0"/>
          </a:p>
        </p:txBody>
      </p:sp>
    </p:spTree>
    <p:extLst>
      <p:ext uri="{BB962C8B-B14F-4D97-AF65-F5344CB8AC3E}">
        <p14:creationId xmlns:p14="http://schemas.microsoft.com/office/powerpoint/2010/main" val="2671186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400" b="1" dirty="0"/>
              <a:t>Answer:</a:t>
            </a:r>
            <a:r>
              <a:rPr lang="en-US" sz="2400" dirty="0"/>
              <a:t> $1,565,750 charitable contribution deduction and $34,250 charitable contribution carryover, computed as follows:</a:t>
            </a:r>
          </a:p>
        </p:txBody>
      </p:sp>
      <p:sp>
        <p:nvSpPr>
          <p:cNvPr id="2" name="Title 1"/>
          <p:cNvSpPr>
            <a:spLocks noGrp="1"/>
          </p:cNvSpPr>
          <p:nvPr>
            <p:ph type="title"/>
          </p:nvPr>
        </p:nvSpPr>
        <p:spPr/>
        <p:txBody>
          <a:bodyPr>
            <a:normAutofit/>
          </a:bodyPr>
          <a:lstStyle/>
          <a:p>
            <a:r>
              <a:rPr lang="en-US" dirty="0"/>
              <a:t>Charitable Contribution Example Solution</a:t>
            </a:r>
          </a:p>
        </p:txBody>
      </p:sp>
      <p:pic>
        <p:nvPicPr>
          <p:cNvPr id="7" name="Picture 6" descr="Graphical user interface, application&#10;&#10;Description automatically generated">
            <a:extLst>
              <a:ext uri="{FF2B5EF4-FFF2-40B4-BE49-F238E27FC236}">
                <a16:creationId xmlns:a16="http://schemas.microsoft.com/office/drawing/2014/main" id="{FC164E0C-E068-46FC-8E33-94CEEFE24C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445" y="2823367"/>
            <a:ext cx="7413110" cy="3649259"/>
          </a:xfrm>
          <a:prstGeom prst="rect">
            <a:avLst/>
          </a:prstGeom>
        </p:spPr>
      </p:pic>
      <p:sp>
        <p:nvSpPr>
          <p:cNvPr id="5" name="Slide Number Placeholder 4">
            <a:extLst>
              <a:ext uri="{FF2B5EF4-FFF2-40B4-BE49-F238E27FC236}">
                <a16:creationId xmlns:a16="http://schemas.microsoft.com/office/drawing/2014/main" id="{72474A2B-F715-42A4-AB23-AB45960FF63D}"/>
              </a:ext>
            </a:extLst>
          </p:cNvPr>
          <p:cNvSpPr>
            <a:spLocks noGrp="1"/>
          </p:cNvSpPr>
          <p:nvPr>
            <p:ph type="sldNum" sz="quarter" idx="12"/>
          </p:nvPr>
        </p:nvSpPr>
        <p:spPr/>
        <p:txBody>
          <a:bodyPr/>
          <a:lstStyle/>
          <a:p>
            <a:r>
              <a:rPr lang="en-US"/>
              <a:t>5-</a:t>
            </a:r>
            <a:fld id="{847A6AB7-ED92-4CC2-895B-E46908831F7A}" type="slidenum">
              <a:rPr lang="en-US" smtClean="0"/>
              <a:pPr/>
              <a:t>35</a:t>
            </a:fld>
            <a:endParaRPr lang="en-US" dirty="0"/>
          </a:p>
        </p:txBody>
      </p:sp>
    </p:spTree>
    <p:extLst>
      <p:ext uri="{BB962C8B-B14F-4D97-AF65-F5344CB8AC3E}">
        <p14:creationId xmlns:p14="http://schemas.microsoft.com/office/powerpoint/2010/main" val="11007241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676400"/>
            <a:ext cx="8458200" cy="4796226"/>
          </a:xfrm>
        </p:spPr>
        <p:txBody>
          <a:bodyPr>
            <a:normAutofit fontScale="85000" lnSpcReduction="10000"/>
          </a:bodyPr>
          <a:lstStyle/>
          <a:p>
            <a:r>
              <a:rPr lang="en-US" dirty="0"/>
              <a:t>Deduction to mitigate more than two levels of tax</a:t>
            </a:r>
          </a:p>
          <a:p>
            <a:pPr lvl="1"/>
            <a:r>
              <a:rPr lang="en-US" dirty="0"/>
              <a:t>Own less than 20 percent: 50 percent DRD</a:t>
            </a:r>
          </a:p>
          <a:p>
            <a:pPr lvl="1"/>
            <a:r>
              <a:rPr lang="en-US" dirty="0"/>
              <a:t>Own at least 20 percent but less than 80 percent: 65 percent DRD</a:t>
            </a:r>
          </a:p>
          <a:p>
            <a:pPr lvl="1"/>
            <a:r>
              <a:rPr lang="en-US" dirty="0"/>
              <a:t>Own 80 percent or more: 100 percent DRD</a:t>
            </a:r>
          </a:p>
          <a:p>
            <a:r>
              <a:rPr lang="en-US" dirty="0"/>
              <a:t>Deduction is limited to the lesser of:</a:t>
            </a:r>
          </a:p>
          <a:p>
            <a:pPr lvl="1"/>
            <a:r>
              <a:rPr lang="en-US" dirty="0"/>
              <a:t>Dividend × DRD%, or </a:t>
            </a:r>
          </a:p>
          <a:p>
            <a:pPr lvl="1"/>
            <a:r>
              <a:rPr lang="en-US" dirty="0"/>
              <a:t>DRD modified taxable income × DRD%.</a:t>
            </a:r>
          </a:p>
          <a:p>
            <a:pPr lvl="2"/>
            <a:r>
              <a:rPr lang="en-US" dirty="0"/>
              <a:t>Modified taxable income = taxable income before DRD, any NOL, and capital loss carrybacks.</a:t>
            </a:r>
          </a:p>
          <a:p>
            <a:pPr lvl="2"/>
            <a:r>
              <a:rPr lang="en-US" dirty="0"/>
              <a:t>If full DRD increases or creates an NOL, this limit does not apply.</a:t>
            </a:r>
          </a:p>
          <a:p>
            <a:r>
              <a:rPr lang="en-US" dirty="0"/>
              <a:t>Creates favorable, permanent book–tax difference</a:t>
            </a:r>
          </a:p>
        </p:txBody>
      </p:sp>
      <p:sp>
        <p:nvSpPr>
          <p:cNvPr id="7" name="Title 6"/>
          <p:cNvSpPr>
            <a:spLocks noGrp="1"/>
          </p:cNvSpPr>
          <p:nvPr>
            <p:ph type="title"/>
          </p:nvPr>
        </p:nvSpPr>
        <p:spPr/>
        <p:txBody>
          <a:bodyPr/>
          <a:lstStyle/>
          <a:p>
            <a:r>
              <a:rPr lang="en-US" dirty="0"/>
              <a:t>Dividends-Received Deduction</a:t>
            </a:r>
          </a:p>
        </p:txBody>
      </p:sp>
      <p:sp>
        <p:nvSpPr>
          <p:cNvPr id="2" name="Slide Number Placeholder 1">
            <a:extLst>
              <a:ext uri="{FF2B5EF4-FFF2-40B4-BE49-F238E27FC236}">
                <a16:creationId xmlns:a16="http://schemas.microsoft.com/office/drawing/2014/main" id="{33B3D4E8-AB7A-4A19-83CA-39CAA9411505}"/>
              </a:ext>
            </a:extLst>
          </p:cNvPr>
          <p:cNvSpPr>
            <a:spLocks noGrp="1"/>
          </p:cNvSpPr>
          <p:nvPr>
            <p:ph type="sldNum" sz="quarter" idx="10"/>
          </p:nvPr>
        </p:nvSpPr>
        <p:spPr/>
        <p:txBody>
          <a:bodyPr/>
          <a:lstStyle/>
          <a:p>
            <a:r>
              <a:rPr lang="en-US"/>
              <a:t>5-</a:t>
            </a:r>
            <a:fld id="{847A6AB7-ED92-4CC2-895B-E46908831F7A}" type="slidenum">
              <a:rPr lang="en-US" smtClean="0"/>
              <a:pPr/>
              <a:t>36</a:t>
            </a:fld>
            <a:endParaRPr lang="en-US" dirty="0"/>
          </a:p>
        </p:txBody>
      </p:sp>
    </p:spTree>
    <p:extLst>
      <p:ext uri="{BB962C8B-B14F-4D97-AF65-F5344CB8AC3E}">
        <p14:creationId xmlns:p14="http://schemas.microsoft.com/office/powerpoint/2010/main" val="39402901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Dividends-Received Deduction Example</a:t>
            </a:r>
          </a:p>
        </p:txBody>
      </p:sp>
      <p:pic>
        <p:nvPicPr>
          <p:cNvPr id="7" name="Picture 6" descr="Graphical user interface&#10;&#10;Description automatically generated">
            <a:extLst>
              <a:ext uri="{FF2B5EF4-FFF2-40B4-BE49-F238E27FC236}">
                <a16:creationId xmlns:a16="http://schemas.microsoft.com/office/drawing/2014/main" id="{2D7ECA72-57D7-4E9A-955A-69B6E44579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676" y="2057400"/>
            <a:ext cx="7658647" cy="3206594"/>
          </a:xfrm>
          <a:prstGeom prst="rect">
            <a:avLst/>
          </a:prstGeom>
        </p:spPr>
      </p:pic>
      <p:sp>
        <p:nvSpPr>
          <p:cNvPr id="3" name="Slide Number Placeholder 2">
            <a:extLst>
              <a:ext uri="{FF2B5EF4-FFF2-40B4-BE49-F238E27FC236}">
                <a16:creationId xmlns:a16="http://schemas.microsoft.com/office/drawing/2014/main" id="{E0D431DB-99D3-4AFF-A398-351BCD4E6EF9}"/>
              </a:ext>
            </a:extLst>
          </p:cNvPr>
          <p:cNvSpPr>
            <a:spLocks noGrp="1"/>
          </p:cNvSpPr>
          <p:nvPr>
            <p:ph type="sldNum" sz="quarter" idx="10"/>
          </p:nvPr>
        </p:nvSpPr>
        <p:spPr/>
        <p:txBody>
          <a:bodyPr/>
          <a:lstStyle/>
          <a:p>
            <a:r>
              <a:rPr lang="en-US"/>
              <a:t>5-</a:t>
            </a:r>
            <a:fld id="{847A6AB7-ED92-4CC2-895B-E46908831F7A}" type="slidenum">
              <a:rPr lang="en-US" smtClean="0"/>
              <a:pPr/>
              <a:t>37</a:t>
            </a:fld>
            <a:endParaRPr lang="en-US" dirty="0"/>
          </a:p>
        </p:txBody>
      </p:sp>
    </p:spTree>
    <p:extLst>
      <p:ext uri="{BB962C8B-B14F-4D97-AF65-F5344CB8AC3E}">
        <p14:creationId xmlns:p14="http://schemas.microsoft.com/office/powerpoint/2010/main" val="5273667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81000" y="1676400"/>
            <a:ext cx="8305800" cy="4495800"/>
          </a:xfrm>
        </p:spPr>
        <p:txBody>
          <a:bodyPr/>
          <a:lstStyle/>
          <a:p>
            <a:r>
              <a:rPr lang="en-US" dirty="0"/>
              <a:t>Flat tax rate of 21 percent applied to all C corporation taxable income.</a:t>
            </a:r>
          </a:p>
        </p:txBody>
      </p:sp>
      <p:sp>
        <p:nvSpPr>
          <p:cNvPr id="7" name="Title 6"/>
          <p:cNvSpPr>
            <a:spLocks noGrp="1"/>
          </p:cNvSpPr>
          <p:nvPr>
            <p:ph type="title"/>
          </p:nvPr>
        </p:nvSpPr>
        <p:spPr/>
        <p:txBody>
          <a:bodyPr/>
          <a:lstStyle/>
          <a:p>
            <a:r>
              <a:rPr lang="en-US" dirty="0"/>
              <a:t>Corporate Income Tax Liability</a:t>
            </a:r>
          </a:p>
        </p:txBody>
      </p:sp>
      <p:sp>
        <p:nvSpPr>
          <p:cNvPr id="2" name="Slide Number Placeholder 1">
            <a:extLst>
              <a:ext uri="{FF2B5EF4-FFF2-40B4-BE49-F238E27FC236}">
                <a16:creationId xmlns:a16="http://schemas.microsoft.com/office/drawing/2014/main" id="{2FFE7CEB-8418-4F33-BCF5-94D004A1759E}"/>
              </a:ext>
            </a:extLst>
          </p:cNvPr>
          <p:cNvSpPr>
            <a:spLocks noGrp="1"/>
          </p:cNvSpPr>
          <p:nvPr>
            <p:ph type="sldNum" sz="quarter" idx="10"/>
          </p:nvPr>
        </p:nvSpPr>
        <p:spPr/>
        <p:txBody>
          <a:bodyPr/>
          <a:lstStyle/>
          <a:p>
            <a:r>
              <a:rPr lang="en-US"/>
              <a:t>5-</a:t>
            </a:r>
            <a:fld id="{847A6AB7-ED92-4CC2-895B-E46908831F7A}" type="slidenum">
              <a:rPr lang="en-US" smtClean="0"/>
              <a:pPr/>
              <a:t>38</a:t>
            </a:fld>
            <a:endParaRPr lang="en-US" dirty="0"/>
          </a:p>
        </p:txBody>
      </p:sp>
    </p:spTree>
    <p:extLst>
      <p:ext uri="{BB962C8B-B14F-4D97-AF65-F5344CB8AC3E}">
        <p14:creationId xmlns:p14="http://schemas.microsoft.com/office/powerpoint/2010/main" val="10270989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22408" y="1132637"/>
            <a:ext cx="8335096" cy="4592726"/>
          </a:xfrm>
        </p:spPr>
        <p:txBody>
          <a:bodyPr>
            <a:noAutofit/>
          </a:bodyPr>
          <a:lstStyle/>
          <a:p>
            <a:r>
              <a:rPr lang="en-US" sz="2400" dirty="0"/>
              <a:t>Corporations report taxable income on Form</a:t>
            </a:r>
            <a:br>
              <a:rPr lang="en-US" sz="2400" dirty="0"/>
            </a:br>
            <a:r>
              <a:rPr lang="en-US" sz="2400" dirty="0"/>
              <a:t>1120.</a:t>
            </a:r>
          </a:p>
          <a:p>
            <a:pPr lvl="1"/>
            <a:r>
              <a:rPr lang="en-US" sz="2200" dirty="0"/>
              <a:t>Small corporations complete Schedule M-1.</a:t>
            </a:r>
          </a:p>
          <a:p>
            <a:pPr lvl="1"/>
            <a:r>
              <a:rPr lang="en-US" sz="2200" dirty="0"/>
              <a:t>Large corporations complete Schedule M-3.</a:t>
            </a:r>
          </a:p>
          <a:p>
            <a:pPr lvl="1"/>
            <a:r>
              <a:rPr lang="en-US" sz="2200" dirty="0"/>
              <a:t>Book–tax differences referred to as M adjustments.</a:t>
            </a:r>
          </a:p>
          <a:p>
            <a:r>
              <a:rPr lang="en-US" sz="2400" dirty="0"/>
              <a:t>Corporate returns are due three and one-half months after the close of the tax year (June 30 year-end exception).</a:t>
            </a:r>
          </a:p>
          <a:p>
            <a:pPr lvl="1"/>
            <a:r>
              <a:rPr lang="en-US" sz="2200" dirty="0"/>
              <a:t>Automatic six-month extension for filing (October 15 for calendar-year corporations)</a:t>
            </a:r>
          </a:p>
          <a:p>
            <a:r>
              <a:rPr lang="en-US" sz="2400" dirty="0"/>
              <a:t>Consolidated tax returns</a:t>
            </a:r>
          </a:p>
          <a:p>
            <a:pPr lvl="1"/>
            <a:r>
              <a:rPr lang="en-US" sz="2200" dirty="0"/>
              <a:t>Affiliated groups essentially treated as one corporation</a:t>
            </a:r>
          </a:p>
        </p:txBody>
      </p:sp>
      <p:sp>
        <p:nvSpPr>
          <p:cNvPr id="7" name="Title 6"/>
          <p:cNvSpPr>
            <a:spLocks noGrp="1"/>
          </p:cNvSpPr>
          <p:nvPr>
            <p:ph type="title"/>
          </p:nvPr>
        </p:nvSpPr>
        <p:spPr/>
        <p:txBody>
          <a:bodyPr/>
          <a:lstStyle/>
          <a:p>
            <a:r>
              <a:rPr lang="en-US" dirty="0"/>
              <a:t>Compliance</a:t>
            </a:r>
          </a:p>
        </p:txBody>
      </p:sp>
      <p:sp>
        <p:nvSpPr>
          <p:cNvPr id="2" name="Slide Number Placeholder 1">
            <a:extLst>
              <a:ext uri="{FF2B5EF4-FFF2-40B4-BE49-F238E27FC236}">
                <a16:creationId xmlns:a16="http://schemas.microsoft.com/office/drawing/2014/main" id="{CC37652B-8D55-4EA3-9B01-992FC0BF491A}"/>
              </a:ext>
            </a:extLst>
          </p:cNvPr>
          <p:cNvSpPr>
            <a:spLocks noGrp="1"/>
          </p:cNvSpPr>
          <p:nvPr>
            <p:ph type="sldNum" sz="quarter" idx="10"/>
          </p:nvPr>
        </p:nvSpPr>
        <p:spPr/>
        <p:txBody>
          <a:bodyPr/>
          <a:lstStyle/>
          <a:p>
            <a:r>
              <a:rPr lang="en-US"/>
              <a:t>5-</a:t>
            </a:r>
            <a:fld id="{847A6AB7-ED92-4CC2-895B-E46908831F7A}" type="slidenum">
              <a:rPr lang="en-US" smtClean="0"/>
              <a:pPr/>
              <a:t>39</a:t>
            </a:fld>
            <a:endParaRPr lang="en-US" dirty="0"/>
          </a:p>
        </p:txBody>
      </p:sp>
    </p:spTree>
    <p:extLst>
      <p:ext uri="{BB962C8B-B14F-4D97-AF65-F5344CB8AC3E}">
        <p14:creationId xmlns:p14="http://schemas.microsoft.com/office/powerpoint/2010/main" val="3163860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Corporate and Individual Tax Formula (Exhibit 5-1)</a:t>
            </a:r>
          </a:p>
        </p:txBody>
      </p:sp>
      <p:pic>
        <p:nvPicPr>
          <p:cNvPr id="9" name="Content Placeholder 8" descr="Table&#10;&#10;Description automatically generated">
            <a:extLst>
              <a:ext uri="{FF2B5EF4-FFF2-40B4-BE49-F238E27FC236}">
                <a16:creationId xmlns:a16="http://schemas.microsoft.com/office/drawing/2014/main" id="{8034FEEF-6842-4ABB-8E54-9C5879B4475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73516" y="1524000"/>
            <a:ext cx="6396968" cy="4892675"/>
          </a:xfrm>
        </p:spPr>
      </p:pic>
      <p:sp>
        <p:nvSpPr>
          <p:cNvPr id="3" name="Slide Number Placeholder 2">
            <a:extLst>
              <a:ext uri="{FF2B5EF4-FFF2-40B4-BE49-F238E27FC236}">
                <a16:creationId xmlns:a16="http://schemas.microsoft.com/office/drawing/2014/main" id="{4E5B8D7A-3EA0-415A-86A9-1B9BBB9C822F}"/>
              </a:ext>
            </a:extLst>
          </p:cNvPr>
          <p:cNvSpPr>
            <a:spLocks noGrp="1"/>
          </p:cNvSpPr>
          <p:nvPr>
            <p:ph type="sldNum" sz="quarter" idx="10"/>
          </p:nvPr>
        </p:nvSpPr>
        <p:spPr/>
        <p:txBody>
          <a:bodyPr/>
          <a:lstStyle/>
          <a:p>
            <a:r>
              <a:rPr lang="en-US"/>
              <a:t>5-</a:t>
            </a:r>
            <a:fld id="{847A6AB7-ED92-4CC2-895B-E46908831F7A}" type="slidenum">
              <a:rPr lang="en-US" smtClean="0"/>
              <a:pPr/>
              <a:t>4</a:t>
            </a:fld>
            <a:endParaRPr lang="en-US" dirty="0"/>
          </a:p>
        </p:txBody>
      </p:sp>
    </p:spTree>
    <p:extLst>
      <p:ext uri="{BB962C8B-B14F-4D97-AF65-F5344CB8AC3E}">
        <p14:creationId xmlns:p14="http://schemas.microsoft.com/office/powerpoint/2010/main" val="41012506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EXHIBIT 5-10 Form 1120, Schedule M-1</a:t>
            </a:r>
          </a:p>
        </p:txBody>
      </p:sp>
      <p:sp>
        <p:nvSpPr>
          <p:cNvPr id="3" name="Slide Number Placeholder 2">
            <a:extLst>
              <a:ext uri="{FF2B5EF4-FFF2-40B4-BE49-F238E27FC236}">
                <a16:creationId xmlns:a16="http://schemas.microsoft.com/office/drawing/2014/main" id="{DAB9B0DD-8672-40D5-99B0-A2CA9FCF2052}"/>
              </a:ext>
            </a:extLst>
          </p:cNvPr>
          <p:cNvSpPr>
            <a:spLocks noGrp="1"/>
          </p:cNvSpPr>
          <p:nvPr>
            <p:ph type="sldNum" sz="quarter" idx="10"/>
          </p:nvPr>
        </p:nvSpPr>
        <p:spPr/>
        <p:txBody>
          <a:bodyPr/>
          <a:lstStyle/>
          <a:p>
            <a:r>
              <a:rPr lang="en-US"/>
              <a:t>5-</a:t>
            </a:r>
            <a:fld id="{847A6AB7-ED92-4CC2-895B-E46908831F7A}" type="slidenum">
              <a:rPr lang="en-US" smtClean="0"/>
              <a:pPr/>
              <a:t>40</a:t>
            </a:fld>
            <a:endParaRPr lang="en-US" dirty="0"/>
          </a:p>
        </p:txBody>
      </p:sp>
      <p:pic>
        <p:nvPicPr>
          <p:cNvPr id="7" name="Content Placeholder 6" descr="Table&#10;&#10;Description automatically generated">
            <a:extLst>
              <a:ext uri="{FF2B5EF4-FFF2-40B4-BE49-F238E27FC236}">
                <a16:creationId xmlns:a16="http://schemas.microsoft.com/office/drawing/2014/main" id="{77F0550C-E9F3-4EC6-AF1E-55146F07F5C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656656"/>
            <a:ext cx="6858000" cy="4815970"/>
          </a:xfrm>
        </p:spPr>
      </p:pic>
    </p:spTree>
    <p:extLst>
      <p:ext uri="{BB962C8B-B14F-4D97-AF65-F5344CB8AC3E}">
        <p14:creationId xmlns:p14="http://schemas.microsoft.com/office/powerpoint/2010/main" val="28245731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95247" y="1424956"/>
            <a:ext cx="8229600" cy="4893152"/>
          </a:xfrm>
        </p:spPr>
        <p:txBody>
          <a:bodyPr>
            <a:normAutofit lnSpcReduction="10000"/>
          </a:bodyPr>
          <a:lstStyle/>
          <a:p>
            <a:r>
              <a:rPr lang="en-US" sz="2600" dirty="0"/>
              <a:t>Corporations with a federal income tax liability of $500 or more are required to pay their estimated income tax in quarterly installments.</a:t>
            </a:r>
          </a:p>
          <a:p>
            <a:pPr lvl="1"/>
            <a:r>
              <a:rPr lang="en-US" dirty="0"/>
              <a:t>Installments due on the 15th day of</a:t>
            </a:r>
          </a:p>
          <a:p>
            <a:pPr lvl="2"/>
            <a:r>
              <a:rPr lang="en-US" dirty="0"/>
              <a:t>4th month (25% of required annual payment)</a:t>
            </a:r>
          </a:p>
          <a:p>
            <a:pPr lvl="2"/>
            <a:r>
              <a:rPr lang="en-US" dirty="0"/>
              <a:t>6th month (50% of required annual payment)</a:t>
            </a:r>
          </a:p>
          <a:p>
            <a:pPr lvl="2"/>
            <a:r>
              <a:rPr lang="en-US" dirty="0"/>
              <a:t>9th month (75% of required annual payment)</a:t>
            </a:r>
          </a:p>
          <a:p>
            <a:pPr lvl="2"/>
            <a:r>
              <a:rPr lang="en-US" dirty="0"/>
              <a:t>12th month (100% of required annual payment)</a:t>
            </a:r>
          </a:p>
          <a:p>
            <a:r>
              <a:rPr lang="en-US" sz="2600" dirty="0"/>
              <a:t>Corporations may owe a penalty for underpayment.</a:t>
            </a:r>
          </a:p>
          <a:p>
            <a:pPr lvl="1"/>
            <a:r>
              <a:rPr lang="en-US" dirty="0"/>
              <a:t>Payments based on required annual payment</a:t>
            </a:r>
          </a:p>
        </p:txBody>
      </p:sp>
      <p:sp>
        <p:nvSpPr>
          <p:cNvPr id="7" name="Title 6"/>
          <p:cNvSpPr>
            <a:spLocks noGrp="1"/>
          </p:cNvSpPr>
          <p:nvPr>
            <p:ph type="title"/>
          </p:nvPr>
        </p:nvSpPr>
        <p:spPr/>
        <p:txBody>
          <a:bodyPr/>
          <a:lstStyle/>
          <a:p>
            <a:r>
              <a:rPr lang="en-US" dirty="0"/>
              <a:t>Estimated Payments (1 of 4)</a:t>
            </a:r>
          </a:p>
        </p:txBody>
      </p:sp>
      <p:sp>
        <p:nvSpPr>
          <p:cNvPr id="2" name="Slide Number Placeholder 1">
            <a:extLst>
              <a:ext uri="{FF2B5EF4-FFF2-40B4-BE49-F238E27FC236}">
                <a16:creationId xmlns:a16="http://schemas.microsoft.com/office/drawing/2014/main" id="{EF115528-F459-45D0-B10F-9ADBEEAA7C71}"/>
              </a:ext>
            </a:extLst>
          </p:cNvPr>
          <p:cNvSpPr>
            <a:spLocks noGrp="1"/>
          </p:cNvSpPr>
          <p:nvPr>
            <p:ph type="sldNum" sz="quarter" idx="10"/>
          </p:nvPr>
        </p:nvSpPr>
        <p:spPr/>
        <p:txBody>
          <a:bodyPr/>
          <a:lstStyle/>
          <a:p>
            <a:r>
              <a:rPr lang="en-US"/>
              <a:t>5-</a:t>
            </a:r>
            <a:fld id="{847A6AB7-ED92-4CC2-895B-E46908831F7A}" type="slidenum">
              <a:rPr lang="en-US" smtClean="0"/>
              <a:pPr/>
              <a:t>41</a:t>
            </a:fld>
            <a:endParaRPr lang="en-US" dirty="0"/>
          </a:p>
        </p:txBody>
      </p:sp>
    </p:spTree>
    <p:extLst>
      <p:ext uri="{BB962C8B-B14F-4D97-AF65-F5344CB8AC3E}">
        <p14:creationId xmlns:p14="http://schemas.microsoft.com/office/powerpoint/2010/main" val="20087920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04799" y="1424956"/>
            <a:ext cx="8640763" cy="4893152"/>
          </a:xfrm>
        </p:spPr>
        <p:txBody>
          <a:bodyPr/>
          <a:lstStyle/>
          <a:p>
            <a:r>
              <a:rPr lang="en-US" sz="2600" dirty="0"/>
              <a:t>Required annual payment</a:t>
            </a:r>
          </a:p>
          <a:p>
            <a:pPr lvl="1"/>
            <a:r>
              <a:rPr lang="en-US" dirty="0"/>
              <a:t>100 percent of tax liability on prior-year return</a:t>
            </a:r>
          </a:p>
          <a:p>
            <a:pPr lvl="2"/>
            <a:r>
              <a:rPr lang="en-US" dirty="0"/>
              <a:t>Doesn’t apply if no liability in prior year</a:t>
            </a:r>
          </a:p>
          <a:p>
            <a:pPr lvl="1"/>
            <a:r>
              <a:rPr lang="en-US" dirty="0"/>
              <a:t>100 percent of current-year tax liability</a:t>
            </a:r>
          </a:p>
          <a:p>
            <a:pPr lvl="1"/>
            <a:r>
              <a:rPr lang="en-US" dirty="0"/>
              <a:t>100 percent of estimated current-year tax liability using annualized method</a:t>
            </a:r>
          </a:p>
          <a:p>
            <a:r>
              <a:rPr lang="en-US" sz="2600" dirty="0"/>
              <a:t>Rules for large corporations</a:t>
            </a:r>
          </a:p>
          <a:p>
            <a:pPr lvl="1"/>
            <a:r>
              <a:rPr lang="en-US" dirty="0"/>
              <a:t>$1,000,000 of taxable income in prior three years</a:t>
            </a:r>
          </a:p>
          <a:p>
            <a:pPr lvl="1"/>
            <a:r>
              <a:rPr lang="en-US" dirty="0"/>
              <a:t>May use prior-year liability for first quarter payment only</a:t>
            </a:r>
          </a:p>
        </p:txBody>
      </p:sp>
      <p:sp>
        <p:nvSpPr>
          <p:cNvPr id="7" name="Title 6"/>
          <p:cNvSpPr>
            <a:spLocks noGrp="1"/>
          </p:cNvSpPr>
          <p:nvPr>
            <p:ph type="title"/>
          </p:nvPr>
        </p:nvSpPr>
        <p:spPr/>
        <p:txBody>
          <a:bodyPr/>
          <a:lstStyle/>
          <a:p>
            <a:r>
              <a:rPr lang="en-US" dirty="0"/>
              <a:t>Estimated Payments (2 of 4)</a:t>
            </a:r>
          </a:p>
        </p:txBody>
      </p:sp>
      <p:sp>
        <p:nvSpPr>
          <p:cNvPr id="2" name="Slide Number Placeholder 1">
            <a:extLst>
              <a:ext uri="{FF2B5EF4-FFF2-40B4-BE49-F238E27FC236}">
                <a16:creationId xmlns:a16="http://schemas.microsoft.com/office/drawing/2014/main" id="{2A9CD560-AFDD-4BC9-ABD2-0CD4998369D3}"/>
              </a:ext>
            </a:extLst>
          </p:cNvPr>
          <p:cNvSpPr>
            <a:spLocks noGrp="1"/>
          </p:cNvSpPr>
          <p:nvPr>
            <p:ph type="sldNum" sz="quarter" idx="10"/>
          </p:nvPr>
        </p:nvSpPr>
        <p:spPr/>
        <p:txBody>
          <a:bodyPr/>
          <a:lstStyle/>
          <a:p>
            <a:r>
              <a:rPr lang="en-US"/>
              <a:t>5-</a:t>
            </a:r>
            <a:fld id="{847A6AB7-ED92-4CC2-895B-E46908831F7A}" type="slidenum">
              <a:rPr lang="en-US" smtClean="0"/>
              <a:pPr/>
              <a:t>42</a:t>
            </a:fld>
            <a:endParaRPr lang="en-US" dirty="0"/>
          </a:p>
        </p:txBody>
      </p:sp>
    </p:spTree>
    <p:extLst>
      <p:ext uri="{BB962C8B-B14F-4D97-AF65-F5344CB8AC3E}">
        <p14:creationId xmlns:p14="http://schemas.microsoft.com/office/powerpoint/2010/main" val="7327604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a:t>EXHIBIT 5-11 Estimated Taxable Income Computation under Annualized Income Method</a:t>
            </a:r>
          </a:p>
        </p:txBody>
      </p:sp>
      <p:sp>
        <p:nvSpPr>
          <p:cNvPr id="2" name="Title 1"/>
          <p:cNvSpPr>
            <a:spLocks noGrp="1"/>
          </p:cNvSpPr>
          <p:nvPr>
            <p:ph type="title"/>
          </p:nvPr>
        </p:nvSpPr>
        <p:spPr/>
        <p:txBody>
          <a:bodyPr/>
          <a:lstStyle/>
          <a:p>
            <a:r>
              <a:rPr lang="en-US" dirty="0"/>
              <a:t>Estimated Payments (3 of 4)</a:t>
            </a:r>
          </a:p>
        </p:txBody>
      </p:sp>
      <p:pic>
        <p:nvPicPr>
          <p:cNvPr id="7" name="Picture 6" descr="Table&#10;&#10;Description automatically generated">
            <a:extLst>
              <a:ext uri="{FF2B5EF4-FFF2-40B4-BE49-F238E27FC236}">
                <a16:creationId xmlns:a16="http://schemas.microsoft.com/office/drawing/2014/main" id="{3FF93C2E-220C-4968-8905-29EBB543617C}"/>
              </a:ext>
            </a:extLst>
          </p:cNvPr>
          <p:cNvPicPr>
            <a:picLocks noChangeAspect="1"/>
          </p:cNvPicPr>
          <p:nvPr/>
        </p:nvPicPr>
        <p:blipFill rotWithShape="1">
          <a:blip r:embed="rId2">
            <a:extLst>
              <a:ext uri="{28A0092B-C50C-407E-A947-70E740481C1C}">
                <a14:useLocalDpi xmlns:a14="http://schemas.microsoft.com/office/drawing/2010/main" val="0"/>
              </a:ext>
            </a:extLst>
          </a:blip>
          <a:srcRect t="19305"/>
          <a:stretch/>
        </p:blipFill>
        <p:spPr>
          <a:xfrm>
            <a:off x="593563" y="3200400"/>
            <a:ext cx="7956874" cy="2198210"/>
          </a:xfrm>
          <a:prstGeom prst="rect">
            <a:avLst/>
          </a:prstGeom>
        </p:spPr>
      </p:pic>
      <p:sp>
        <p:nvSpPr>
          <p:cNvPr id="4" name="Slide Number Placeholder 3">
            <a:extLst>
              <a:ext uri="{FF2B5EF4-FFF2-40B4-BE49-F238E27FC236}">
                <a16:creationId xmlns:a16="http://schemas.microsoft.com/office/drawing/2014/main" id="{96F717C7-87EE-43A5-9319-CC8CF58FC514}"/>
              </a:ext>
            </a:extLst>
          </p:cNvPr>
          <p:cNvSpPr>
            <a:spLocks noGrp="1"/>
          </p:cNvSpPr>
          <p:nvPr>
            <p:ph type="sldNum" sz="quarter" idx="10"/>
          </p:nvPr>
        </p:nvSpPr>
        <p:spPr/>
        <p:txBody>
          <a:bodyPr/>
          <a:lstStyle/>
          <a:p>
            <a:r>
              <a:rPr lang="en-US"/>
              <a:t>5-</a:t>
            </a:r>
            <a:fld id="{847A6AB7-ED92-4CC2-895B-E46908831F7A}" type="slidenum">
              <a:rPr lang="en-US" smtClean="0"/>
              <a:pPr/>
              <a:t>43</a:t>
            </a:fld>
            <a:endParaRPr lang="en-US" dirty="0"/>
          </a:p>
        </p:txBody>
      </p:sp>
    </p:spTree>
    <p:extLst>
      <p:ext uri="{BB962C8B-B14F-4D97-AF65-F5344CB8AC3E}">
        <p14:creationId xmlns:p14="http://schemas.microsoft.com/office/powerpoint/2010/main" val="12747789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400" dirty="0"/>
              <a:t>EXHIBIT 5-12 Estimated Taxable Income Computation under Annualized Income Method</a:t>
            </a:r>
          </a:p>
        </p:txBody>
      </p:sp>
      <p:sp>
        <p:nvSpPr>
          <p:cNvPr id="2" name="Title 1"/>
          <p:cNvSpPr>
            <a:spLocks noGrp="1"/>
          </p:cNvSpPr>
          <p:nvPr>
            <p:ph type="title"/>
          </p:nvPr>
        </p:nvSpPr>
        <p:spPr/>
        <p:txBody>
          <a:bodyPr/>
          <a:lstStyle/>
          <a:p>
            <a:r>
              <a:rPr lang="en-US" dirty="0"/>
              <a:t>Estimated Payments (4 of 4)</a:t>
            </a:r>
          </a:p>
        </p:txBody>
      </p:sp>
      <p:pic>
        <p:nvPicPr>
          <p:cNvPr id="7" name="Picture 6" descr="Table&#10;&#10;Description automatically generated">
            <a:extLst>
              <a:ext uri="{FF2B5EF4-FFF2-40B4-BE49-F238E27FC236}">
                <a16:creationId xmlns:a16="http://schemas.microsoft.com/office/drawing/2014/main" id="{5E9C5012-9CBD-472E-B7F5-75512C8FB4F0}"/>
              </a:ext>
            </a:extLst>
          </p:cNvPr>
          <p:cNvPicPr>
            <a:picLocks noChangeAspect="1"/>
          </p:cNvPicPr>
          <p:nvPr/>
        </p:nvPicPr>
        <p:blipFill rotWithShape="1">
          <a:blip r:embed="rId2">
            <a:extLst>
              <a:ext uri="{28A0092B-C50C-407E-A947-70E740481C1C}">
                <a14:useLocalDpi xmlns:a14="http://schemas.microsoft.com/office/drawing/2010/main" val="0"/>
              </a:ext>
            </a:extLst>
          </a:blip>
          <a:srcRect t="14612"/>
          <a:stretch/>
        </p:blipFill>
        <p:spPr>
          <a:xfrm>
            <a:off x="615711" y="3124200"/>
            <a:ext cx="7912577" cy="2671833"/>
          </a:xfrm>
          <a:prstGeom prst="rect">
            <a:avLst/>
          </a:prstGeom>
        </p:spPr>
      </p:pic>
      <p:sp>
        <p:nvSpPr>
          <p:cNvPr id="5" name="Slide Number Placeholder 4">
            <a:extLst>
              <a:ext uri="{FF2B5EF4-FFF2-40B4-BE49-F238E27FC236}">
                <a16:creationId xmlns:a16="http://schemas.microsoft.com/office/drawing/2014/main" id="{49DA3451-B078-4A70-BFE2-1E82A4A37C3A}"/>
              </a:ext>
            </a:extLst>
          </p:cNvPr>
          <p:cNvSpPr>
            <a:spLocks noGrp="1"/>
          </p:cNvSpPr>
          <p:nvPr>
            <p:ph type="sldNum" sz="quarter" idx="10"/>
          </p:nvPr>
        </p:nvSpPr>
        <p:spPr/>
        <p:txBody>
          <a:bodyPr/>
          <a:lstStyle/>
          <a:p>
            <a:r>
              <a:rPr lang="en-US"/>
              <a:t>5-</a:t>
            </a:r>
            <a:fld id="{847A6AB7-ED92-4CC2-895B-E46908831F7A}" type="slidenum">
              <a:rPr lang="en-US" smtClean="0"/>
              <a:pPr/>
              <a:t>44</a:t>
            </a:fld>
            <a:endParaRPr lang="en-US" dirty="0"/>
          </a:p>
        </p:txBody>
      </p:sp>
    </p:spTree>
    <p:extLst>
      <p:ext uri="{BB962C8B-B14F-4D97-AF65-F5344CB8AC3E}">
        <p14:creationId xmlns:p14="http://schemas.microsoft.com/office/powerpoint/2010/main" val="38495593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End of Presentation</a:t>
            </a:r>
          </a:p>
        </p:txBody>
      </p:sp>
      <p:sp>
        <p:nvSpPr>
          <p:cNvPr id="2" name="Slide Number Placeholder 1">
            <a:extLst>
              <a:ext uri="{FF2B5EF4-FFF2-40B4-BE49-F238E27FC236}">
                <a16:creationId xmlns:a16="http://schemas.microsoft.com/office/drawing/2014/main" id="{CA6E41F3-8C54-4CE6-988A-428FD9205A6A}"/>
              </a:ext>
            </a:extLst>
          </p:cNvPr>
          <p:cNvSpPr>
            <a:spLocks noGrp="1"/>
          </p:cNvSpPr>
          <p:nvPr>
            <p:ph type="sldNum" sz="quarter" idx="10"/>
          </p:nvPr>
        </p:nvSpPr>
        <p:spPr/>
        <p:txBody>
          <a:bodyPr/>
          <a:lstStyle/>
          <a:p>
            <a:r>
              <a:rPr lang="en-US"/>
              <a:t>5-</a:t>
            </a:r>
            <a:fld id="{847A6AB7-ED92-4CC2-895B-E46908831F7A}" type="slidenum">
              <a:rPr lang="en-US" smtClean="0"/>
              <a:pPr/>
              <a:t>45</a:t>
            </a:fld>
            <a:endParaRPr lang="en-US" dirty="0"/>
          </a:p>
        </p:txBody>
      </p:sp>
    </p:spTree>
    <p:extLst>
      <p:ext uri="{BB962C8B-B14F-4D97-AF65-F5344CB8AC3E}">
        <p14:creationId xmlns:p14="http://schemas.microsoft.com/office/powerpoint/2010/main" val="3629519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a:t>Financial income often is the starting point for computing taxable income.</a:t>
            </a:r>
          </a:p>
          <a:p>
            <a:pPr lvl="1"/>
            <a:r>
              <a:rPr lang="en-US" dirty="0"/>
              <a:t>Reconcile to taxable income</a:t>
            </a:r>
          </a:p>
          <a:p>
            <a:pPr lvl="1"/>
            <a:r>
              <a:rPr lang="en-US" dirty="0"/>
              <a:t>Book–tax adjustments for differences between financial accounting rules</a:t>
            </a:r>
          </a:p>
          <a:p>
            <a:pPr lvl="1"/>
            <a:r>
              <a:rPr lang="en-US" dirty="0"/>
              <a:t>Companies preparing financial statements with tax accounting methods won’t have book–tax differences</a:t>
            </a:r>
          </a:p>
        </p:txBody>
      </p:sp>
      <p:sp>
        <p:nvSpPr>
          <p:cNvPr id="7" name="Title 6"/>
          <p:cNvSpPr>
            <a:spLocks noGrp="1"/>
          </p:cNvSpPr>
          <p:nvPr>
            <p:ph type="title"/>
          </p:nvPr>
        </p:nvSpPr>
        <p:spPr/>
        <p:txBody>
          <a:bodyPr/>
          <a:lstStyle/>
          <a:p>
            <a:r>
              <a:rPr lang="en-US" dirty="0"/>
              <a:t>Book–Tax Differences (1 of 2)</a:t>
            </a:r>
          </a:p>
        </p:txBody>
      </p:sp>
      <p:sp>
        <p:nvSpPr>
          <p:cNvPr id="2" name="Slide Number Placeholder 1">
            <a:extLst>
              <a:ext uri="{FF2B5EF4-FFF2-40B4-BE49-F238E27FC236}">
                <a16:creationId xmlns:a16="http://schemas.microsoft.com/office/drawing/2014/main" id="{1D3593BB-7400-4AFA-92D1-78544E6216F6}"/>
              </a:ext>
            </a:extLst>
          </p:cNvPr>
          <p:cNvSpPr>
            <a:spLocks noGrp="1"/>
          </p:cNvSpPr>
          <p:nvPr>
            <p:ph type="sldNum" sz="quarter" idx="10"/>
          </p:nvPr>
        </p:nvSpPr>
        <p:spPr/>
        <p:txBody>
          <a:bodyPr/>
          <a:lstStyle/>
          <a:p>
            <a:r>
              <a:rPr lang="en-US"/>
              <a:t>5-</a:t>
            </a:r>
            <a:fld id="{847A6AB7-ED92-4CC2-895B-E46908831F7A}" type="slidenum">
              <a:rPr lang="en-US" smtClean="0"/>
              <a:pPr/>
              <a:t>5</a:t>
            </a:fld>
            <a:endParaRPr lang="en-US" dirty="0"/>
          </a:p>
        </p:txBody>
      </p:sp>
    </p:spTree>
    <p:extLst>
      <p:ext uri="{BB962C8B-B14F-4D97-AF65-F5344CB8AC3E}">
        <p14:creationId xmlns:p14="http://schemas.microsoft.com/office/powerpoint/2010/main" val="1907305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579474"/>
            <a:ext cx="8305800" cy="4893152"/>
          </a:xfrm>
        </p:spPr>
        <p:txBody>
          <a:bodyPr/>
          <a:lstStyle/>
          <a:p>
            <a:r>
              <a:rPr lang="en-US" dirty="0"/>
              <a:t>Unfavorable differences</a:t>
            </a:r>
          </a:p>
          <a:p>
            <a:pPr lvl="1"/>
            <a:r>
              <a:rPr lang="en-US" dirty="0"/>
              <a:t>Add-back to book income to compute taxable income</a:t>
            </a:r>
          </a:p>
          <a:p>
            <a:r>
              <a:rPr lang="en-US" dirty="0"/>
              <a:t>Favorable differences</a:t>
            </a:r>
          </a:p>
          <a:p>
            <a:pPr lvl="1"/>
            <a:r>
              <a:rPr lang="en-US" dirty="0"/>
              <a:t>Subtract from book income to compute taxable income</a:t>
            </a:r>
          </a:p>
          <a:p>
            <a:r>
              <a:rPr lang="en-US" dirty="0"/>
              <a:t>Permanent differences (never reverse)</a:t>
            </a:r>
          </a:p>
          <a:p>
            <a:r>
              <a:rPr lang="en-US" dirty="0"/>
              <a:t>Temporary differences (reverse over time)</a:t>
            </a:r>
          </a:p>
        </p:txBody>
      </p:sp>
      <p:sp>
        <p:nvSpPr>
          <p:cNvPr id="7" name="Title 6"/>
          <p:cNvSpPr>
            <a:spLocks noGrp="1"/>
          </p:cNvSpPr>
          <p:nvPr>
            <p:ph type="title"/>
          </p:nvPr>
        </p:nvSpPr>
        <p:spPr/>
        <p:txBody>
          <a:bodyPr/>
          <a:lstStyle/>
          <a:p>
            <a:r>
              <a:rPr lang="en-US" dirty="0"/>
              <a:t>Book–Tax Differences (2 of 2)</a:t>
            </a:r>
          </a:p>
        </p:txBody>
      </p:sp>
      <p:sp>
        <p:nvSpPr>
          <p:cNvPr id="2" name="Slide Number Placeholder 1">
            <a:extLst>
              <a:ext uri="{FF2B5EF4-FFF2-40B4-BE49-F238E27FC236}">
                <a16:creationId xmlns:a16="http://schemas.microsoft.com/office/drawing/2014/main" id="{CEA978CC-E968-4189-AC1D-C39CA61F25BB}"/>
              </a:ext>
            </a:extLst>
          </p:cNvPr>
          <p:cNvSpPr>
            <a:spLocks noGrp="1"/>
          </p:cNvSpPr>
          <p:nvPr>
            <p:ph type="sldNum" sz="quarter" idx="10"/>
          </p:nvPr>
        </p:nvSpPr>
        <p:spPr/>
        <p:txBody>
          <a:bodyPr/>
          <a:lstStyle/>
          <a:p>
            <a:r>
              <a:rPr lang="en-US"/>
              <a:t>5-</a:t>
            </a:r>
            <a:fld id="{847A6AB7-ED92-4CC2-895B-E46908831F7A}" type="slidenum">
              <a:rPr lang="en-US" smtClean="0"/>
              <a:pPr/>
              <a:t>6</a:t>
            </a:fld>
            <a:endParaRPr lang="en-US" dirty="0"/>
          </a:p>
        </p:txBody>
      </p:sp>
    </p:spTree>
    <p:extLst>
      <p:ext uri="{BB962C8B-B14F-4D97-AF65-F5344CB8AC3E}">
        <p14:creationId xmlns:p14="http://schemas.microsoft.com/office/powerpoint/2010/main" val="3415055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18998" y="1445738"/>
            <a:ext cx="8420202" cy="4893152"/>
          </a:xfrm>
        </p:spPr>
        <p:txBody>
          <a:bodyPr>
            <a:noAutofit/>
          </a:bodyPr>
          <a:lstStyle/>
          <a:p>
            <a:r>
              <a:rPr lang="en-US" sz="2400" dirty="0"/>
              <a:t>Interest income from municipal bonds (Fav)</a:t>
            </a:r>
          </a:p>
          <a:p>
            <a:r>
              <a:rPr lang="en-US" sz="2400" dirty="0"/>
              <a:t>Death benefit from life insurance on key employees (Fav)</a:t>
            </a:r>
          </a:p>
          <a:p>
            <a:r>
              <a:rPr lang="en-US" sz="2400" dirty="0"/>
              <a:t>Life insurance premiums (Unfav)</a:t>
            </a:r>
          </a:p>
          <a:p>
            <a:r>
              <a:rPr lang="en-US" sz="2400" dirty="0"/>
              <a:t>50 percent of meals expense for meals not purchased from restaurants in 2021 and 2022 (Unfav)</a:t>
            </a:r>
          </a:p>
          <a:p>
            <a:r>
              <a:rPr lang="en-US" sz="2400" dirty="0"/>
              <a:t>Entertainment expenses (Unfav)</a:t>
            </a:r>
          </a:p>
          <a:p>
            <a:r>
              <a:rPr lang="en-US" sz="2400" dirty="0"/>
              <a:t>Fines, penalties, and political contributions (Unfav)</a:t>
            </a:r>
          </a:p>
        </p:txBody>
      </p:sp>
      <p:sp>
        <p:nvSpPr>
          <p:cNvPr id="7" name="Title 6"/>
          <p:cNvSpPr>
            <a:spLocks noGrp="1"/>
          </p:cNvSpPr>
          <p:nvPr>
            <p:ph type="title"/>
          </p:nvPr>
        </p:nvSpPr>
        <p:spPr/>
        <p:txBody>
          <a:bodyPr/>
          <a:lstStyle/>
          <a:p>
            <a:r>
              <a:rPr lang="en-US" dirty="0"/>
              <a:t>Common Permanent Book–Tax Differences (1 of 2)</a:t>
            </a:r>
          </a:p>
        </p:txBody>
      </p:sp>
      <p:sp>
        <p:nvSpPr>
          <p:cNvPr id="2" name="Slide Number Placeholder 1">
            <a:extLst>
              <a:ext uri="{FF2B5EF4-FFF2-40B4-BE49-F238E27FC236}">
                <a16:creationId xmlns:a16="http://schemas.microsoft.com/office/drawing/2014/main" id="{6E5742F7-88DC-48BB-B0F3-AAB63E7300D6}"/>
              </a:ext>
            </a:extLst>
          </p:cNvPr>
          <p:cNvSpPr>
            <a:spLocks noGrp="1"/>
          </p:cNvSpPr>
          <p:nvPr>
            <p:ph type="sldNum" sz="quarter" idx="10"/>
          </p:nvPr>
        </p:nvSpPr>
        <p:spPr/>
        <p:txBody>
          <a:bodyPr/>
          <a:lstStyle/>
          <a:p>
            <a:r>
              <a:rPr lang="en-US"/>
              <a:t>5-</a:t>
            </a:r>
            <a:fld id="{847A6AB7-ED92-4CC2-895B-E46908831F7A}" type="slidenum">
              <a:rPr lang="en-US" smtClean="0"/>
              <a:pPr/>
              <a:t>7</a:t>
            </a:fld>
            <a:endParaRPr lang="en-US" dirty="0"/>
          </a:p>
        </p:txBody>
      </p:sp>
    </p:spTree>
    <p:extLst>
      <p:ext uri="{BB962C8B-B14F-4D97-AF65-F5344CB8AC3E}">
        <p14:creationId xmlns:p14="http://schemas.microsoft.com/office/powerpoint/2010/main" val="1264358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18998" y="1445738"/>
            <a:ext cx="8229600" cy="4893152"/>
          </a:xfrm>
        </p:spPr>
        <p:txBody>
          <a:bodyPr>
            <a:noAutofit/>
          </a:bodyPr>
          <a:lstStyle/>
          <a:p>
            <a:r>
              <a:rPr lang="en-US" sz="2400" dirty="0"/>
              <a:t>Federal income taxes (Unfav)</a:t>
            </a:r>
          </a:p>
          <a:p>
            <a:r>
              <a:rPr lang="en-US" sz="2400" dirty="0"/>
              <a:t>Dividends-received deduction (Fav)</a:t>
            </a:r>
          </a:p>
          <a:p>
            <a:r>
              <a:rPr lang="en-US" sz="2400" dirty="0"/>
              <a:t>Stock option expense from Incentive Stock Options (ISOs) (Unfav)</a:t>
            </a:r>
          </a:p>
          <a:p>
            <a:r>
              <a:rPr lang="en-US" sz="2400" dirty="0"/>
              <a:t>Stock option expense (when total book expense is different than tax deduction) (Unfav/Fav) </a:t>
            </a:r>
          </a:p>
          <a:p>
            <a:endParaRPr lang="en-US" sz="2400" dirty="0"/>
          </a:p>
        </p:txBody>
      </p:sp>
      <p:sp>
        <p:nvSpPr>
          <p:cNvPr id="7" name="Title 6"/>
          <p:cNvSpPr>
            <a:spLocks noGrp="1"/>
          </p:cNvSpPr>
          <p:nvPr>
            <p:ph type="title"/>
          </p:nvPr>
        </p:nvSpPr>
        <p:spPr/>
        <p:txBody>
          <a:bodyPr/>
          <a:lstStyle/>
          <a:p>
            <a:r>
              <a:rPr lang="en-US" dirty="0"/>
              <a:t>Common Permanent Book–Tax Differences (2 of 2)</a:t>
            </a:r>
          </a:p>
        </p:txBody>
      </p:sp>
      <p:sp>
        <p:nvSpPr>
          <p:cNvPr id="2" name="Slide Number Placeholder 1">
            <a:extLst>
              <a:ext uri="{FF2B5EF4-FFF2-40B4-BE49-F238E27FC236}">
                <a16:creationId xmlns:a16="http://schemas.microsoft.com/office/drawing/2014/main" id="{7F0DFAC3-861A-46CD-AE0A-0C7BBC897636}"/>
              </a:ext>
            </a:extLst>
          </p:cNvPr>
          <p:cNvSpPr>
            <a:spLocks noGrp="1"/>
          </p:cNvSpPr>
          <p:nvPr>
            <p:ph type="sldNum" sz="quarter" idx="10"/>
          </p:nvPr>
        </p:nvSpPr>
        <p:spPr/>
        <p:txBody>
          <a:bodyPr/>
          <a:lstStyle/>
          <a:p>
            <a:r>
              <a:rPr lang="en-US"/>
              <a:t>5-</a:t>
            </a:r>
            <a:fld id="{847A6AB7-ED92-4CC2-895B-E46908831F7A}" type="slidenum">
              <a:rPr lang="en-US" smtClean="0"/>
              <a:pPr/>
              <a:t>8</a:t>
            </a:fld>
            <a:endParaRPr lang="en-US" dirty="0"/>
          </a:p>
        </p:txBody>
      </p:sp>
    </p:spTree>
    <p:extLst>
      <p:ext uri="{BB962C8B-B14F-4D97-AF65-F5344CB8AC3E}">
        <p14:creationId xmlns:p14="http://schemas.microsoft.com/office/powerpoint/2010/main" val="2533351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676400"/>
            <a:ext cx="8229600" cy="4419600"/>
          </a:xfrm>
        </p:spPr>
        <p:txBody>
          <a:bodyPr>
            <a:normAutofit/>
          </a:bodyPr>
          <a:lstStyle/>
          <a:p>
            <a:r>
              <a:rPr lang="en-US" sz="2600" dirty="0"/>
              <a:t>Equity income </a:t>
            </a:r>
          </a:p>
          <a:p>
            <a:r>
              <a:rPr lang="en-US" sz="2600" dirty="0"/>
              <a:t>Depreciation</a:t>
            </a:r>
          </a:p>
          <a:p>
            <a:r>
              <a:rPr lang="en-US" sz="2600" dirty="0"/>
              <a:t>Gain/loss on sale of depreciable asset</a:t>
            </a:r>
          </a:p>
          <a:p>
            <a:r>
              <a:rPr lang="en-US" sz="2600" dirty="0"/>
              <a:t>Bad debt expense</a:t>
            </a:r>
          </a:p>
          <a:p>
            <a:r>
              <a:rPr lang="en-US" sz="2600" dirty="0"/>
              <a:t>§263A uniform inventory capitalization costs</a:t>
            </a:r>
          </a:p>
          <a:p>
            <a:r>
              <a:rPr lang="en-US" sz="2600" dirty="0"/>
              <a:t>Organizational or start-up costs	</a:t>
            </a:r>
          </a:p>
          <a:p>
            <a:r>
              <a:rPr lang="en-US" sz="2600" dirty="0"/>
              <a:t>Unearned rent revenue</a:t>
            </a:r>
          </a:p>
          <a:p>
            <a:r>
              <a:rPr lang="en-US" sz="2600" dirty="0"/>
              <a:t>Deferred compensation</a:t>
            </a:r>
          </a:p>
          <a:p>
            <a:r>
              <a:rPr lang="en-US" sz="2600" dirty="0"/>
              <a:t>Interest expense</a:t>
            </a:r>
          </a:p>
        </p:txBody>
      </p:sp>
      <p:sp>
        <p:nvSpPr>
          <p:cNvPr id="7" name="Title 6"/>
          <p:cNvSpPr>
            <a:spLocks noGrp="1"/>
          </p:cNvSpPr>
          <p:nvPr>
            <p:ph type="title"/>
          </p:nvPr>
        </p:nvSpPr>
        <p:spPr/>
        <p:txBody>
          <a:bodyPr/>
          <a:lstStyle/>
          <a:p>
            <a:r>
              <a:rPr lang="en-US" dirty="0"/>
              <a:t>Common Temporary Book–Tax Differences (1 of 2)</a:t>
            </a:r>
          </a:p>
        </p:txBody>
      </p:sp>
      <p:sp>
        <p:nvSpPr>
          <p:cNvPr id="2" name="Slide Number Placeholder 1">
            <a:extLst>
              <a:ext uri="{FF2B5EF4-FFF2-40B4-BE49-F238E27FC236}">
                <a16:creationId xmlns:a16="http://schemas.microsoft.com/office/drawing/2014/main" id="{334ADAE2-6466-4C30-AA0B-987596CB87B3}"/>
              </a:ext>
            </a:extLst>
          </p:cNvPr>
          <p:cNvSpPr>
            <a:spLocks noGrp="1"/>
          </p:cNvSpPr>
          <p:nvPr>
            <p:ph type="sldNum" sz="quarter" idx="10"/>
          </p:nvPr>
        </p:nvSpPr>
        <p:spPr/>
        <p:txBody>
          <a:bodyPr/>
          <a:lstStyle/>
          <a:p>
            <a:r>
              <a:rPr lang="en-US"/>
              <a:t>5-</a:t>
            </a:r>
            <a:fld id="{847A6AB7-ED92-4CC2-895B-E46908831F7A}" type="slidenum">
              <a:rPr lang="en-US" smtClean="0"/>
              <a:pPr/>
              <a:t>9</a:t>
            </a:fld>
            <a:endParaRPr lang="en-US" dirty="0"/>
          </a:p>
        </p:txBody>
      </p:sp>
    </p:spTree>
    <p:extLst>
      <p:ext uri="{BB962C8B-B14F-4D97-AF65-F5344CB8AC3E}">
        <p14:creationId xmlns:p14="http://schemas.microsoft.com/office/powerpoint/2010/main" val="296404753"/>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1705</TotalTime>
  <Words>2688</Words>
  <Application>Microsoft Office PowerPoint</Application>
  <PresentationFormat>On-screen Show (4:3)</PresentationFormat>
  <Paragraphs>252</Paragraphs>
  <Slides>45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Calibri</vt:lpstr>
      <vt:lpstr>Courier New</vt:lpstr>
      <vt:lpstr>Verdana</vt:lpstr>
      <vt:lpstr>Wingdings</vt:lpstr>
      <vt:lpstr>Custom Design</vt:lpstr>
      <vt:lpstr>Taxation of Business Entities</vt:lpstr>
      <vt:lpstr>Learning Objectives (1 of 2)</vt:lpstr>
      <vt:lpstr>Learning Objectives (2 of 2)</vt:lpstr>
      <vt:lpstr> Corporate and Individual Tax Formula (Exhibit 5-1)</vt:lpstr>
      <vt:lpstr>Book–Tax Differences (1 of 2)</vt:lpstr>
      <vt:lpstr>Book–Tax Differences (2 of 2)</vt:lpstr>
      <vt:lpstr>Common Permanent Book–Tax Differences (1 of 2)</vt:lpstr>
      <vt:lpstr>Common Permanent Book–Tax Differences (2 of 2)</vt:lpstr>
      <vt:lpstr>Common Temporary Book–Tax Differences (1 of 2)</vt:lpstr>
      <vt:lpstr>Common Temporary Book–Tax Differences (2 of 2)</vt:lpstr>
      <vt:lpstr>Book–Tax Differences from Dividends (1 of 2)</vt:lpstr>
      <vt:lpstr>Book–Tax Differences from Dividends (2 of 2)</vt:lpstr>
      <vt:lpstr>Dividends Book–Tax Difference Example</vt:lpstr>
      <vt:lpstr>Dividends Book–Tax Difference Example Solution</vt:lpstr>
      <vt:lpstr>Limitation on  Net Interest Expense</vt:lpstr>
      <vt:lpstr>Book and Tax Treatment of Stock Options (1 of 2)</vt:lpstr>
      <vt:lpstr>Book and Tax Treatment of Stock Options (2 of 2)</vt:lpstr>
      <vt:lpstr>Stock Option Example 1</vt:lpstr>
      <vt:lpstr>Stock Option Example 1 Solution</vt:lpstr>
      <vt:lpstr>Stock Option Example 2</vt:lpstr>
      <vt:lpstr>Stock Option Example 2 Solution</vt:lpstr>
      <vt:lpstr>Stock Option Example 3</vt:lpstr>
      <vt:lpstr>Stock Option Example 3 Solution</vt:lpstr>
      <vt:lpstr>Net Capital Losses</vt:lpstr>
      <vt:lpstr>Net Operating Loss Deduction </vt:lpstr>
      <vt:lpstr>Net Operating Loss Deduction </vt:lpstr>
      <vt:lpstr>Net Operating Loss Deduction </vt:lpstr>
      <vt:lpstr>Net Operating Loss Deduction </vt:lpstr>
      <vt:lpstr>Net Operating Loss Deduction </vt:lpstr>
      <vt:lpstr>NOL Example</vt:lpstr>
      <vt:lpstr>NOL Example Solution</vt:lpstr>
      <vt:lpstr>Charitable Contributions  (1 of 2)</vt:lpstr>
      <vt:lpstr>Charitable Contributions  (2 of 2)</vt:lpstr>
      <vt:lpstr>Charitable Contribution Example</vt:lpstr>
      <vt:lpstr>Charitable Contribution Example Solution</vt:lpstr>
      <vt:lpstr>Dividends-Received Deduction</vt:lpstr>
      <vt:lpstr>Dividends-Received Deduction Example</vt:lpstr>
      <vt:lpstr>Corporate Income Tax Liability</vt:lpstr>
      <vt:lpstr>Compliance</vt:lpstr>
      <vt:lpstr>EXHIBIT 5-10 Form 1120, Schedule M-1</vt:lpstr>
      <vt:lpstr>Estimated Payments (1 of 4)</vt:lpstr>
      <vt:lpstr>Estimated Payments (2 of 4)</vt:lpstr>
      <vt:lpstr>Estimated Payments (3 of 4)</vt:lpstr>
      <vt:lpstr>Estimated Payments (4 of 4)</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16 Corporate Operations</dc:title>
  <dc:creator>Spilker</dc:creator>
  <cp:keywords>Taxation of Individuals and Business Entities</cp:keywords>
  <cp:lastModifiedBy>Samuel McGarr</cp:lastModifiedBy>
  <cp:revision>250</cp:revision>
  <dcterms:created xsi:type="dcterms:W3CDTF">2017-03-16T02:07:36Z</dcterms:created>
  <dcterms:modified xsi:type="dcterms:W3CDTF">2021-08-17T15:36:37Z</dcterms:modified>
  <cp:category>2018 Edition</cp:category>
</cp:coreProperties>
</file>