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69" r:id="rId5"/>
    <p:sldId id="276" r:id="rId6"/>
    <p:sldId id="278" r:id="rId7"/>
    <p:sldId id="258" r:id="rId8"/>
    <p:sldId id="264" r:id="rId9"/>
    <p:sldId id="265" r:id="rId10"/>
    <p:sldId id="267" r:id="rId11"/>
    <p:sldId id="266" r:id="rId12"/>
    <p:sldId id="262" r:id="rId13"/>
    <p:sldId id="260" r:id="rId14"/>
    <p:sldId id="261" r:id="rId15"/>
    <p:sldId id="277" r:id="rId16"/>
    <p:sldId id="259" r:id="rId17"/>
    <p:sldId id="263" r:id="rId18"/>
    <p:sldId id="268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3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7647571-D930-4E7D-8269-B571FC5C393E}" type="datetimeFigureOut">
              <a:rPr lang="en-US" smtClean="0"/>
              <a:pPr/>
              <a:t>9/22/2021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B45FFD-3063-4658-9AF1-F3D759E26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JHT5XROrB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additudemag.com/the-truth-about-adhd-and-addictio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youtube.com/watch?v=B6gCDeiadO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2hLa5kDRCA&amp;feature=channe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TnVYGWWiWU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Students with Attention Deficit Hyperactivity Disorder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aspencer\Local Settings\Temporary Internet Files\Content.IE5\JU3VYOM5\MPj044656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132971"/>
            <a:ext cx="2582333" cy="33440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57150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ADHD and Brain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ADHD, Combined (ADHD)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Inattentive AND hyperactive/impulsive</a:t>
            </a:r>
          </a:p>
          <a:p>
            <a:endParaRPr lang="en-US" dirty="0" smtClean="0"/>
          </a:p>
          <a:p>
            <a:r>
              <a:rPr lang="en-US" dirty="0" smtClean="0"/>
              <a:t>Most common</a:t>
            </a:r>
          </a:p>
          <a:p>
            <a:endParaRPr lang="en-US" dirty="0" smtClean="0"/>
          </a:p>
          <a:p>
            <a:r>
              <a:rPr lang="en-US" dirty="0" smtClean="0"/>
              <a:t>Most diagnosed type</a:t>
            </a:r>
            <a:endParaRPr lang="en-US" dirty="0"/>
          </a:p>
        </p:txBody>
      </p:sp>
      <p:pic>
        <p:nvPicPr>
          <p:cNvPr id="6146" name="Picture 2" descr="C:\Documents and Settings\aspencer\Local Settings\Temporary Internet Files\Content.IE5\0YDJKGHD\MP90044827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524000"/>
            <a:ext cx="268605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579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Where Might They be</a:t>
            </a:r>
            <a:br>
              <a:rPr lang="en-US" dirty="0" smtClean="0"/>
            </a:br>
            <a:r>
              <a:rPr lang="en-US" dirty="0" smtClean="0"/>
              <a:t> Served?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219200"/>
            <a:ext cx="8183880" cy="3499104"/>
          </a:xfrm>
        </p:spPr>
        <p:txBody>
          <a:bodyPr>
            <a:normAutofit/>
          </a:bodyPr>
          <a:lstStyle/>
          <a:p>
            <a:r>
              <a:rPr lang="en-US" dirty="0" smtClean="0"/>
              <a:t>Mostly served under the Other Health Impaired (OHI) category (2/3s of this category</a:t>
            </a:r>
          </a:p>
          <a:p>
            <a:r>
              <a:rPr lang="en-US" dirty="0" smtClean="0"/>
              <a:t>Students </a:t>
            </a:r>
            <a:r>
              <a:rPr lang="en-US" dirty="0"/>
              <a:t>who are not eligible may get accommodations under Section 504</a:t>
            </a:r>
          </a:p>
          <a:p>
            <a:r>
              <a:rPr lang="en-US" dirty="0"/>
              <a:t>Most kids receive education in general education classrooms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812" y="4176135"/>
            <a:ext cx="3085685" cy="2193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038600"/>
            <a:ext cx="8183880" cy="1066800"/>
          </a:xfrm>
        </p:spPr>
        <p:txBody>
          <a:bodyPr/>
          <a:lstStyle/>
          <a:p>
            <a:r>
              <a:rPr lang="en-US" dirty="0" smtClean="0"/>
              <a:t>What is ADHD/ADD?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Common Disorder</a:t>
            </a:r>
          </a:p>
          <a:p>
            <a:r>
              <a:rPr lang="en-US" dirty="0" smtClean="0"/>
              <a:t>Neurobiological- not “psychological”</a:t>
            </a:r>
          </a:p>
          <a:p>
            <a:r>
              <a:rPr lang="en-US" dirty="0" smtClean="0"/>
              <a:t>Serious, chronic</a:t>
            </a:r>
          </a:p>
          <a:p>
            <a:r>
              <a:rPr lang="en-US" dirty="0" smtClean="0"/>
              <a:t>Highly treatable</a:t>
            </a:r>
          </a:p>
          <a:p>
            <a:r>
              <a:rPr lang="en-US" dirty="0" smtClean="0"/>
              <a:t>Poor outcome common without treatment</a:t>
            </a:r>
            <a:endParaRPr lang="en-US" dirty="0"/>
          </a:p>
        </p:txBody>
      </p:sp>
      <p:pic>
        <p:nvPicPr>
          <p:cNvPr id="7170" name="Picture 2" descr="C:\Documents and Settings\aspencer\Local Settings\Temporary Internet Files\Content.IE5\Y9FH48HO\MC90043874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629025"/>
            <a:ext cx="251460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962400"/>
            <a:ext cx="8183880" cy="990600"/>
          </a:xfrm>
        </p:spPr>
        <p:txBody>
          <a:bodyPr/>
          <a:lstStyle/>
          <a:p>
            <a:r>
              <a:rPr lang="en-US" dirty="0" smtClean="0"/>
              <a:t>Prevalence of ADHD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5% or more of school-age children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3 to 4 times as many boys diagnosed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117% increase from 2004-2015 </a:t>
            </a:r>
          </a:p>
        </p:txBody>
      </p:sp>
      <p:pic>
        <p:nvPicPr>
          <p:cNvPr id="8194" name="Picture 2" descr="C:\Documents and Settings\aspencer\Local Settings\Temporary Internet Files\Content.IE5\8WIW1FD8\MP9002020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8629" y="2743200"/>
            <a:ext cx="1908171" cy="2406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ADHD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Neurobiological </a:t>
            </a:r>
          </a:p>
          <a:p>
            <a:endParaRPr lang="en-US" dirty="0" smtClean="0"/>
          </a:p>
          <a:p>
            <a:r>
              <a:rPr lang="en-US" dirty="0" smtClean="0"/>
              <a:t>Heredity</a:t>
            </a:r>
          </a:p>
          <a:p>
            <a:endParaRPr lang="en-US" dirty="0" smtClean="0"/>
          </a:p>
          <a:p>
            <a:r>
              <a:rPr lang="en-US" dirty="0" smtClean="0"/>
              <a:t>Environmental causes</a:t>
            </a:r>
          </a:p>
        </p:txBody>
      </p:sp>
      <p:pic>
        <p:nvPicPr>
          <p:cNvPr id="9218" name="Picture 2" descr="C:\Documents and Settings\aspencer\Local Settings\Temporary Internet Files\Content.IE5\CET2C0YB\MC90023273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219200"/>
            <a:ext cx="1275784" cy="225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ADHD and </a:t>
            </a:r>
            <a:br>
              <a:rPr lang="en-US" dirty="0" smtClean="0"/>
            </a:br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Lower levels of dopamine (controls the reward and pleasure center)</a:t>
            </a:r>
          </a:p>
          <a:p>
            <a:r>
              <a:rPr lang="en-US" dirty="0" smtClean="0"/>
              <a:t>Impaired neurotransmitters in 3 parts of the brain:</a:t>
            </a:r>
          </a:p>
          <a:p>
            <a:pPr lvl="1"/>
            <a:r>
              <a:rPr lang="en-US" dirty="0" smtClean="0"/>
              <a:t>Frontal Cortex (executive functioning, attention, and organization)</a:t>
            </a:r>
          </a:p>
          <a:p>
            <a:pPr lvl="1"/>
            <a:r>
              <a:rPr lang="en-US" dirty="0" smtClean="0"/>
              <a:t>Limbic Center (emotions and attention)</a:t>
            </a:r>
          </a:p>
          <a:p>
            <a:pPr lvl="1"/>
            <a:r>
              <a:rPr lang="en-US" dirty="0" smtClean="0"/>
              <a:t>Inner Communication Center (some synapses are slower to develop and less effective; results in inattention or impulsivity)</a:t>
            </a:r>
            <a:endParaRPr lang="en-US" dirty="0"/>
          </a:p>
        </p:txBody>
      </p:sp>
      <p:pic>
        <p:nvPicPr>
          <p:cNvPr id="4" name="Picture 3" descr="Efficient drug delivery platform into the brain - Science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675" y="4267200"/>
            <a:ext cx="3825873" cy="229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688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Focus and attention (almost always)</a:t>
            </a:r>
          </a:p>
          <a:p>
            <a:r>
              <a:rPr lang="en-US" dirty="0" smtClean="0"/>
              <a:t>Impulse control (usually)</a:t>
            </a:r>
          </a:p>
          <a:p>
            <a:r>
              <a:rPr lang="en-US" dirty="0" smtClean="0"/>
              <a:t>Hyperactivity (sometimes)</a:t>
            </a:r>
          </a:p>
          <a:p>
            <a:r>
              <a:rPr lang="en-US" dirty="0" smtClean="0"/>
              <a:t>Maturity (2-4 year delay)</a:t>
            </a:r>
          </a:p>
          <a:p>
            <a:r>
              <a:rPr lang="en-US" dirty="0" smtClean="0"/>
              <a:t>Prone to other conditions 2 of 3 (depression, anxiety, learning disabilities)</a:t>
            </a:r>
          </a:p>
          <a:p>
            <a:r>
              <a:rPr lang="en-US" dirty="0" smtClean="0"/>
              <a:t>Academics</a:t>
            </a:r>
          </a:p>
          <a:p>
            <a:r>
              <a:rPr lang="en-US" dirty="0" smtClean="0"/>
              <a:t>Executive functioning</a:t>
            </a:r>
          </a:p>
          <a:p>
            <a:r>
              <a:rPr lang="en-US" dirty="0" smtClean="0"/>
              <a:t>Working memory</a:t>
            </a:r>
          </a:p>
          <a:p>
            <a:r>
              <a:rPr lang="en-US" dirty="0" smtClean="0"/>
              <a:t>Emotional outbursts</a:t>
            </a:r>
          </a:p>
          <a:p>
            <a:endParaRPr lang="en-US" dirty="0"/>
          </a:p>
        </p:txBody>
      </p:sp>
      <p:pic>
        <p:nvPicPr>
          <p:cNvPr id="10242" name="Picture 2" descr="C:\Documents and Settings\aspencer\Local Settings\Temporary Internet Files\Content.IE5\Y9FH48HO\MP90022762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352800"/>
            <a:ext cx="3657600" cy="2407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and Behavioral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828800"/>
            <a:ext cx="8183880" cy="3429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Starts in early childhood                      and persists into adulthood</a:t>
            </a:r>
          </a:p>
          <a:p>
            <a:r>
              <a:rPr lang="en-US" dirty="0" smtClean="0"/>
              <a:t>Behavioral Inhibition/Executive Functioning</a:t>
            </a:r>
          </a:p>
          <a:p>
            <a:r>
              <a:rPr lang="en-US" dirty="0" smtClean="0"/>
              <a:t>Social and Emotional Issues</a:t>
            </a:r>
          </a:p>
          <a:p>
            <a:r>
              <a:rPr lang="en-US" dirty="0" smtClean="0"/>
              <a:t>Comorbidity</a:t>
            </a:r>
          </a:p>
        </p:txBody>
      </p:sp>
      <p:pic>
        <p:nvPicPr>
          <p:cNvPr id="11266" name="Picture 2" descr="C:\Documents and Settings\aspencer\Local Settings\Temporary Internet Files\Content.IE5\0YDJKGHD\MP90017901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060" y="304800"/>
            <a:ext cx="3657600" cy="2420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Complications without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Lower academic achievement</a:t>
            </a:r>
          </a:p>
          <a:p>
            <a:r>
              <a:rPr lang="en-US" dirty="0" smtClean="0"/>
              <a:t>Higher levels of retention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 smtClean="0"/>
              <a:t>Poor relationships</a:t>
            </a:r>
          </a:p>
          <a:p>
            <a:r>
              <a:rPr lang="en-US" dirty="0" smtClean="0"/>
              <a:t>Substance abuse (self medicating)</a:t>
            </a:r>
          </a:p>
          <a:p>
            <a:r>
              <a:rPr lang="en-US" dirty="0" smtClean="0"/>
              <a:t>Job issues</a:t>
            </a:r>
          </a:p>
          <a:p>
            <a:r>
              <a:rPr lang="en-US" dirty="0" smtClean="0"/>
              <a:t>Financial problems</a:t>
            </a:r>
          </a:p>
          <a:p>
            <a:r>
              <a:rPr lang="en-US" dirty="0" smtClean="0"/>
              <a:t>Accidents</a:t>
            </a:r>
            <a:endParaRPr lang="en-US" dirty="0"/>
          </a:p>
        </p:txBody>
      </p:sp>
      <p:pic>
        <p:nvPicPr>
          <p:cNvPr id="12290" name="Picture 2" descr="C:\Documents and Settings\aspencer\Local Settings\Temporary Internet Files\Content.IE5\8WIW1FD8\MP90040205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200400"/>
            <a:ext cx="1628935" cy="2445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Controversial</a:t>
            </a:r>
          </a:p>
          <a:p>
            <a:r>
              <a:rPr lang="en-US" dirty="0" smtClean="0"/>
              <a:t>Medication is helpful for many students (70% or more)</a:t>
            </a:r>
          </a:p>
          <a:p>
            <a:r>
              <a:rPr lang="en-US" dirty="0" smtClean="0"/>
              <a:t>Medication alone does not improve academic performance</a:t>
            </a:r>
          </a:p>
          <a:p>
            <a:endParaRPr lang="en-US" dirty="0" smtClean="0"/>
          </a:p>
          <a:p>
            <a:r>
              <a:rPr lang="en-US" dirty="0" smtClean="0"/>
              <a:t>Stimulants</a:t>
            </a:r>
          </a:p>
          <a:p>
            <a:pPr lvl="1"/>
            <a:r>
              <a:rPr lang="en-US" dirty="0" smtClean="0"/>
              <a:t>Most common</a:t>
            </a:r>
          </a:p>
          <a:p>
            <a:pPr lvl="1"/>
            <a:r>
              <a:rPr lang="en-US" dirty="0" smtClean="0"/>
              <a:t>Short acting/long acting/ boosters</a:t>
            </a:r>
          </a:p>
          <a:p>
            <a:pPr lvl="1"/>
            <a:r>
              <a:rPr lang="en-US" dirty="0" smtClean="0"/>
              <a:t>Side effects</a:t>
            </a:r>
          </a:p>
          <a:p>
            <a:pPr lvl="3"/>
            <a:r>
              <a:rPr lang="en-US" dirty="0" smtClean="0"/>
              <a:t>Growth suppression</a:t>
            </a:r>
          </a:p>
          <a:p>
            <a:pPr lvl="1"/>
            <a:r>
              <a:rPr lang="en-US" dirty="0" smtClean="0"/>
              <a:t>Addictions?</a:t>
            </a:r>
            <a:endParaRPr lang="en-US" dirty="0"/>
          </a:p>
        </p:txBody>
      </p:sp>
      <p:pic>
        <p:nvPicPr>
          <p:cNvPr id="13314" name="Picture 2" descr="C:\Documents and Settings\aspencer\Local Settings\Temporary Internet Files\Content.IE5\CLH4KZ1Y\MP90026225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657600"/>
            <a:ext cx="3657600" cy="2450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Myths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371600"/>
            <a:ext cx="8183880" cy="334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Behaviors of the student with ADHD is misinterpreted as laziness, lack of self control or willful disobedience.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132909"/>
            <a:ext cx="19304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68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sz="2400" dirty="0" smtClean="0"/>
              <a:t>ADHD medication is not a </a:t>
            </a:r>
            <a:r>
              <a:rPr lang="en-US" sz="2400" smtClean="0"/>
              <a:t>gateway drug. </a:t>
            </a:r>
          </a:p>
          <a:p>
            <a:pPr algn="ctr">
              <a:buNone/>
            </a:pPr>
            <a:r>
              <a:rPr lang="en-US" sz="2400" smtClean="0"/>
              <a:t>In </a:t>
            </a:r>
            <a:r>
              <a:rPr lang="en-US" sz="2400" dirty="0" smtClean="0"/>
              <a:t>fact, individuals with ADHD who seek treatment are less likely to misuse drugs than their peers without ADHD.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>
                <a:hlinkClick r:id="rId2"/>
              </a:rPr>
              <a:t>https://www.additudemag.com/the-truth-about-adhd-and-addiction</a:t>
            </a:r>
            <a:r>
              <a:rPr lang="en-US" sz="1600" dirty="0"/>
              <a:t>/</a:t>
            </a:r>
          </a:p>
        </p:txBody>
      </p:sp>
      <p:pic>
        <p:nvPicPr>
          <p:cNvPr id="4" name="Picture 3" descr="Cancer prevention drugs won't reach potential until we fix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4419600"/>
            <a:ext cx="4133088" cy="203606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ADHD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2796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Definition focuses 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Inattention and/or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Hyperactivity/Impulsivity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…that interferes with student’s development and functioning in multiple settings, including school.</a:t>
            </a:r>
          </a:p>
          <a:p>
            <a:pPr marL="0" indent="0">
              <a:buNone/>
            </a:pPr>
            <a:r>
              <a:rPr lang="en-US" dirty="0" smtClean="0"/>
              <a:t>&amp; must be persistent, frequent, and severe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:\Documents and Settings\aspencer\Local Settings\Temporary Internet Files\Content.IE5\CLH4KZ1Y\MP90004960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886200"/>
            <a:ext cx="3657600" cy="2462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Diagnosis/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Teacher can refer</a:t>
            </a:r>
          </a:p>
          <a:p>
            <a:pPr lvl="1"/>
            <a:r>
              <a:rPr lang="en-US" dirty="0" smtClean="0"/>
              <a:t>Physician must diagnose</a:t>
            </a:r>
          </a:p>
          <a:p>
            <a:endParaRPr lang="en-US" dirty="0" smtClean="0"/>
          </a:p>
          <a:p>
            <a:r>
              <a:rPr lang="en-US" dirty="0" smtClean="0"/>
              <a:t>Treatment</a:t>
            </a:r>
          </a:p>
          <a:p>
            <a:pPr lvl="1"/>
            <a:r>
              <a:rPr lang="en-US" dirty="0" smtClean="0"/>
              <a:t>Student/Parent Education</a:t>
            </a:r>
          </a:p>
          <a:p>
            <a:pPr lvl="1"/>
            <a:r>
              <a:rPr lang="en-US" dirty="0" smtClean="0"/>
              <a:t>School Interventions</a:t>
            </a:r>
          </a:p>
          <a:p>
            <a:pPr lvl="1"/>
            <a:r>
              <a:rPr lang="en-US" dirty="0" smtClean="0"/>
              <a:t>Student/ Family Counseling</a:t>
            </a:r>
          </a:p>
          <a:p>
            <a:pPr lvl="1"/>
            <a:r>
              <a:rPr lang="en-US" dirty="0" smtClean="0"/>
              <a:t>Medication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096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Diagnosis of ADHD</a:t>
            </a:r>
            <a:endParaRPr lang="en-US" dirty="0"/>
          </a:p>
        </p:txBody>
      </p:sp>
      <p:pic>
        <p:nvPicPr>
          <p:cNvPr id="2053" name="Picture 5" descr="C:\Documents and Settings\aspencer\Local Settings\Temporary Internet Files\Content.IE5\CLH4KZ1Y\MC90006029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7326" y="1828800"/>
            <a:ext cx="2750264" cy="3245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DSM-5 now requires professionals who diagnose ADHD to include </a:t>
            </a:r>
            <a:r>
              <a:rPr lang="en-US" b="1" dirty="0" smtClean="0"/>
              <a:t>the severity </a:t>
            </a:r>
            <a:r>
              <a:rPr lang="en-US" dirty="0" smtClean="0"/>
              <a:t>of the disorder.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Mild- few symptoms and a minor impairment in life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Moderate- symptoms between mild and severe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Severe- many symptoms (some severe) and a marked impairment in life.</a:t>
            </a:r>
            <a:endParaRPr lang="en-US" dirty="0"/>
          </a:p>
        </p:txBody>
      </p:sp>
      <p:pic>
        <p:nvPicPr>
          <p:cNvPr id="4" name="Picture 3" descr="kq89p83m-13966325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456" y="4708779"/>
            <a:ext cx="4133088" cy="203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39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0782" y="530225"/>
            <a:ext cx="5224818" cy="608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52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Types of ADHD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ADHD- Predominately inattentive</a:t>
            </a:r>
          </a:p>
          <a:p>
            <a:endParaRPr lang="en-US" dirty="0" smtClean="0"/>
          </a:p>
          <a:p>
            <a:r>
              <a:rPr lang="en-US" dirty="0" smtClean="0"/>
              <a:t>ADHD- Predominately hyperactive/impulsive</a:t>
            </a:r>
          </a:p>
          <a:p>
            <a:endParaRPr lang="en-US" dirty="0" smtClean="0"/>
          </a:p>
          <a:p>
            <a:r>
              <a:rPr lang="en-US" dirty="0" smtClean="0"/>
              <a:t>Combined</a:t>
            </a:r>
            <a:endParaRPr lang="en-US" dirty="0"/>
          </a:p>
        </p:txBody>
      </p:sp>
      <p:pic>
        <p:nvPicPr>
          <p:cNvPr id="3074" name="Picture 2" descr="C:\Documents and Settings\aspencer\Local Settings\Temporary Internet Files\Content.IE5\8M6OQQ4A\MC9002954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07980"/>
            <a:ext cx="3812263" cy="2513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ADHD, Primarily inattentive (ADD)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Fails to attend to details, careless errors</a:t>
            </a:r>
          </a:p>
          <a:p>
            <a:r>
              <a:rPr lang="en-US" dirty="0" smtClean="0"/>
              <a:t>Difficulty sustaining attention</a:t>
            </a:r>
          </a:p>
          <a:p>
            <a:r>
              <a:rPr lang="en-US" dirty="0" smtClean="0"/>
              <a:t>Doesn’t appear to listen</a:t>
            </a:r>
          </a:p>
          <a:p>
            <a:r>
              <a:rPr lang="en-US" dirty="0" smtClean="0"/>
              <a:t>Trouble following directions</a:t>
            </a:r>
          </a:p>
          <a:p>
            <a:r>
              <a:rPr lang="en-US" dirty="0" smtClean="0"/>
              <a:t>Disorganized, forgetful, loses things</a:t>
            </a:r>
          </a:p>
          <a:p>
            <a:r>
              <a:rPr lang="en-US" dirty="0" smtClean="0"/>
              <a:t>Avoids tasks he dislikes</a:t>
            </a:r>
            <a:endParaRPr lang="en-US" dirty="0"/>
          </a:p>
        </p:txBody>
      </p:sp>
      <p:pic>
        <p:nvPicPr>
          <p:cNvPr id="4099" name="Picture 3" descr="C:\Documents and Settings\aspencer\Local Settings\Temporary Internet Files\Content.IE5\8WIW1FD8\MP9004424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505200"/>
            <a:ext cx="2279256" cy="15150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6172200"/>
            <a:ext cx="464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Brad’s ADHD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ADHD, Primarily hyperactive (ADHD)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Fidgets, squirms</a:t>
            </a:r>
          </a:p>
          <a:p>
            <a:r>
              <a:rPr lang="en-US" dirty="0" smtClean="0"/>
              <a:t>Difficulty staying still</a:t>
            </a:r>
          </a:p>
          <a:p>
            <a:r>
              <a:rPr lang="en-US" dirty="0" smtClean="0"/>
              <a:t>Runs/climbs excessively</a:t>
            </a:r>
          </a:p>
          <a:p>
            <a:r>
              <a:rPr lang="en-US" dirty="0" smtClean="0"/>
              <a:t>Difficulty being quiet</a:t>
            </a:r>
          </a:p>
          <a:p>
            <a:r>
              <a:rPr lang="en-US" dirty="0" smtClean="0"/>
              <a:t>Blurts out</a:t>
            </a:r>
          </a:p>
          <a:p>
            <a:r>
              <a:rPr lang="en-US" dirty="0" smtClean="0"/>
              <a:t>Impatient</a:t>
            </a:r>
          </a:p>
          <a:p>
            <a:r>
              <a:rPr lang="en-US" dirty="0" smtClean="0"/>
              <a:t>Interrupts</a:t>
            </a:r>
          </a:p>
          <a:p>
            <a:endParaRPr lang="en-US" dirty="0"/>
          </a:p>
        </p:txBody>
      </p:sp>
      <p:pic>
        <p:nvPicPr>
          <p:cNvPr id="5122" name="Picture 2" descr="C:\Documents and Settings\aspencer\Local Settings\Temporary Internet Files\Content.IE5\8M6OQQ4A\MP90044867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219200"/>
            <a:ext cx="2819400" cy="4191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60960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Parent child ADHD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1471</TotalTime>
  <Words>476</Words>
  <Application>Microsoft Office PowerPoint</Application>
  <PresentationFormat>On-screen Show (4:3)</PresentationFormat>
  <Paragraphs>144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Verdana</vt:lpstr>
      <vt:lpstr>Wingdings</vt:lpstr>
      <vt:lpstr>Wingdings 2</vt:lpstr>
      <vt:lpstr>Aspect</vt:lpstr>
      <vt:lpstr>Students with Attention Deficit Hyperactivity Disorder</vt:lpstr>
      <vt:lpstr>Myths</vt:lpstr>
      <vt:lpstr>Definition ADHD</vt:lpstr>
      <vt:lpstr>Diagnosis/ Treatment</vt:lpstr>
      <vt:lpstr>PowerPoint Presentation</vt:lpstr>
      <vt:lpstr>PowerPoint Presentation</vt:lpstr>
      <vt:lpstr>3 Types of ADHD</vt:lpstr>
      <vt:lpstr> ADHD, Primarily inattentive (ADD)</vt:lpstr>
      <vt:lpstr> ADHD, Primarily hyperactive (ADHD)</vt:lpstr>
      <vt:lpstr> ADHD, Combined (ADHD)</vt:lpstr>
      <vt:lpstr>Where Might They be  Served?</vt:lpstr>
      <vt:lpstr>What is ADHD/ADD?</vt:lpstr>
      <vt:lpstr>Prevalence of ADHD</vt:lpstr>
      <vt:lpstr>Causes of ADHD</vt:lpstr>
      <vt:lpstr>ADHD and  the Brain</vt:lpstr>
      <vt:lpstr>Problems with-</vt:lpstr>
      <vt:lpstr>Developmental and Behavioral</vt:lpstr>
      <vt:lpstr>Complications without treatment</vt:lpstr>
      <vt:lpstr>Medications</vt:lpstr>
      <vt:lpstr>Addictions?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 with Attention Deficit Hyperactivity Disorder</dc:title>
  <dc:creator>aspencer</dc:creator>
  <cp:lastModifiedBy>Spencer, Amelia G.</cp:lastModifiedBy>
  <cp:revision>37</cp:revision>
  <dcterms:created xsi:type="dcterms:W3CDTF">2010-02-19T14:44:50Z</dcterms:created>
  <dcterms:modified xsi:type="dcterms:W3CDTF">2021-09-22T15:03:39Z</dcterms:modified>
</cp:coreProperties>
</file>