
<file path=[Content_Types].xml><?xml version="1.0" encoding="utf-8"?>
<Types xmlns="http://schemas.openxmlformats.org/package/2006/content-types">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3" r:id="rId4"/>
    <p:sldId id="264" r:id="rId5"/>
    <p:sldId id="259" r:id="rId6"/>
    <p:sldId id="258" r:id="rId7"/>
    <p:sldId id="262" r:id="rId8"/>
    <p:sldId id="260" r:id="rId9"/>
    <p:sldId id="261" r:id="rId10"/>
    <p:sldId id="26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194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1169093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1858335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09549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4245433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418777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4514311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2934221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3254562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2309837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1FD6C9-D9F4-4B46-BE4E-48749377811C}" type="datetimeFigureOut">
              <a:rPr lang="en-US" smtClean="0"/>
              <a:pPr/>
              <a:t>5/4/2020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65352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31FD6C9-D9F4-4B46-BE4E-48749377811C}"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3949605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31FD6C9-D9F4-4B46-BE4E-48749377811C}" type="datetimeFigureOut">
              <a:rPr lang="en-US" smtClean="0"/>
              <a:pPr/>
              <a:t>5/4/2020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3951849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1FD6C9-D9F4-4B46-BE4E-48749377811C}" type="datetimeFigureOut">
              <a:rPr lang="en-US" smtClean="0"/>
              <a:pPr/>
              <a:t>5/4/2020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3604847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1FD6C9-D9F4-4B46-BE4E-48749377811C}" type="datetimeFigureOut">
              <a:rPr lang="en-US" smtClean="0"/>
              <a:pPr/>
              <a:t>5/4/2020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4262353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31FD6C9-D9F4-4B46-BE4E-48749377811C}"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1544165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31FD6C9-D9F4-4B46-BE4E-48749377811C}" type="datetimeFigureOut">
              <a:rPr lang="en-US" smtClean="0"/>
              <a:pPr/>
              <a:t>5/4/2020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CC46D5-2B0D-430F-ACEA-157F9F2EDEE9}" type="slidenum">
              <a:rPr lang="en-US" smtClean="0"/>
              <a:pPr/>
              <a:t>‹#›</a:t>
            </a:fld>
            <a:endParaRPr lang="en-US"/>
          </a:p>
        </p:txBody>
      </p:sp>
    </p:spTree>
    <p:extLst>
      <p:ext uri="{BB962C8B-B14F-4D97-AF65-F5344CB8AC3E}">
        <p14:creationId xmlns:p14="http://schemas.microsoft.com/office/powerpoint/2010/main" val="2062139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31FD6C9-D9F4-4B46-BE4E-48749377811C}" type="datetimeFigureOut">
              <a:rPr lang="en-US" smtClean="0"/>
              <a:pPr/>
              <a:t>5/4/2020</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4CC46D5-2B0D-430F-ACEA-157F9F2EDEE9}" type="slidenum">
              <a:rPr lang="en-US" smtClean="0"/>
              <a:pPr/>
              <a:t>‹#›</a:t>
            </a:fld>
            <a:endParaRPr lang="en-US"/>
          </a:p>
        </p:txBody>
      </p:sp>
    </p:spTree>
    <p:extLst>
      <p:ext uri="{BB962C8B-B14F-4D97-AF65-F5344CB8AC3E}">
        <p14:creationId xmlns:p14="http://schemas.microsoft.com/office/powerpoint/2010/main" val="1371816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https://www.youtube.com/watch?v=OXC5gLVlRnI" TargetMode="External"/><Relationship Id="rId5" Type="http://schemas.openxmlformats.org/officeDocument/2006/relationships/image" Target="../media/image3.jpg"/><Relationship Id="rId4" Type="http://schemas.openxmlformats.org/officeDocument/2006/relationships/hyperlink" Target="https://www.youtube.com/watch?v=lm3vE7YFsGM"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4.jpg"/><Relationship Id="rId5" Type="http://schemas.openxmlformats.org/officeDocument/2006/relationships/hyperlink" Target="https://www.npr.org/2020/04/15/826798583/educators-get-creative-to-serve-students-with-disabilities" TargetMode="External"/><Relationship Id="rId4" Type="http://schemas.openxmlformats.org/officeDocument/2006/relationships/hyperlink" Target="https://www.npr.org/sections/coronavirus-live-updates/2020/03/23/820138079/education-dept-says-disability-laws-shouldnt-get-in-the-way-of-online-learning"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hyperlink" Target="https://www.npr.org/2020/04/11/830856140/teaching-without-schools-grief-then-a-free-for-all" TargetMode="Externa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image" Target="../media/image6.gif"/></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g95TO20hnmo"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657600"/>
            <a:ext cx="7772400" cy="2362200"/>
          </a:xfrm>
        </p:spPr>
        <p:txBody>
          <a:bodyPr>
            <a:normAutofit fontScale="90000"/>
          </a:bodyPr>
          <a:lstStyle/>
          <a:p>
            <a:r>
              <a:rPr lang="en-US" dirty="0">
                <a:solidFill>
                  <a:schemeClr val="tx1"/>
                </a:solidFill>
              </a:rPr>
              <a:t>Assistive Technologies for Learners with Disabilities</a:t>
            </a:r>
          </a:p>
        </p:txBody>
      </p:sp>
      <p:sp>
        <p:nvSpPr>
          <p:cNvPr id="3" name="Subtitle 2"/>
          <p:cNvSpPr>
            <a:spLocks noGrp="1"/>
          </p:cNvSpPr>
          <p:nvPr>
            <p:ph type="subTitle" idx="1"/>
          </p:nvPr>
        </p:nvSpPr>
        <p:spPr>
          <a:xfrm>
            <a:off x="1371600" y="5410200"/>
            <a:ext cx="2819400" cy="228600"/>
          </a:xfrm>
        </p:spPr>
        <p:txBody>
          <a:bodyPr>
            <a:normAutofit fontScale="62500" lnSpcReduction="20000"/>
          </a:bodyPr>
          <a:lstStyle/>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0199" y="533400"/>
            <a:ext cx="5418667" cy="3048000"/>
          </a:xfrm>
          <a:prstGeom prst="rect">
            <a:avLst/>
          </a:prstGeom>
        </p:spPr>
      </p:pic>
      <p:pic>
        <p:nvPicPr>
          <p:cNvPr id="5" name="Recorded Sound">
            <a:hlinkClick r:id="" action="ppaction://media"/>
            <a:extLst>
              <a:ext uri="{FF2B5EF4-FFF2-40B4-BE49-F238E27FC236}">
                <a16:creationId xmlns:a16="http://schemas.microsoft.com/office/drawing/2014/main" id="{8708B0BC-960F-472A-9BF3-ECF6AD3C401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8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3BCCF-3573-4A91-9104-B98B47D38727}"/>
              </a:ext>
            </a:extLst>
          </p:cNvPr>
          <p:cNvSpPr>
            <a:spLocks noGrp="1"/>
          </p:cNvSpPr>
          <p:nvPr>
            <p:ph type="title"/>
          </p:nvPr>
        </p:nvSpPr>
        <p:spPr/>
        <p:txBody>
          <a:bodyPr>
            <a:normAutofit/>
          </a:bodyPr>
          <a:lstStyle/>
          <a:p>
            <a:r>
              <a:rPr lang="en-US" sz="2000" dirty="0"/>
              <a:t>Technology Assignment</a:t>
            </a:r>
            <a:br>
              <a:rPr lang="en-US" sz="2000" dirty="0"/>
            </a:br>
            <a:endParaRPr lang="en-US" sz="2000" dirty="0"/>
          </a:p>
        </p:txBody>
      </p:sp>
      <p:sp>
        <p:nvSpPr>
          <p:cNvPr id="3" name="Content Placeholder 2">
            <a:extLst>
              <a:ext uri="{FF2B5EF4-FFF2-40B4-BE49-F238E27FC236}">
                <a16:creationId xmlns:a16="http://schemas.microsoft.com/office/drawing/2014/main" id="{E977B675-F3FF-4B19-8411-8DD5CA7A9F0D}"/>
              </a:ext>
            </a:extLst>
          </p:cNvPr>
          <p:cNvSpPr>
            <a:spLocks noGrp="1"/>
          </p:cNvSpPr>
          <p:nvPr>
            <p:ph idx="1"/>
          </p:nvPr>
        </p:nvSpPr>
        <p:spPr>
          <a:xfrm>
            <a:off x="609599" y="1524000"/>
            <a:ext cx="6347714" cy="4517363"/>
          </a:xfrm>
        </p:spPr>
        <p:txBody>
          <a:bodyPr/>
          <a:lstStyle/>
          <a:p>
            <a:r>
              <a:rPr lang="en-US" dirty="0"/>
              <a:t>Identify one type of technology that might facilitate independence in students with disabilities. You can find these in your text or on social media articles (Twitter, Facebook, etc.)</a:t>
            </a:r>
          </a:p>
          <a:p>
            <a:r>
              <a:rPr lang="en-US" dirty="0"/>
              <a:t>Describe the technology (i.e., what does it do for the learner? Who is it made for? How much is the technology?)</a:t>
            </a:r>
          </a:p>
          <a:p>
            <a:r>
              <a:rPr lang="en-US" dirty="0"/>
              <a:t>Discuss the pros and cons of the technology</a:t>
            </a:r>
          </a:p>
          <a:p>
            <a:r>
              <a:rPr lang="en-US" dirty="0"/>
              <a:t>How could it be used in remote learning? How can students with severe needs be independent with this technology?</a:t>
            </a:r>
          </a:p>
        </p:txBody>
      </p:sp>
      <p:pic>
        <p:nvPicPr>
          <p:cNvPr id="4" name="Recorded Sound">
            <a:hlinkClick r:id="" action="ppaction://media"/>
            <a:extLst>
              <a:ext uri="{FF2B5EF4-FFF2-40B4-BE49-F238E27FC236}">
                <a16:creationId xmlns:a16="http://schemas.microsoft.com/office/drawing/2014/main" id="{6583B879-1B5D-4B20-837A-668F40FE38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55179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6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2400" dirty="0"/>
          </a:p>
        </p:txBody>
      </p:sp>
      <p:sp>
        <p:nvSpPr>
          <p:cNvPr id="3" name="Content Placeholder 2"/>
          <p:cNvSpPr>
            <a:spLocks noGrp="1"/>
          </p:cNvSpPr>
          <p:nvPr>
            <p:ph idx="1"/>
          </p:nvPr>
        </p:nvSpPr>
        <p:spPr>
          <a:xfrm>
            <a:off x="457200" y="2743199"/>
            <a:ext cx="8229600" cy="3382964"/>
          </a:xfrm>
        </p:spPr>
        <p:txBody>
          <a:bodyPr>
            <a:normAutofit/>
          </a:bodyPr>
          <a:lstStyle/>
          <a:p>
            <a:r>
              <a:rPr lang="en-US" sz="2400" dirty="0"/>
              <a:t>Assistive Technology Device-</a:t>
            </a:r>
          </a:p>
          <a:p>
            <a:pPr marL="0" indent="0">
              <a:buNone/>
            </a:pPr>
            <a:r>
              <a:rPr lang="en-US" sz="2400" dirty="0"/>
              <a:t> any piece of equipment used to increase, maintain, or improve the capabilities of individuals with disabilities</a:t>
            </a:r>
          </a:p>
          <a:p>
            <a:pPr marL="0" indent="0">
              <a:buNone/>
            </a:pPr>
            <a:endParaRPr lang="en-US" sz="2400" dirty="0"/>
          </a:p>
          <a:p>
            <a:pPr marL="0" indent="0">
              <a:buNone/>
            </a:pPr>
            <a:r>
              <a:rPr lang="en-US" sz="2400" dirty="0"/>
              <a:t>Assistive Technology Act of 2004 (PL 108-364)</a:t>
            </a:r>
          </a:p>
        </p:txBody>
      </p:sp>
      <p:sp>
        <p:nvSpPr>
          <p:cNvPr id="4" name="TextBox 3"/>
          <p:cNvSpPr txBox="1"/>
          <p:nvPr/>
        </p:nvSpPr>
        <p:spPr>
          <a:xfrm>
            <a:off x="694592" y="5988817"/>
            <a:ext cx="7772400" cy="369332"/>
          </a:xfrm>
          <a:prstGeom prst="rect">
            <a:avLst/>
          </a:prstGeom>
          <a:noFill/>
        </p:spPr>
        <p:txBody>
          <a:bodyPr wrap="square" rtlCol="0">
            <a:spAutoFit/>
          </a:bodyPr>
          <a:lstStyle/>
          <a:p>
            <a:r>
              <a:rPr lang="en-US" dirty="0">
                <a:hlinkClick r:id="rId4"/>
              </a:rPr>
              <a:t>Robot and Autism</a:t>
            </a:r>
            <a:endParaRPr lang="en-US"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7680" y="-76200"/>
            <a:ext cx="4405311" cy="2819399"/>
          </a:xfrm>
          <a:prstGeom prst="rect">
            <a:avLst/>
          </a:prstGeom>
        </p:spPr>
      </p:pic>
      <p:sp>
        <p:nvSpPr>
          <p:cNvPr id="5" name="TextBox 4"/>
          <p:cNvSpPr txBox="1"/>
          <p:nvPr/>
        </p:nvSpPr>
        <p:spPr>
          <a:xfrm>
            <a:off x="685800" y="5638800"/>
            <a:ext cx="5867400" cy="381000"/>
          </a:xfrm>
          <a:prstGeom prst="rect">
            <a:avLst/>
          </a:prstGeom>
          <a:noFill/>
        </p:spPr>
        <p:txBody>
          <a:bodyPr wrap="square" rtlCol="0">
            <a:spAutoFit/>
          </a:bodyPr>
          <a:lstStyle/>
          <a:p>
            <a:r>
              <a:rPr lang="en-US" dirty="0">
                <a:hlinkClick r:id="rId6"/>
              </a:rPr>
              <a:t>https://www.youtube.com/watch?v=OXC5gLVlRnI</a:t>
            </a:r>
            <a:endParaRPr lang="en-US" dirty="0"/>
          </a:p>
        </p:txBody>
      </p:sp>
      <p:pic>
        <p:nvPicPr>
          <p:cNvPr id="7" name="Recorded Sound">
            <a:hlinkClick r:id="" action="ppaction://media"/>
            <a:extLst>
              <a:ext uri="{FF2B5EF4-FFF2-40B4-BE49-F238E27FC236}">
                <a16:creationId xmlns:a16="http://schemas.microsoft.com/office/drawing/2014/main" id="{6E5A00F8-DD85-4CCE-AFF0-33D9BC9A6A3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06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3495094"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Isosceles Triangle 13">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495095" y="-3"/>
            <a:ext cx="792559"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E68069DA-8F9F-480B-AC82-2B1CF2551EA3}"/>
              </a:ext>
            </a:extLst>
          </p:cNvPr>
          <p:cNvSpPr>
            <a:spLocks noGrp="1"/>
          </p:cNvSpPr>
          <p:nvPr>
            <p:ph type="title"/>
          </p:nvPr>
        </p:nvSpPr>
        <p:spPr>
          <a:xfrm>
            <a:off x="505315" y="643467"/>
            <a:ext cx="3152284" cy="1375608"/>
          </a:xfrm>
        </p:spPr>
        <p:txBody>
          <a:bodyPr anchor="ctr">
            <a:normAutofit/>
          </a:bodyPr>
          <a:lstStyle/>
          <a:p>
            <a:pPr>
              <a:lnSpc>
                <a:spcPct val="90000"/>
              </a:lnSpc>
            </a:pPr>
            <a:r>
              <a:rPr lang="en-US" sz="2500">
                <a:solidFill>
                  <a:schemeClr val="bg1"/>
                </a:solidFill>
              </a:rPr>
              <a:t>How is the Pandemic Impacting Special Education?</a:t>
            </a:r>
          </a:p>
        </p:txBody>
      </p:sp>
      <p:sp>
        <p:nvSpPr>
          <p:cNvPr id="3" name="Content Placeholder 2">
            <a:extLst>
              <a:ext uri="{FF2B5EF4-FFF2-40B4-BE49-F238E27FC236}">
                <a16:creationId xmlns:a16="http://schemas.microsoft.com/office/drawing/2014/main" id="{D2994C77-B563-4068-B5B3-8AABDE641582}"/>
              </a:ext>
            </a:extLst>
          </p:cNvPr>
          <p:cNvSpPr>
            <a:spLocks noGrp="1"/>
          </p:cNvSpPr>
          <p:nvPr>
            <p:ph idx="1"/>
          </p:nvPr>
        </p:nvSpPr>
        <p:spPr>
          <a:xfrm>
            <a:off x="505315" y="2160590"/>
            <a:ext cx="2980457" cy="3440110"/>
          </a:xfrm>
        </p:spPr>
        <p:txBody>
          <a:bodyPr>
            <a:normAutofit/>
          </a:bodyPr>
          <a:lstStyle/>
          <a:p>
            <a:pPr>
              <a:lnSpc>
                <a:spcPct val="90000"/>
              </a:lnSpc>
            </a:pPr>
            <a:r>
              <a:rPr lang="en-US" sz="1100" dirty="0">
                <a:solidFill>
                  <a:schemeClr val="bg1"/>
                </a:solidFill>
              </a:rPr>
              <a:t>“As schools and learning have moved online, one of the biggest challenges has been providing special education. An estimated 14% of public school students receive such services in the U.S., and federal law requires schools to provide them.” </a:t>
            </a:r>
          </a:p>
          <a:p>
            <a:pPr>
              <a:lnSpc>
                <a:spcPct val="90000"/>
              </a:lnSpc>
            </a:pPr>
            <a:r>
              <a:rPr lang="en-US" sz="1100" dirty="0">
                <a:solidFill>
                  <a:schemeClr val="bg1"/>
                </a:solidFill>
              </a:rPr>
              <a:t>“The U.S. Education Department has</a:t>
            </a:r>
            <a:r>
              <a:rPr lang="en-US" sz="1100" dirty="0">
                <a:solidFill>
                  <a:schemeClr val="bg1"/>
                </a:solidFill>
                <a:hlinkClick r:id="rId4"/>
              </a:rPr>
              <a:t> offered schools some flexibility</a:t>
            </a:r>
            <a:r>
              <a:rPr lang="en-US" sz="1100" dirty="0">
                <a:solidFill>
                  <a:schemeClr val="bg1"/>
                </a:solidFill>
              </a:rPr>
              <a:t>, but with no road map or template for how to teach special needs students in this new world, teachers have been forced to innovate, adapting as they go along.”</a:t>
            </a:r>
          </a:p>
          <a:p>
            <a:pPr>
              <a:lnSpc>
                <a:spcPct val="90000"/>
              </a:lnSpc>
            </a:pPr>
            <a:endParaRPr lang="en-US" sz="1100" dirty="0">
              <a:solidFill>
                <a:schemeClr val="bg1"/>
              </a:solidFill>
            </a:endParaRPr>
          </a:p>
          <a:p>
            <a:pPr marL="0" indent="0">
              <a:lnSpc>
                <a:spcPct val="90000"/>
              </a:lnSpc>
              <a:buNone/>
            </a:pPr>
            <a:r>
              <a:rPr lang="en-US" sz="1100" dirty="0">
                <a:solidFill>
                  <a:schemeClr val="bg1"/>
                </a:solidFill>
                <a:hlinkClick r:id="rId5"/>
              </a:rPr>
              <a:t>Educators Get Creative to Serve Students with Disabilities</a:t>
            </a:r>
            <a:endParaRPr lang="en-US" sz="1100" dirty="0">
              <a:solidFill>
                <a:schemeClr val="bg1"/>
              </a:solidFill>
            </a:endParaRPr>
          </a:p>
        </p:txBody>
      </p:sp>
      <p:pic>
        <p:nvPicPr>
          <p:cNvPr id="5" name="Picture 4" descr="A picture containing drawing&#10;&#10;Description automatically generated">
            <a:extLst>
              <a:ext uri="{FF2B5EF4-FFF2-40B4-BE49-F238E27FC236}">
                <a16:creationId xmlns:a16="http://schemas.microsoft.com/office/drawing/2014/main" id="{CE30E47D-560A-474F-A048-D60C7703DF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0" y="2617463"/>
            <a:ext cx="3857625" cy="1627278"/>
          </a:xfrm>
          <a:prstGeom prst="rect">
            <a:avLst/>
          </a:prstGeom>
        </p:spPr>
      </p:pic>
      <p:sp>
        <p:nvSpPr>
          <p:cNvPr id="16" name="Isosceles Triangle 15">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816772" y="4013200"/>
            <a:ext cx="336549"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pic>
        <p:nvPicPr>
          <p:cNvPr id="6" name="Recorded Sound">
            <a:hlinkClick r:id="" action="ppaction://media"/>
            <a:extLst>
              <a:ext uri="{FF2B5EF4-FFF2-40B4-BE49-F238E27FC236}">
                <a16:creationId xmlns:a16="http://schemas.microsoft.com/office/drawing/2014/main" id="{1AAEFD53-CB5D-4EA5-ADE7-50AD3E7EF32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2849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145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3" name="Rectangle 22">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33484" y="0"/>
            <a:ext cx="9144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468234" y="3681413"/>
            <a:ext cx="357266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9"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61926" y="-8467"/>
            <a:ext cx="2255511"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78400" y="-8467"/>
            <a:ext cx="1941419"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Isosceles Triangle 32">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068" y="3048000"/>
            <a:ext cx="2444751"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6694" y="-8467"/>
            <a:ext cx="214074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Isosceles Triangle 36">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54568" y="3589867"/>
            <a:ext cx="136286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Freeform: Shape 38">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8223" y="-8467"/>
            <a:ext cx="4495777"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picture containing indoor, table, sitting, apple&#10;&#10;Description automatically generated">
            <a:extLst>
              <a:ext uri="{FF2B5EF4-FFF2-40B4-BE49-F238E27FC236}">
                <a16:creationId xmlns:a16="http://schemas.microsoft.com/office/drawing/2014/main" id="{EE3175E4-42C0-4E46-9D46-E0A9B94BB3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938" y="2659911"/>
            <a:ext cx="2892580" cy="1627076"/>
          </a:xfrm>
          <a:prstGeom prst="rect">
            <a:avLst/>
          </a:prstGeom>
        </p:spPr>
      </p:pic>
      <p:sp>
        <p:nvSpPr>
          <p:cNvPr id="3" name="Content Placeholder 2">
            <a:extLst>
              <a:ext uri="{FF2B5EF4-FFF2-40B4-BE49-F238E27FC236}">
                <a16:creationId xmlns:a16="http://schemas.microsoft.com/office/drawing/2014/main" id="{5569E3E4-DE48-42C5-A7C0-2F5ACBEFAF7B}"/>
              </a:ext>
            </a:extLst>
          </p:cNvPr>
          <p:cNvSpPr>
            <a:spLocks noGrp="1"/>
          </p:cNvSpPr>
          <p:nvPr>
            <p:ph idx="1"/>
          </p:nvPr>
        </p:nvSpPr>
        <p:spPr>
          <a:xfrm>
            <a:off x="5386293" y="1219200"/>
            <a:ext cx="3384741" cy="4936067"/>
          </a:xfrm>
        </p:spPr>
        <p:txBody>
          <a:bodyPr anchor="t">
            <a:normAutofit/>
          </a:bodyPr>
          <a:lstStyle/>
          <a:p>
            <a:pPr>
              <a:lnSpc>
                <a:spcPct val="90000"/>
              </a:lnSpc>
            </a:pPr>
            <a:endParaRPr lang="en-US" sz="900" dirty="0">
              <a:solidFill>
                <a:srgbClr val="FFFFFF"/>
              </a:solidFill>
            </a:endParaRPr>
          </a:p>
          <a:p>
            <a:pPr>
              <a:lnSpc>
                <a:spcPct val="90000"/>
              </a:lnSpc>
            </a:pPr>
            <a:endParaRPr lang="en-US" sz="900" dirty="0">
              <a:solidFill>
                <a:srgbClr val="FFFFFF"/>
              </a:solidFill>
            </a:endParaRPr>
          </a:p>
          <a:p>
            <a:pPr marL="0" indent="0" algn="ctr">
              <a:lnSpc>
                <a:spcPct val="90000"/>
              </a:lnSpc>
              <a:buNone/>
            </a:pPr>
            <a:r>
              <a:rPr lang="en-US" sz="1200" b="1" dirty="0">
                <a:solidFill>
                  <a:srgbClr val="FFFFFF"/>
                </a:solidFill>
              </a:rPr>
              <a:t>Technology for All Learners</a:t>
            </a:r>
          </a:p>
          <a:p>
            <a:pPr>
              <a:lnSpc>
                <a:spcPct val="90000"/>
              </a:lnSpc>
            </a:pPr>
            <a:r>
              <a:rPr lang="en-US" sz="1200" dirty="0">
                <a:solidFill>
                  <a:srgbClr val="FFFFFF"/>
                </a:solidFill>
              </a:rPr>
              <a:t>Technology allows teachers to continue to work with students, but what about those with </a:t>
            </a:r>
            <a:r>
              <a:rPr lang="en-US" sz="1200" i="1" dirty="0">
                <a:solidFill>
                  <a:srgbClr val="FFFFFF"/>
                </a:solidFill>
              </a:rPr>
              <a:t>severe needs</a:t>
            </a:r>
            <a:r>
              <a:rPr lang="en-US" sz="1200" dirty="0">
                <a:solidFill>
                  <a:srgbClr val="FFFFFF"/>
                </a:solidFill>
              </a:rPr>
              <a:t>? For example, for a child who is unable to control the computer or is nonverbal might have difficulty with meaningful learning interaction without significant help at home.</a:t>
            </a:r>
          </a:p>
          <a:p>
            <a:pPr>
              <a:lnSpc>
                <a:spcPct val="90000"/>
              </a:lnSpc>
            </a:pPr>
            <a:r>
              <a:rPr lang="en-US" sz="1200" dirty="0">
                <a:solidFill>
                  <a:srgbClr val="FFFFFF"/>
                </a:solidFill>
              </a:rPr>
              <a:t>Prior to the pandemic, “we didn’t have an urgency to have tools in front of kids that they know how to use independently to access learning”. Distance learning is forcing special education providers to learn to do their job a different way. (Kelly Grillo, Educators Get Creative to Serve Students with Disabilities)</a:t>
            </a:r>
          </a:p>
          <a:p>
            <a:pPr>
              <a:lnSpc>
                <a:spcPct val="90000"/>
              </a:lnSpc>
            </a:pPr>
            <a:endParaRPr lang="en-US" sz="900" dirty="0">
              <a:solidFill>
                <a:srgbClr val="FFFFFF"/>
              </a:solidFill>
            </a:endParaRPr>
          </a:p>
          <a:p>
            <a:pPr>
              <a:lnSpc>
                <a:spcPct val="90000"/>
              </a:lnSpc>
            </a:pPr>
            <a:r>
              <a:rPr lang="en-US" sz="900" dirty="0">
                <a:solidFill>
                  <a:srgbClr val="FFFFFF"/>
                </a:solidFill>
                <a:hlinkClick r:id="rId5">
                  <a:extLst>
                    <a:ext uri="{A12FA001-AC4F-418D-AE19-62706E023703}">
                      <ahyp:hlinkClr xmlns:ahyp="http://schemas.microsoft.com/office/drawing/2018/hyperlinkcolor" val="tx"/>
                    </a:ext>
                  </a:extLst>
                </a:hlinkClick>
              </a:rPr>
              <a:t>'There's a Huge Disparity: What Teaching Looks Like During Corona Virus</a:t>
            </a:r>
            <a:endParaRPr lang="en-US" sz="900" dirty="0">
              <a:solidFill>
                <a:srgbClr val="FFFFFF"/>
              </a:solidFill>
            </a:endParaRPr>
          </a:p>
        </p:txBody>
      </p:sp>
      <p:pic>
        <p:nvPicPr>
          <p:cNvPr id="6" name="Recorded Sound">
            <a:hlinkClick r:id="" action="ppaction://media"/>
            <a:extLst>
              <a:ext uri="{FF2B5EF4-FFF2-40B4-BE49-F238E27FC236}">
                <a16:creationId xmlns:a16="http://schemas.microsoft.com/office/drawing/2014/main" id="{4FE2F428-FEBB-4AA1-AEDB-367317D19C0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7522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96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AT</a:t>
            </a:r>
          </a:p>
        </p:txBody>
      </p:sp>
      <p:sp>
        <p:nvSpPr>
          <p:cNvPr id="3" name="Content Placeholder 2"/>
          <p:cNvSpPr>
            <a:spLocks noGrp="1"/>
          </p:cNvSpPr>
          <p:nvPr>
            <p:ph idx="1"/>
          </p:nvPr>
        </p:nvSpPr>
        <p:spPr/>
        <p:txBody>
          <a:bodyPr>
            <a:normAutofit/>
          </a:bodyPr>
          <a:lstStyle/>
          <a:p>
            <a:r>
              <a:rPr lang="en-US" sz="2400" dirty="0"/>
              <a:t>Communication Aids</a:t>
            </a:r>
          </a:p>
          <a:p>
            <a:r>
              <a:rPr lang="en-US" sz="2400" dirty="0"/>
              <a:t>Daily Living Aids</a:t>
            </a:r>
          </a:p>
          <a:p>
            <a:r>
              <a:rPr lang="en-US" sz="2400" dirty="0"/>
              <a:t>Ergonomic Aids</a:t>
            </a:r>
          </a:p>
          <a:p>
            <a:r>
              <a:rPr lang="en-US" sz="2400" dirty="0"/>
              <a:t>Sensory Aids, Seating and Position Aids</a:t>
            </a:r>
          </a:p>
          <a:p>
            <a:r>
              <a:rPr lang="en-US" sz="2400" dirty="0"/>
              <a:t>Leisure Aids</a:t>
            </a:r>
          </a:p>
          <a:p>
            <a:r>
              <a:rPr lang="en-US" sz="2400" dirty="0"/>
              <a:t>Computer Access Aids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990600"/>
            <a:ext cx="1905000" cy="1905000"/>
          </a:xfrm>
          <a:prstGeom prst="rect">
            <a:avLst/>
          </a:prstGeom>
        </p:spPr>
      </p:pic>
      <p:pic>
        <p:nvPicPr>
          <p:cNvPr id="4" name="Recorded Sound">
            <a:hlinkClick r:id="" action="ppaction://media"/>
            <a:extLst>
              <a:ext uri="{FF2B5EF4-FFF2-40B4-BE49-F238E27FC236}">
                <a16:creationId xmlns:a16="http://schemas.microsoft.com/office/drawing/2014/main" id="{C53598D2-D9DA-4144-8417-3EB63AA4630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49105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45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315201" cy="1625600"/>
          </a:xfrm>
        </p:spPr>
        <p:txBody>
          <a:bodyPr>
            <a:normAutofit fontScale="90000"/>
          </a:bodyPr>
          <a:lstStyle/>
          <a:p>
            <a:r>
              <a:rPr lang="en-US" sz="2800" b="1" dirty="0"/>
              <a:t>Augmentative and Alternative Communication </a:t>
            </a:r>
            <a:br>
              <a:rPr lang="en-US" sz="2800" dirty="0"/>
            </a:br>
            <a:r>
              <a:rPr lang="en-US" sz="2800" dirty="0"/>
              <a:t>Children with severe disabilities that include speech or language issues may need to find other ways to communicate.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1960880"/>
            <a:ext cx="4864100" cy="3896374"/>
          </a:xfrm>
        </p:spPr>
      </p:pic>
      <p:sp>
        <p:nvSpPr>
          <p:cNvPr id="3" name="TextBox 2"/>
          <p:cNvSpPr txBox="1"/>
          <p:nvPr/>
        </p:nvSpPr>
        <p:spPr>
          <a:xfrm>
            <a:off x="838200" y="6172200"/>
            <a:ext cx="5181600" cy="381000"/>
          </a:xfrm>
          <a:prstGeom prst="rect">
            <a:avLst/>
          </a:prstGeom>
          <a:noFill/>
        </p:spPr>
        <p:txBody>
          <a:bodyPr wrap="square" rtlCol="0">
            <a:spAutoFit/>
          </a:bodyPr>
          <a:lstStyle/>
          <a:p>
            <a:r>
              <a:rPr lang="en-US" dirty="0">
                <a:hlinkClick r:id="rId3"/>
              </a:rPr>
              <a:t>CP and Augmentative Communication</a:t>
            </a:r>
            <a:endParaRPr lang="en-US" dirty="0"/>
          </a:p>
        </p:txBody>
      </p:sp>
    </p:spTree>
    <p:extLst>
      <p:ext uri="{BB962C8B-B14F-4D97-AF65-F5344CB8AC3E}">
        <p14:creationId xmlns:p14="http://schemas.microsoft.com/office/powerpoint/2010/main" val="3962128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Picture Exchange Communication (PECS)</a:t>
            </a:r>
          </a:p>
        </p:txBody>
      </p:sp>
      <p:sp>
        <p:nvSpPr>
          <p:cNvPr id="3" name="Content Placeholder 2"/>
          <p:cNvSpPr>
            <a:spLocks noGrp="1"/>
          </p:cNvSpPr>
          <p:nvPr>
            <p:ph idx="1"/>
          </p:nvPr>
        </p:nvSpPr>
        <p:spPr>
          <a:xfrm>
            <a:off x="609599" y="2514600"/>
            <a:ext cx="2971801" cy="3526763"/>
          </a:xfrm>
        </p:spPr>
        <p:txBody>
          <a:bodyPr/>
          <a:lstStyle/>
          <a:p>
            <a:r>
              <a:rPr lang="en-US" dirty="0"/>
              <a:t>Evidence-based AAC that uses picture system to communicate.  </a:t>
            </a:r>
          </a:p>
          <a:p>
            <a:r>
              <a:rPr lang="en-US" dirty="0"/>
              <a:t>Often used with students who have multiple or severe disabilities or Autism Spectrum Disorder.</a:t>
            </a:r>
          </a:p>
          <a:p>
            <a:endParaRPr lang="en-US" dirty="0"/>
          </a:p>
          <a:p>
            <a:endParaRPr lang="en-US" dirty="0"/>
          </a:p>
        </p:txBody>
      </p:sp>
      <p:sp>
        <p:nvSpPr>
          <p:cNvPr id="5" name="AutoShape 2" descr="https://static.wixstatic.com/media/7df9fa_bc91c902a54a4f82a41cfdf64b24462b~mv2.jpg/v1/fill/w_289,h_188,al_c,q_80,usm_0.66_1.00_0.01/7df9fa_bc91c902a54a4f82a41cfdf64b24462b~mv2.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3800" y="1752599"/>
            <a:ext cx="4038600" cy="4589053"/>
          </a:xfrm>
          <a:prstGeom prst="rect">
            <a:avLst/>
          </a:prstGeom>
        </p:spPr>
      </p:pic>
      <p:pic>
        <p:nvPicPr>
          <p:cNvPr id="4" name="Recorded Sound">
            <a:hlinkClick r:id="" action="ppaction://media"/>
            <a:extLst>
              <a:ext uri="{FF2B5EF4-FFF2-40B4-BE49-F238E27FC236}">
                <a16:creationId xmlns:a16="http://schemas.microsoft.com/office/drawing/2014/main" id="{51B77D00-85C7-4AD1-A05B-97B8938704F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18837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56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National Center on Accessible Educational Materials</a:t>
            </a:r>
          </a:p>
        </p:txBody>
      </p:sp>
      <p:sp>
        <p:nvSpPr>
          <p:cNvPr id="3" name="Content Placeholder 2"/>
          <p:cNvSpPr>
            <a:spLocks noGrp="1"/>
          </p:cNvSpPr>
          <p:nvPr>
            <p:ph idx="1"/>
          </p:nvPr>
        </p:nvSpPr>
        <p:spPr/>
        <p:txBody>
          <a:bodyPr>
            <a:normAutofit/>
          </a:bodyPr>
          <a:lstStyle/>
          <a:p>
            <a:pPr marL="0" indent="0">
              <a:buNone/>
            </a:pPr>
            <a:r>
              <a:rPr lang="en-US" sz="2400" dirty="0"/>
              <a:t>Three Options for IEP Team to Consider:</a:t>
            </a:r>
          </a:p>
          <a:p>
            <a:pPr marL="514350" indent="-514350">
              <a:buFont typeface="+mj-lt"/>
              <a:buAutoNum type="arabicPeriod"/>
            </a:pPr>
            <a:r>
              <a:rPr lang="en-US" sz="2400" dirty="0"/>
              <a:t>Student can used standard print-based instructional materials across curriculum.</a:t>
            </a:r>
          </a:p>
          <a:p>
            <a:pPr marL="514350" indent="-514350">
              <a:buFont typeface="+mj-lt"/>
              <a:buAutoNum type="arabicPeriod"/>
            </a:pPr>
            <a:r>
              <a:rPr lang="en-US" sz="2400" dirty="0"/>
              <a:t>Student requires exactly same curriculum in one or more specialized formats.</a:t>
            </a:r>
          </a:p>
          <a:p>
            <a:pPr marL="514350" indent="-514350">
              <a:buFont typeface="+mj-lt"/>
              <a:buAutoNum type="arabicPeriod"/>
            </a:pPr>
            <a:r>
              <a:rPr lang="en-US" sz="2400" dirty="0"/>
              <a:t>The student requires modified content or alternative materials.</a:t>
            </a:r>
          </a:p>
        </p:txBody>
      </p:sp>
      <p:pic>
        <p:nvPicPr>
          <p:cNvPr id="4" name="Recorded Sound">
            <a:hlinkClick r:id="" action="ppaction://media"/>
            <a:extLst>
              <a:ext uri="{FF2B5EF4-FFF2-40B4-BE49-F238E27FC236}">
                <a16:creationId xmlns:a16="http://schemas.microsoft.com/office/drawing/2014/main" id="{5F4CE733-E60B-4146-907B-D46A4E19EFC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73381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2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categories of AT:</a:t>
            </a:r>
          </a:p>
        </p:txBody>
      </p:sp>
      <p:sp>
        <p:nvSpPr>
          <p:cNvPr id="3" name="Content Placeholder 2"/>
          <p:cNvSpPr>
            <a:spLocks noGrp="1"/>
          </p:cNvSpPr>
          <p:nvPr>
            <p:ph idx="1"/>
          </p:nvPr>
        </p:nvSpPr>
        <p:spPr/>
        <p:txBody>
          <a:bodyPr>
            <a:normAutofit/>
          </a:bodyPr>
          <a:lstStyle/>
          <a:p>
            <a:pPr>
              <a:buFont typeface="+mj-lt"/>
              <a:buAutoNum type="arabicPeriod"/>
            </a:pPr>
            <a:r>
              <a:rPr lang="en-US" sz="2800" dirty="0"/>
              <a:t>No-tech</a:t>
            </a:r>
          </a:p>
          <a:p>
            <a:pPr>
              <a:buFont typeface="+mj-lt"/>
              <a:buAutoNum type="arabicPeriod"/>
            </a:pPr>
            <a:r>
              <a:rPr lang="en-US" sz="2800" dirty="0"/>
              <a:t>Low-tech</a:t>
            </a:r>
          </a:p>
          <a:p>
            <a:pPr>
              <a:buFont typeface="+mj-lt"/>
              <a:buAutoNum type="arabicPeriod"/>
            </a:pPr>
            <a:r>
              <a:rPr lang="en-US" sz="2800" dirty="0"/>
              <a:t>High-tech</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0577" y="1828800"/>
            <a:ext cx="6143423" cy="4343400"/>
          </a:xfrm>
          <a:prstGeom prst="rect">
            <a:avLst/>
          </a:prstGeom>
        </p:spPr>
      </p:pic>
      <p:pic>
        <p:nvPicPr>
          <p:cNvPr id="5" name="Recorded Sound">
            <a:hlinkClick r:id="" action="ppaction://media"/>
            <a:extLst>
              <a:ext uri="{FF2B5EF4-FFF2-40B4-BE49-F238E27FC236}">
                <a16:creationId xmlns:a16="http://schemas.microsoft.com/office/drawing/2014/main" id="{51EF5EF1-6412-4530-AD4A-80F00307D69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36044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8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otalTime>206</TotalTime>
  <Words>509</Words>
  <Application>Microsoft Office PowerPoint</Application>
  <PresentationFormat>On-screen Show (4:3)</PresentationFormat>
  <Paragraphs>45</Paragraphs>
  <Slides>10</Slides>
  <Notes>0</Notes>
  <HiddenSlides>0</HiddenSlides>
  <MMClips>9</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Trebuchet MS</vt:lpstr>
      <vt:lpstr>Wingdings 3</vt:lpstr>
      <vt:lpstr>Facet</vt:lpstr>
      <vt:lpstr>Assistive Technologies for Learners with Disabilities</vt:lpstr>
      <vt:lpstr>PowerPoint Presentation</vt:lpstr>
      <vt:lpstr>How is the Pandemic Impacting Special Education?</vt:lpstr>
      <vt:lpstr>PowerPoint Presentation</vt:lpstr>
      <vt:lpstr>Types of AT</vt:lpstr>
      <vt:lpstr>Augmentative and Alternative Communication  Children with severe disabilities that include speech or language issues may need to find other ways to communicate.</vt:lpstr>
      <vt:lpstr>Picture Exchange Communication (PECS)</vt:lpstr>
      <vt:lpstr>National Center on Accessible Educational Materials</vt:lpstr>
      <vt:lpstr>Three categories of AT:</vt:lpstr>
      <vt:lpstr>Technology Assignment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Assistive Technologies for Learners with Disabilities</dc:title>
  <dc:creator>drasp</dc:creator>
  <cp:lastModifiedBy> </cp:lastModifiedBy>
  <cp:revision>4</cp:revision>
  <dcterms:created xsi:type="dcterms:W3CDTF">2020-05-04T16:47:35Z</dcterms:created>
  <dcterms:modified xsi:type="dcterms:W3CDTF">2020-05-04T20:14:28Z</dcterms:modified>
</cp:coreProperties>
</file>