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7" r:id="rId4"/>
    <p:sldId id="259" r:id="rId5"/>
    <p:sldId id="260" r:id="rId6"/>
    <p:sldId id="262" r:id="rId7"/>
    <p:sldId id="261" r:id="rId8"/>
    <p:sldId id="263" r:id="rId9"/>
    <p:sldId id="264" r:id="rId10"/>
    <p:sldId id="266"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showGuides="1">
      <p:cViewPr varScale="1">
        <p:scale>
          <a:sx n="92" d="100"/>
          <a:sy n="92" d="100"/>
        </p:scale>
        <p:origin x="92" y="4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10/21/2015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10/21/2015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10/21/2015</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10/21/2015</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nature.com/nature/journal/v425/n6957/full/nature01962.html" TargetMode="External"/><Relationship Id="rId2" Type="http://schemas.openxmlformats.org/officeDocument/2006/relationships/hyperlink" Target="http://www.sciencedirect.com/science/article/pii/S0167483899002812" TargetMode="External"/><Relationship Id="rId1" Type="http://schemas.openxmlformats.org/officeDocument/2006/relationships/slideLayout" Target="../slideLayouts/slideLayout6.xml"/><Relationship Id="rId4" Type="http://schemas.openxmlformats.org/officeDocument/2006/relationships/hyperlink" Target="http://www.sciencedirect.com/science/article/pii/S030146220200151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Enzyme Regulation</a:t>
            </a:r>
            <a:endParaRPr lang="en-US" dirty="0"/>
          </a:p>
        </p:txBody>
      </p:sp>
      <p:sp>
        <p:nvSpPr>
          <p:cNvPr id="3" name="Subtitle 2"/>
          <p:cNvSpPr>
            <a:spLocks noGrp="1"/>
          </p:cNvSpPr>
          <p:nvPr>
            <p:ph type="subTitle" idx="1"/>
          </p:nvPr>
        </p:nvSpPr>
        <p:spPr/>
        <p:txBody>
          <a:bodyPr/>
          <a:lstStyle/>
          <a:p>
            <a:r>
              <a:rPr lang="en-US" dirty="0" smtClean="0"/>
              <a:t>Covalent Modification, Zymogens, and </a:t>
            </a:r>
            <a:r>
              <a:rPr lang="en-US" dirty="0" err="1" smtClean="0"/>
              <a:t>Allosterism</a:t>
            </a:r>
            <a:endParaRPr lang="en-US" dirty="0"/>
          </a:p>
        </p:txBody>
      </p:sp>
    </p:spTree>
    <p:extLst>
      <p:ext uri="{BB962C8B-B14F-4D97-AF65-F5344CB8AC3E}">
        <p14:creationId xmlns:p14="http://schemas.microsoft.com/office/powerpoint/2010/main" val="3713956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Isozymes</a:t>
            </a:r>
            <a:endParaRPr lang="en-US" dirty="0"/>
          </a:p>
        </p:txBody>
      </p:sp>
      <p:sp>
        <p:nvSpPr>
          <p:cNvPr id="3" name="TextBox 2"/>
          <p:cNvSpPr txBox="1"/>
          <p:nvPr/>
        </p:nvSpPr>
        <p:spPr>
          <a:xfrm>
            <a:off x="297872" y="2299855"/>
            <a:ext cx="5974772" cy="369332"/>
          </a:xfrm>
          <a:prstGeom prst="rect">
            <a:avLst/>
          </a:prstGeom>
          <a:noFill/>
        </p:spPr>
        <p:txBody>
          <a:bodyPr wrap="square" rtlCol="0">
            <a:spAutoFit/>
          </a:bodyPr>
          <a:lstStyle/>
          <a:p>
            <a:r>
              <a:rPr lang="en-US" sz="1800" kern="1200" dirty="0" smtClean="0">
                <a:solidFill>
                  <a:schemeClr val="tx1"/>
                </a:solidFill>
                <a:latin typeface="+mn-lt"/>
                <a:ea typeface="+mn-ea"/>
                <a:cs typeface="+mn-cs"/>
              </a:rPr>
              <a:t>Isozymes are enzymes with slightly different subunits</a:t>
            </a:r>
            <a:endParaRPr lang="en-US" sz="1800" kern="1200" dirty="0">
              <a:solidFill>
                <a:schemeClr val="tx1"/>
              </a:solidFill>
              <a:latin typeface="+mn-lt"/>
              <a:ea typeface="+mn-ea"/>
              <a:cs typeface="+mn-cs"/>
            </a:endParaRPr>
          </a:p>
        </p:txBody>
      </p:sp>
      <p:pic>
        <p:nvPicPr>
          <p:cNvPr id="1026" name="Picture 2" descr="http://image.slidesharecdn.com/enzymes-140308034746-phpapp02/95/enzymes-30-638.jpg?cb=1394250526"/>
          <p:cNvPicPr>
            <a:picLocks noChangeAspect="1" noChangeArrowheads="1"/>
          </p:cNvPicPr>
          <p:nvPr/>
        </p:nvPicPr>
        <p:blipFill rotWithShape="1">
          <a:blip r:embed="rId2">
            <a:extLst>
              <a:ext uri="{28A0092B-C50C-407E-A947-70E740481C1C}">
                <a14:useLocalDpi xmlns:a14="http://schemas.microsoft.com/office/drawing/2010/main" val="0"/>
              </a:ext>
            </a:extLst>
          </a:blip>
          <a:srcRect t="36980"/>
          <a:stretch/>
        </p:blipFill>
        <p:spPr bwMode="auto">
          <a:xfrm>
            <a:off x="1967345" y="2777836"/>
            <a:ext cx="7964343" cy="376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8333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literature</a:t>
            </a:r>
            <a:endParaRPr lang="en-US" dirty="0"/>
          </a:p>
        </p:txBody>
      </p:sp>
      <p:sp>
        <p:nvSpPr>
          <p:cNvPr id="3" name="TextBox 2"/>
          <p:cNvSpPr txBox="1"/>
          <p:nvPr/>
        </p:nvSpPr>
        <p:spPr>
          <a:xfrm>
            <a:off x="187036" y="2514600"/>
            <a:ext cx="10515600" cy="2031325"/>
          </a:xfrm>
          <a:prstGeom prst="rect">
            <a:avLst/>
          </a:prstGeom>
          <a:noFill/>
        </p:spPr>
        <p:txBody>
          <a:bodyPr wrap="square" rtlCol="0">
            <a:spAutoFit/>
          </a:bodyPr>
          <a:lstStyle/>
          <a:p>
            <a:r>
              <a:rPr lang="en-US" dirty="0">
                <a:hlinkClick r:id="rId2"/>
              </a:rPr>
              <a:t>http://</a:t>
            </a:r>
            <a:r>
              <a:rPr lang="en-US" dirty="0" smtClean="0">
                <a:hlinkClick r:id="rId2"/>
              </a:rPr>
              <a:t>www.sciencedirect.com/science/article/pii/S0167483899002812</a:t>
            </a:r>
            <a:endParaRPr lang="en-US" dirty="0" smtClean="0"/>
          </a:p>
          <a:p>
            <a:endParaRPr lang="en-US" sz="1800" kern="1200" dirty="0">
              <a:solidFill>
                <a:schemeClr val="tx1"/>
              </a:solidFill>
              <a:latin typeface="+mn-lt"/>
              <a:ea typeface="+mn-ea"/>
              <a:cs typeface="+mn-cs"/>
            </a:endParaRPr>
          </a:p>
          <a:p>
            <a:r>
              <a:rPr lang="en-US" dirty="0">
                <a:hlinkClick r:id="rId3"/>
              </a:rPr>
              <a:t>http://</a:t>
            </a:r>
            <a:r>
              <a:rPr lang="en-US" dirty="0" smtClean="0">
                <a:hlinkClick r:id="rId3"/>
              </a:rPr>
              <a:t>www.nature.com/nature/journal/v425/n6957/full/nature01962.html</a:t>
            </a:r>
            <a:endParaRPr lang="en-US" dirty="0" smtClean="0"/>
          </a:p>
          <a:p>
            <a:endParaRPr lang="en-US" sz="1800" kern="1200" dirty="0">
              <a:solidFill>
                <a:schemeClr val="tx1"/>
              </a:solidFill>
              <a:latin typeface="+mn-lt"/>
              <a:ea typeface="+mn-ea"/>
              <a:cs typeface="+mn-cs"/>
            </a:endParaRPr>
          </a:p>
          <a:p>
            <a:r>
              <a:rPr lang="en-US" dirty="0">
                <a:hlinkClick r:id="rId4"/>
              </a:rPr>
              <a:t>http://</a:t>
            </a:r>
            <a:r>
              <a:rPr lang="en-US" dirty="0" smtClean="0">
                <a:hlinkClick r:id="rId4"/>
              </a:rPr>
              <a:t>www.sciencedirect.com/science/article/pii/S0301462202001515</a:t>
            </a:r>
            <a:endParaRPr lang="en-US" dirty="0" smtClean="0"/>
          </a:p>
          <a:p>
            <a:endParaRPr lang="en-US" sz="1800" kern="1200" dirty="0">
              <a:solidFill>
                <a:schemeClr val="tx1"/>
              </a:solidFill>
              <a:latin typeface="+mn-lt"/>
              <a:ea typeface="+mn-ea"/>
              <a:cs typeface="+mn-cs"/>
            </a:endParaRPr>
          </a:p>
          <a:p>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4205212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Essential Questions</a:t>
            </a:r>
            <a:endParaRPr lang="en-US" dirty="0"/>
          </a:p>
        </p:txBody>
      </p:sp>
      <p:sp>
        <p:nvSpPr>
          <p:cNvPr id="3" name="Content Placeholder 2"/>
          <p:cNvSpPr>
            <a:spLocks noGrp="1"/>
          </p:cNvSpPr>
          <p:nvPr>
            <p:ph idx="1"/>
          </p:nvPr>
        </p:nvSpPr>
        <p:spPr/>
        <p:txBody>
          <a:bodyPr/>
          <a:lstStyle/>
          <a:p>
            <a:r>
              <a:rPr lang="en-US" dirty="0" smtClean="0"/>
              <a:t>What are the properties of regulatory enzymes?</a:t>
            </a:r>
          </a:p>
          <a:p>
            <a:r>
              <a:rPr lang="en-US" dirty="0" smtClean="0"/>
              <a:t>How do regulatory enzymes sense the momentary needs of cells?</a:t>
            </a:r>
          </a:p>
          <a:p>
            <a:r>
              <a:rPr lang="en-US" dirty="0" smtClean="0"/>
              <a:t>What molecular mechanisms are used to regulate enzyme activity?</a:t>
            </a:r>
            <a:endParaRPr lang="en-US" dirty="0"/>
          </a:p>
        </p:txBody>
      </p:sp>
    </p:spTree>
    <p:extLst>
      <p:ext uri="{BB962C8B-B14F-4D97-AF65-F5344CB8AC3E}">
        <p14:creationId xmlns:p14="http://schemas.microsoft.com/office/powerpoint/2010/main" val="2677354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Biochemists ask..</a:t>
            </a:r>
            <a:endParaRPr lang="en-US" dirty="0"/>
          </a:p>
        </p:txBody>
      </p:sp>
      <p:sp>
        <p:nvSpPr>
          <p:cNvPr id="3" name="Content Placeholder 2"/>
          <p:cNvSpPr>
            <a:spLocks noGrp="1"/>
          </p:cNvSpPr>
          <p:nvPr>
            <p:ph idx="1"/>
          </p:nvPr>
        </p:nvSpPr>
        <p:spPr/>
        <p:txBody>
          <a:bodyPr/>
          <a:lstStyle/>
          <a:p>
            <a:r>
              <a:rPr lang="en-US" dirty="0" smtClean="0"/>
              <a:t>What factors influence enzyme activity?</a:t>
            </a:r>
          </a:p>
          <a:p>
            <a:r>
              <a:rPr lang="en-US" dirty="0" smtClean="0"/>
              <a:t>What are the general features of allosteric regulation?</a:t>
            </a:r>
          </a:p>
          <a:p>
            <a:r>
              <a:rPr lang="en-US" dirty="0" smtClean="0"/>
              <a:t>Can allosteric regulation be explained by conformational changes in proteins?</a:t>
            </a:r>
          </a:p>
          <a:p>
            <a:r>
              <a:rPr lang="en-US" dirty="0" smtClean="0"/>
              <a:t>What kinds of covalent modifications regulate the activity of enzymes?</a:t>
            </a:r>
          </a:p>
          <a:p>
            <a:r>
              <a:rPr lang="en-US" dirty="0" smtClean="0"/>
              <a:t>Is the activity of some enzymes controlled by both allosteric regulation and covalent modification?</a:t>
            </a:r>
          </a:p>
          <a:p>
            <a:r>
              <a:rPr lang="en-US" dirty="0" smtClean="0"/>
              <a:t>Is there an example in nature that exemplifies the relationship between quaternary structure and the emergence of allosteric properties?</a:t>
            </a:r>
            <a:endParaRPr lang="en-US" dirty="0"/>
          </a:p>
        </p:txBody>
      </p:sp>
    </p:spTree>
    <p:extLst>
      <p:ext uri="{BB962C8B-B14F-4D97-AF65-F5344CB8AC3E}">
        <p14:creationId xmlns:p14="http://schemas.microsoft.com/office/powerpoint/2010/main" val="2500766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that influence enzymatic activity</a:t>
            </a:r>
            <a:endParaRPr lang="en-US" dirty="0"/>
          </a:p>
        </p:txBody>
      </p:sp>
      <p:sp>
        <p:nvSpPr>
          <p:cNvPr id="3" name="Content Placeholder 2"/>
          <p:cNvSpPr>
            <a:spLocks noGrp="1"/>
          </p:cNvSpPr>
          <p:nvPr>
            <p:ph idx="1"/>
          </p:nvPr>
        </p:nvSpPr>
        <p:spPr/>
        <p:txBody>
          <a:bodyPr/>
          <a:lstStyle/>
          <a:p>
            <a:r>
              <a:rPr lang="en-US" dirty="0" smtClean="0"/>
              <a:t>Availability of substrates and cofactors</a:t>
            </a:r>
          </a:p>
          <a:p>
            <a:r>
              <a:rPr lang="en-US" dirty="0" smtClean="0"/>
              <a:t>Product accumulation</a:t>
            </a:r>
          </a:p>
          <a:p>
            <a:r>
              <a:rPr lang="en-US" dirty="0" smtClean="0"/>
              <a:t>Genetic regulation – Central Dogma</a:t>
            </a:r>
          </a:p>
          <a:p>
            <a:r>
              <a:rPr lang="en-US" dirty="0" smtClean="0"/>
              <a:t>Allosteric regulation</a:t>
            </a:r>
          </a:p>
          <a:p>
            <a:r>
              <a:rPr lang="en-US" dirty="0" smtClean="0"/>
              <a:t>Covalent modifications</a:t>
            </a:r>
          </a:p>
          <a:p>
            <a:r>
              <a:rPr lang="en-US" dirty="0" smtClean="0"/>
              <a:t>Zymogens, isozymes, and modulator proteins</a:t>
            </a:r>
            <a:endParaRPr lang="en-US" dirty="0"/>
          </a:p>
        </p:txBody>
      </p:sp>
    </p:spTree>
    <p:extLst>
      <p:ext uri="{BB962C8B-B14F-4D97-AF65-F5344CB8AC3E}">
        <p14:creationId xmlns:p14="http://schemas.microsoft.com/office/powerpoint/2010/main" val="2613896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Enzyme phosphorylation</a:t>
            </a:r>
            <a:endParaRPr lang="en-US" dirty="0"/>
          </a:p>
        </p:txBody>
      </p:sp>
      <p:pic>
        <p:nvPicPr>
          <p:cNvPr id="1026" name="Picture 2" descr="voet4_figun_12_p38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62588" y="1417638"/>
            <a:ext cx="5046384" cy="53497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10000" y="2216223"/>
            <a:ext cx="4452257" cy="3970318"/>
          </a:xfrm>
          <a:prstGeom prst="rect">
            <a:avLst/>
          </a:prstGeom>
          <a:noFill/>
        </p:spPr>
        <p:txBody>
          <a:bodyPr wrap="square" rtlCol="0">
            <a:spAutoFit/>
          </a:bodyPr>
          <a:lstStyle/>
          <a:p>
            <a:r>
              <a:rPr lang="en-US" dirty="0" smtClean="0"/>
              <a:t>The most common form of enzymatic regulation through covalent modification seen in eukaryotes is phosphorylation and </a:t>
            </a:r>
            <a:r>
              <a:rPr lang="en-US" dirty="0" err="1" smtClean="0"/>
              <a:t>dephosphorylation</a:t>
            </a:r>
            <a:r>
              <a:rPr lang="en-US" dirty="0" smtClean="0"/>
              <a:t>.</a:t>
            </a:r>
          </a:p>
          <a:p>
            <a:endParaRPr lang="en-US" dirty="0"/>
          </a:p>
          <a:p>
            <a:r>
              <a:rPr lang="en-US" dirty="0" smtClean="0"/>
              <a:t>Most often the phosphate group is added to the hydroxyl group of </a:t>
            </a:r>
            <a:r>
              <a:rPr lang="en-US" dirty="0" err="1" smtClean="0"/>
              <a:t>Ser</a:t>
            </a:r>
            <a:r>
              <a:rPr lang="en-US" dirty="0" smtClean="0"/>
              <a:t>, </a:t>
            </a:r>
            <a:r>
              <a:rPr lang="en-US" dirty="0" err="1" smtClean="0"/>
              <a:t>Thr</a:t>
            </a:r>
            <a:r>
              <a:rPr lang="en-US" dirty="0" smtClean="0"/>
              <a:t>, and Tyr using a kinase (add) or phosphatase (remove).</a:t>
            </a:r>
          </a:p>
          <a:p>
            <a:endParaRPr lang="en-US" dirty="0"/>
          </a:p>
          <a:p>
            <a:r>
              <a:rPr lang="en-US" dirty="0" smtClean="0"/>
              <a:t>Nearly 30% of human proteins are subject to control by reversible phosphorylation.   </a:t>
            </a:r>
            <a:endParaRPr lang="en-US" dirty="0"/>
          </a:p>
        </p:txBody>
      </p:sp>
    </p:spTree>
    <p:extLst>
      <p:ext uri="{BB962C8B-B14F-4D97-AF65-F5344CB8AC3E}">
        <p14:creationId xmlns:p14="http://schemas.microsoft.com/office/powerpoint/2010/main" val="34620707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voet4_fig_12_1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66011" y="1874315"/>
            <a:ext cx="4079273" cy="498368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p:txBody>
          <a:bodyPr/>
          <a:lstStyle/>
          <a:p>
            <a:r>
              <a:rPr lang="en-US" dirty="0" smtClean="0"/>
              <a:t>Glycogen Phosphorylase</a:t>
            </a:r>
            <a:endParaRPr lang="en-US" dirty="0"/>
          </a:p>
        </p:txBody>
      </p:sp>
      <p:sp>
        <p:nvSpPr>
          <p:cNvPr id="6" name="TextBox 5"/>
          <p:cNvSpPr txBox="1"/>
          <p:nvPr/>
        </p:nvSpPr>
        <p:spPr>
          <a:xfrm>
            <a:off x="637309" y="2218706"/>
            <a:ext cx="4778829" cy="4524315"/>
          </a:xfrm>
          <a:prstGeom prst="rect">
            <a:avLst/>
          </a:prstGeom>
          <a:noFill/>
        </p:spPr>
        <p:txBody>
          <a:bodyPr wrap="square" rtlCol="0">
            <a:spAutoFit/>
          </a:bodyPr>
          <a:lstStyle/>
          <a:p>
            <a:r>
              <a:rPr lang="en-US" dirty="0" smtClean="0"/>
              <a:t>Glycogen + Pi &lt;-&gt; Glycogen(n-1) + G1P</a:t>
            </a:r>
          </a:p>
          <a:p>
            <a:endParaRPr lang="en-US" dirty="0"/>
          </a:p>
          <a:p>
            <a:r>
              <a:rPr lang="en-US" dirty="0" smtClean="0"/>
              <a:t>This is the rate controlling step in the breakdown of glycogen. Mammals express three isoforms found in the muscle, brain and liver. In muscle glycogen phosphorylase, the enzyme is formed by dimerization of two identical monomers.</a:t>
            </a:r>
          </a:p>
          <a:p>
            <a:endParaRPr lang="en-US" dirty="0"/>
          </a:p>
          <a:p>
            <a:r>
              <a:rPr lang="en-US" dirty="0" smtClean="0"/>
              <a:t>The activity of glycogen phosphorylase is controlled by allosteric interactions and phosphorylation.</a:t>
            </a:r>
          </a:p>
          <a:p>
            <a:endParaRPr lang="en-US" dirty="0"/>
          </a:p>
          <a:p>
            <a:r>
              <a:rPr lang="en-US" dirty="0" smtClean="0"/>
              <a:t>Phosphorylation occurs at Ser-14 on each monomer </a:t>
            </a:r>
            <a:endParaRPr lang="en-US" dirty="0"/>
          </a:p>
        </p:txBody>
      </p:sp>
    </p:spTree>
    <p:extLst>
      <p:ext uri="{BB962C8B-B14F-4D97-AF65-F5344CB8AC3E}">
        <p14:creationId xmlns:p14="http://schemas.microsoft.com/office/powerpoint/2010/main" val="24294082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Glycogen Phosphorylase</a:t>
            </a:r>
            <a:endParaRPr lang="en-US" dirty="0"/>
          </a:p>
        </p:txBody>
      </p:sp>
      <p:pic>
        <p:nvPicPr>
          <p:cNvPr id="2050" name="Picture 2" descr="voet4_fig_12_1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5999" y="1971513"/>
            <a:ext cx="5991028" cy="46470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05691" y="2244435"/>
            <a:ext cx="5375564" cy="3693319"/>
          </a:xfrm>
          <a:prstGeom prst="rect">
            <a:avLst/>
          </a:prstGeom>
          <a:noFill/>
        </p:spPr>
        <p:txBody>
          <a:bodyPr wrap="square" rtlCol="0">
            <a:spAutoFit/>
          </a:bodyPr>
          <a:lstStyle/>
          <a:p>
            <a:r>
              <a:rPr lang="en-US" dirty="0" smtClean="0"/>
              <a:t>The inactive (T) state has a malformed active site that and a loop of AA that blocks substrate access to the active site. In the R state, this loop shifts opening the active site. Phosphorylation, in addition to presence of allosteric activators, facilitates this opening of the active site. </a:t>
            </a:r>
          </a:p>
          <a:p>
            <a:endParaRPr lang="en-US" sz="1800" kern="1200" dirty="0">
              <a:solidFill>
                <a:schemeClr val="tx1"/>
              </a:solidFill>
              <a:latin typeface="+mn-lt"/>
              <a:ea typeface="+mn-ea"/>
              <a:cs typeface="+mn-cs"/>
            </a:endParaRPr>
          </a:p>
          <a:p>
            <a:r>
              <a:rPr lang="en-US" dirty="0" smtClean="0"/>
              <a:t>Note – ATP, G6P, and glucose are present in relatively high concentrations in the muscle under conditions of low exertion; whereas AMP is present in relatively high concentrations in muscles under high exertion. </a:t>
            </a:r>
            <a:endParaRPr lang="en-US" sz="1800" kern="1200" dirty="0">
              <a:solidFill>
                <a:schemeClr val="tx1"/>
              </a:solidFill>
              <a:latin typeface="+mn-lt"/>
              <a:ea typeface="+mn-ea"/>
              <a:cs typeface="+mn-cs"/>
            </a:endParaRPr>
          </a:p>
        </p:txBody>
      </p:sp>
    </p:spTree>
    <p:extLst>
      <p:ext uri="{BB962C8B-B14F-4D97-AF65-F5344CB8AC3E}">
        <p14:creationId xmlns:p14="http://schemas.microsoft.com/office/powerpoint/2010/main" val="30457924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 Kinase Cascades</a:t>
            </a:r>
            <a:endParaRPr lang="en-US" dirty="0"/>
          </a:p>
        </p:txBody>
      </p:sp>
      <p:sp>
        <p:nvSpPr>
          <p:cNvPr id="4" name="TextBox 3"/>
          <p:cNvSpPr txBox="1"/>
          <p:nvPr/>
        </p:nvSpPr>
        <p:spPr>
          <a:xfrm>
            <a:off x="103909" y="2320637"/>
            <a:ext cx="6044045" cy="2585323"/>
          </a:xfrm>
          <a:prstGeom prst="rect">
            <a:avLst/>
          </a:prstGeom>
          <a:noFill/>
        </p:spPr>
        <p:txBody>
          <a:bodyPr wrap="square" rtlCol="0">
            <a:spAutoFit/>
          </a:bodyPr>
          <a:lstStyle/>
          <a:p>
            <a:r>
              <a:rPr lang="en-US" dirty="0" smtClean="0"/>
              <a:t>The activity of phosphorylating enzymes (kinases) and dephosphorylating enzymes (phosphatase) are themselves tightly regulated to enable sensitive responses to metabolic needs, and this is typically done through phosphorylating cascades. </a:t>
            </a:r>
          </a:p>
          <a:p>
            <a:endParaRPr lang="en-US" sz="1800" kern="1200" dirty="0">
              <a:solidFill>
                <a:schemeClr val="tx1"/>
              </a:solidFill>
              <a:latin typeface="+mn-lt"/>
              <a:ea typeface="+mn-ea"/>
              <a:cs typeface="+mn-cs"/>
            </a:endParaRPr>
          </a:p>
          <a:p>
            <a:endParaRPr lang="en-US" dirty="0" smtClean="0"/>
          </a:p>
          <a:p>
            <a:r>
              <a:rPr lang="en-US" sz="1800" kern="1200" dirty="0" smtClean="0">
                <a:solidFill>
                  <a:schemeClr val="tx1"/>
                </a:solidFill>
                <a:latin typeface="+mn-lt"/>
                <a:ea typeface="+mn-ea"/>
                <a:cs typeface="+mn-cs"/>
              </a:rPr>
              <a:t>Often seen in immunity responses or other cell-cell signaling responses.</a:t>
            </a:r>
            <a:endParaRPr lang="en-US" sz="1800" kern="1200" dirty="0">
              <a:solidFill>
                <a:schemeClr val="tx1"/>
              </a:solidFill>
              <a:latin typeface="+mn-lt"/>
              <a:ea typeface="+mn-ea"/>
              <a:cs typeface="+mn-cs"/>
            </a:endParaRPr>
          </a:p>
        </p:txBody>
      </p:sp>
      <p:pic>
        <p:nvPicPr>
          <p:cNvPr id="1026" name="Picture 2" descr="Phosphylation Casca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7954" y="1967865"/>
            <a:ext cx="5782252" cy="4567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358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Zymogens</a:t>
            </a:r>
            <a:endParaRPr lang="en-US" dirty="0"/>
          </a:p>
        </p:txBody>
      </p:sp>
      <p:sp>
        <p:nvSpPr>
          <p:cNvPr id="4" name="TextBox 3"/>
          <p:cNvSpPr txBox="1"/>
          <p:nvPr/>
        </p:nvSpPr>
        <p:spPr>
          <a:xfrm>
            <a:off x="138546" y="2376055"/>
            <a:ext cx="4710545" cy="923330"/>
          </a:xfrm>
          <a:prstGeom prst="rect">
            <a:avLst/>
          </a:prstGeom>
          <a:noFill/>
        </p:spPr>
        <p:txBody>
          <a:bodyPr wrap="square" rtlCol="0">
            <a:spAutoFit/>
          </a:bodyPr>
          <a:lstStyle/>
          <a:p>
            <a:r>
              <a:rPr lang="en-US" sz="1800" kern="1200" dirty="0" smtClean="0">
                <a:solidFill>
                  <a:schemeClr val="tx1"/>
                </a:solidFill>
                <a:latin typeface="+mn-lt"/>
                <a:ea typeface="+mn-ea"/>
                <a:cs typeface="+mn-cs"/>
              </a:rPr>
              <a:t>A zymogen is an inactive precursor of an enzyme. Typically proteolytic cleavage produces the active site</a:t>
            </a:r>
            <a:endParaRPr lang="en-US" sz="1800" kern="1200" dirty="0">
              <a:solidFill>
                <a:schemeClr val="tx1"/>
              </a:solidFill>
              <a:latin typeface="+mn-lt"/>
              <a:ea typeface="+mn-ea"/>
              <a:cs typeface="+mn-cs"/>
            </a:endParaRPr>
          </a:p>
        </p:txBody>
      </p:sp>
      <p:pic>
        <p:nvPicPr>
          <p:cNvPr id="2050" name="Picture 2" descr="http://image.slidesharecdn.com/1-campbellch07-haddow-spring2013-130219-130313044210-phpapp01/95/1-campbell-ch07haddowspring2013130219-19-638.jpg?cb=1363149812"/>
          <p:cNvPicPr>
            <a:picLocks noChangeAspect="1" noChangeArrowheads="1"/>
          </p:cNvPicPr>
          <p:nvPr/>
        </p:nvPicPr>
        <p:blipFill rotWithShape="1">
          <a:blip r:embed="rId2">
            <a:extLst>
              <a:ext uri="{28A0092B-C50C-407E-A947-70E740481C1C}">
                <a14:useLocalDpi xmlns:a14="http://schemas.microsoft.com/office/drawing/2010/main" val="0"/>
              </a:ext>
            </a:extLst>
          </a:blip>
          <a:srcRect t="15269"/>
          <a:stretch/>
        </p:blipFill>
        <p:spPr bwMode="auto">
          <a:xfrm>
            <a:off x="5077691" y="2084537"/>
            <a:ext cx="6959889" cy="442753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lidesharecdn.com/biochemicalprinciplesofenzymeaction-130225232954-phpapp02/95/biochemical-principles-of-enzyme-action-34-638.jpg?cb=1361835063"/>
          <p:cNvPicPr>
            <a:picLocks noChangeAspect="1" noChangeArrowheads="1"/>
          </p:cNvPicPr>
          <p:nvPr/>
        </p:nvPicPr>
        <p:blipFill rotWithShape="1">
          <a:blip r:embed="rId3">
            <a:extLst>
              <a:ext uri="{28A0092B-C50C-407E-A947-70E740481C1C}">
                <a14:useLocalDpi xmlns:a14="http://schemas.microsoft.com/office/drawing/2010/main" val="0"/>
              </a:ext>
            </a:extLst>
          </a:blip>
          <a:srcRect t="21863" b="15713"/>
          <a:stretch/>
        </p:blipFill>
        <p:spPr bwMode="auto">
          <a:xfrm>
            <a:off x="-76106" y="3678382"/>
            <a:ext cx="5547438" cy="2639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4017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323</TotalTime>
  <Words>461</Words>
  <Application>Microsoft Office PowerPoint</Application>
  <PresentationFormat>Widescreen</PresentationFormat>
  <Paragraphs>53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2</vt:lpstr>
      <vt:lpstr>Quotable</vt:lpstr>
      <vt:lpstr>Enzyme Regulation</vt:lpstr>
      <vt:lpstr>The Essential Questions</vt:lpstr>
      <vt:lpstr>Questions Biochemists ask..</vt:lpstr>
      <vt:lpstr>Factors that influence enzymatic activity</vt:lpstr>
      <vt:lpstr>Enzyme phosphorylation</vt:lpstr>
      <vt:lpstr>Glycogen Phosphorylase</vt:lpstr>
      <vt:lpstr>Glycogen Phosphorylase</vt:lpstr>
      <vt:lpstr>Protein Kinase Cascades</vt:lpstr>
      <vt:lpstr>Zymogens</vt:lpstr>
      <vt:lpstr>Isozymes</vt:lpstr>
      <vt:lpstr>Interesting literature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Enzyme Regulation</dc:title>
  <dc:creator>Hayden, Katherine Leigh</dc:creator>
  <cp:lastModifiedBy>Kate Hayden</cp:lastModifiedBy>
  <cp:revision>14</cp:revision>
  <dcterms:created xsi:type="dcterms:W3CDTF">2015-10-21T15:10:28Z</dcterms:created>
  <dcterms:modified xsi:type="dcterms:W3CDTF">2015-10-22T01:32:45Z</dcterms:modified>
</cp:coreProperties>
</file>