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8" r:id="rId2"/>
    <p:sldId id="297" r:id="rId3"/>
    <p:sldId id="317" r:id="rId4"/>
    <p:sldId id="319" r:id="rId5"/>
    <p:sldId id="318" r:id="rId6"/>
    <p:sldId id="320" r:id="rId7"/>
    <p:sldId id="277" r:id="rId8"/>
    <p:sldId id="302" r:id="rId9"/>
    <p:sldId id="303" r:id="rId10"/>
    <p:sldId id="322" r:id="rId11"/>
    <p:sldId id="298" r:id="rId12"/>
    <p:sldId id="279" r:id="rId13"/>
    <p:sldId id="304" r:id="rId14"/>
    <p:sldId id="323" r:id="rId15"/>
    <p:sldId id="326" r:id="rId16"/>
    <p:sldId id="328" r:id="rId17"/>
    <p:sldId id="330" r:id="rId18"/>
    <p:sldId id="324" r:id="rId19"/>
    <p:sldId id="263" r:id="rId20"/>
    <p:sldId id="334" r:id="rId21"/>
    <p:sldId id="266" r:id="rId22"/>
    <p:sldId id="335" r:id="rId23"/>
    <p:sldId id="267" r:id="rId24"/>
    <p:sldId id="268" r:id="rId25"/>
    <p:sldId id="300" r:id="rId26"/>
    <p:sldId id="285" r:id="rId27"/>
    <p:sldId id="33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586" autoAdjust="0"/>
  </p:normalViewPr>
  <p:slideViewPr>
    <p:cSldViewPr snapToGrid="0">
      <p:cViewPr varScale="1">
        <p:scale>
          <a:sx n="62" d="100"/>
          <a:sy n="62" d="100"/>
        </p:scale>
        <p:origin x="1424" y="5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722A7-14A0-45FB-9619-24EBE3B05633}" type="datetimeFigureOut">
              <a:rPr lang="en-US" smtClean="0"/>
              <a:t>8/24/2021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17778B-7F7D-4903-94DD-28ACB2054A83}" type="slidenum">
              <a:rPr lang="en-US" smtClean="0"/>
              <a:t>‹#›</a:t>
            </a:fld>
            <a:endParaRPr lang="en-US"/>
          </a:p>
        </p:txBody>
      </p:sp>
    </p:spTree>
    <p:extLst>
      <p:ext uri="{BB962C8B-B14F-4D97-AF65-F5344CB8AC3E}">
        <p14:creationId xmlns:p14="http://schemas.microsoft.com/office/powerpoint/2010/main" val="1804243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217778B-7F7D-4903-94DD-28ACB2054A83}" type="slidenum">
              <a:rPr lang="en-US" smtClean="0"/>
              <a:t>1</a:t>
            </a:fld>
            <a:endParaRPr lang="en-US"/>
          </a:p>
        </p:txBody>
      </p:sp>
    </p:spTree>
    <p:extLst>
      <p:ext uri="{BB962C8B-B14F-4D97-AF65-F5344CB8AC3E}">
        <p14:creationId xmlns:p14="http://schemas.microsoft.com/office/powerpoint/2010/main" val="3392501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BD0DED-8060-47E5-8FE7-FBBDA6D04D7A}" type="slidenum">
              <a:rPr lang="en-US" smtClean="0"/>
              <a:t>6</a:t>
            </a:fld>
            <a:endParaRPr lang="en-US" dirty="0"/>
          </a:p>
        </p:txBody>
      </p:sp>
    </p:spTree>
    <p:extLst>
      <p:ext uri="{BB962C8B-B14F-4D97-AF65-F5344CB8AC3E}">
        <p14:creationId xmlns:p14="http://schemas.microsoft.com/office/powerpoint/2010/main" val="2512114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BD0DED-8060-47E5-8FE7-FBBDA6D04D7A}" type="slidenum">
              <a:rPr lang="en-US" smtClean="0"/>
              <a:t>16</a:t>
            </a:fld>
            <a:endParaRPr lang="en-US"/>
          </a:p>
        </p:txBody>
      </p:sp>
    </p:spTree>
    <p:extLst>
      <p:ext uri="{BB962C8B-B14F-4D97-AF65-F5344CB8AC3E}">
        <p14:creationId xmlns:p14="http://schemas.microsoft.com/office/powerpoint/2010/main" val="3005103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660A2754-878C-4F04-8570-BCCC65678D9C}" type="datetime1">
              <a:rPr lang="en-US" smtClean="0"/>
              <a:t>8/24/2021</a:t>
            </a:fld>
            <a:endParaRPr lang="en-US"/>
          </a:p>
        </p:txBody>
      </p:sp>
      <p:sp>
        <p:nvSpPr>
          <p:cNvPr id="17" name="Footer Placeholder 16"/>
          <p:cNvSpPr>
            <a:spLocks noGrp="1"/>
          </p:cNvSpPr>
          <p:nvPr>
            <p:ph type="ftr" sz="quarter" idx="11"/>
          </p:nvPr>
        </p:nvSpPr>
        <p:spPr>
          <a:xfrm>
            <a:off x="2085393" y="236540"/>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27C8B32-84A8-401A-9F41-74017FD7F013}" type="slidenum">
              <a:rPr lang="en-US" smtClean="0"/>
              <a:t>‹#›</a:t>
            </a:fld>
            <a:endParaRPr lang="en-US"/>
          </a:p>
        </p:txBody>
      </p:sp>
    </p:spTree>
    <p:extLst>
      <p:ext uri="{BB962C8B-B14F-4D97-AF65-F5344CB8AC3E}">
        <p14:creationId xmlns:p14="http://schemas.microsoft.com/office/powerpoint/2010/main" val="418449023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9BD0944-A88A-4C5E-AB2F-35C8218296EB}" type="datetime1">
              <a:rPr lang="en-US" smtClean="0"/>
              <a:t>8/24/2021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C8B32-84A8-401A-9F41-74017FD7F013}" type="slidenum">
              <a:rPr lang="en-US" smtClean="0"/>
              <a:t>‹#›</a:t>
            </a:fld>
            <a:endParaRPr lang="en-US"/>
          </a:p>
        </p:txBody>
      </p:sp>
    </p:spTree>
    <p:extLst>
      <p:ext uri="{BB962C8B-B14F-4D97-AF65-F5344CB8AC3E}">
        <p14:creationId xmlns:p14="http://schemas.microsoft.com/office/powerpoint/2010/main" val="3509346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2"/>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4"/>
            <a:ext cx="2209800" cy="365125"/>
          </a:xfrm>
        </p:spPr>
        <p:txBody>
          <a:bodyPr/>
          <a:lstStyle/>
          <a:p>
            <a:fld id="{85018570-CA3C-4B45-A717-83851394AE8C}" type="datetime1">
              <a:rPr lang="en-US" smtClean="0"/>
              <a:t>8/24/2021</a:t>
            </a:fld>
            <a:endParaRPr lang="en-US"/>
          </a:p>
        </p:txBody>
      </p:sp>
      <p:sp>
        <p:nvSpPr>
          <p:cNvPr id="5" name="Footer Placeholder 4"/>
          <p:cNvSpPr>
            <a:spLocks noGrp="1"/>
          </p:cNvSpPr>
          <p:nvPr>
            <p:ph type="ftr" sz="quarter" idx="11"/>
          </p:nvPr>
        </p:nvSpPr>
        <p:spPr>
          <a:xfrm>
            <a:off x="457202" y="6248209"/>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527C8B32-84A8-401A-9F41-74017FD7F013}" type="slidenum">
              <a:rPr lang="en-US" smtClean="0"/>
              <a:t>‹#›</a:t>
            </a:fld>
            <a:endParaRPr lang="en-US"/>
          </a:p>
        </p:txBody>
      </p:sp>
    </p:spTree>
    <p:extLst>
      <p:ext uri="{BB962C8B-B14F-4D97-AF65-F5344CB8AC3E}">
        <p14:creationId xmlns:p14="http://schemas.microsoft.com/office/powerpoint/2010/main" val="30254255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E8F276C9-38E8-4FE6-8935-66CE91F98C56}" type="datetime1">
              <a:rPr lang="en-US" smtClean="0"/>
              <a:t>8/24/2021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27C8B32-84A8-401A-9F41-74017FD7F013}"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105999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A6FF3A4C-3795-44A9-B0BF-D4CED0651C88}" type="datetime1">
              <a:rPr lang="en-US" smtClean="0"/>
              <a:t>8/24/2021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527C8B32-84A8-401A-9F41-74017FD7F013}"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52310134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33F98957-829A-4AB9-BDB5-3075AEF9EA24}" type="datetime1">
              <a:rPr lang="en-US" smtClean="0"/>
              <a:t>8/24/2021</a:t>
            </a:fld>
            <a:endParaRPr lang="en-US"/>
          </a:p>
        </p:txBody>
      </p:sp>
      <p:sp>
        <p:nvSpPr>
          <p:cNvPr id="10" name="Slide Number Placeholder 9"/>
          <p:cNvSpPr>
            <a:spLocks noGrp="1"/>
          </p:cNvSpPr>
          <p:nvPr>
            <p:ph type="sldNum" sz="quarter" idx="16"/>
          </p:nvPr>
        </p:nvSpPr>
        <p:spPr/>
        <p:txBody>
          <a:bodyPr rtlCol="0"/>
          <a:lstStyle/>
          <a:p>
            <a:fld id="{527C8B32-84A8-401A-9F41-74017FD7F013}"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287556346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6CD85C2B-E3DD-4348-87D8-1ABD1709E5D9}" type="datetime1">
              <a:rPr lang="en-US" smtClean="0"/>
              <a:t>8/24/2021</a:t>
            </a:fld>
            <a:endParaRPr lang="en-US"/>
          </a:p>
        </p:txBody>
      </p:sp>
      <p:sp>
        <p:nvSpPr>
          <p:cNvPr id="12" name="Slide Number Placeholder 11"/>
          <p:cNvSpPr>
            <a:spLocks noGrp="1"/>
          </p:cNvSpPr>
          <p:nvPr>
            <p:ph type="sldNum" sz="quarter" idx="16"/>
          </p:nvPr>
        </p:nvSpPr>
        <p:spPr/>
        <p:txBody>
          <a:bodyPr rtlCol="0"/>
          <a:lstStyle/>
          <a:p>
            <a:fld id="{527C8B32-84A8-401A-9F41-74017FD7F013}"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107477491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9E8DCC9B-575C-4E49-A8D0-4309F05DE55D}" type="datetime1">
              <a:rPr lang="en-US" smtClean="0"/>
              <a:t>8/24/2021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27C8B32-84A8-401A-9F41-74017FD7F013}" type="slidenum">
              <a:rPr lang="en-US" smtClean="0"/>
              <a:t>‹#›</a:t>
            </a:fld>
            <a:endParaRPr lang="en-US"/>
          </a:p>
        </p:txBody>
      </p:sp>
    </p:spTree>
    <p:extLst>
      <p:ext uri="{BB962C8B-B14F-4D97-AF65-F5344CB8AC3E}">
        <p14:creationId xmlns:p14="http://schemas.microsoft.com/office/powerpoint/2010/main" val="201078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8A4CBF-5FF4-47FD-A545-44C5A50AFCA7}" type="datetime1">
              <a:rPr lang="en-US" smtClean="0"/>
              <a:t>8/24/2021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27C8B32-84A8-401A-9F41-74017FD7F013}" type="slidenum">
              <a:rPr lang="en-US" smtClean="0"/>
              <a:t>‹#›</a:t>
            </a:fld>
            <a:endParaRPr lang="en-US"/>
          </a:p>
        </p:txBody>
      </p:sp>
    </p:spTree>
    <p:extLst>
      <p:ext uri="{BB962C8B-B14F-4D97-AF65-F5344CB8AC3E}">
        <p14:creationId xmlns:p14="http://schemas.microsoft.com/office/powerpoint/2010/main" val="33728848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A3D2D6D5-45AF-4EAF-B1C5-568B64939E2D}" type="datetime1">
              <a:rPr lang="en-US" smtClean="0"/>
              <a:t>8/24/2021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27C8B32-84A8-401A-9F41-74017FD7F013}"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79034636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2"/>
            <a:ext cx="2667000" cy="365125"/>
          </a:xfrm>
        </p:spPr>
        <p:txBody>
          <a:bodyPr rtlCol="0"/>
          <a:lstStyle/>
          <a:p>
            <a:fld id="{07F4A9B8-B580-4E1A-8C6C-1CB69E2CE23C}" type="datetime1">
              <a:rPr lang="en-US" smtClean="0"/>
              <a:t>8/24/2021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527C8B32-84A8-401A-9F41-74017FD7F013}" type="slidenum">
              <a:rPr lang="en-US" smtClean="0"/>
              <a:t>‹#›</a:t>
            </a:fld>
            <a:endParaRPr lang="en-US"/>
          </a:p>
        </p:txBody>
      </p:sp>
      <p:sp>
        <p:nvSpPr>
          <p:cNvPr id="14" name="Footer Placeholder 13"/>
          <p:cNvSpPr>
            <a:spLocks noGrp="1"/>
          </p:cNvSpPr>
          <p:nvPr>
            <p:ph type="ftr" sz="quarter" idx="12"/>
          </p:nvPr>
        </p:nvSpPr>
        <p:spPr>
          <a:xfrm>
            <a:off x="1600200" y="6248208"/>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293734732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2"/>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82E708D4-6856-45F3-813F-38DD615A8605}" type="datetime1">
              <a:rPr lang="en-US" smtClean="0"/>
              <a:t>8/24/2021</a:t>
            </a:fld>
            <a:endParaRPr lang="en-US"/>
          </a:p>
        </p:txBody>
      </p:sp>
      <p:sp>
        <p:nvSpPr>
          <p:cNvPr id="3" name="Footer Placeholder 2"/>
          <p:cNvSpPr>
            <a:spLocks noGrp="1"/>
          </p:cNvSpPr>
          <p:nvPr>
            <p:ph type="ftr" sz="quarter" idx="3"/>
          </p:nvPr>
        </p:nvSpPr>
        <p:spPr>
          <a:xfrm>
            <a:off x="609601" y="6248208"/>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527C8B32-84A8-401A-9F41-74017FD7F013}" type="slidenum">
              <a:rPr lang="en-US" smtClean="0"/>
              <a:t>‹#›</a:t>
            </a:fld>
            <a:endParaRPr lang="en-US"/>
          </a:p>
        </p:txBody>
      </p:sp>
    </p:spTree>
    <p:extLst>
      <p:ext uri="{BB962C8B-B14F-4D97-AF65-F5344CB8AC3E}">
        <p14:creationId xmlns:p14="http://schemas.microsoft.com/office/powerpoint/2010/main" val="32238973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rmAutofit/>
          </a:bodyPr>
          <a:lstStyle/>
          <a:p>
            <a:r>
              <a:rPr lang="en-US" dirty="0"/>
              <a:t>Dr. Turner</a:t>
            </a:r>
          </a:p>
        </p:txBody>
      </p:sp>
      <p:sp>
        <p:nvSpPr>
          <p:cNvPr id="4" name="Title 3"/>
          <p:cNvSpPr>
            <a:spLocks noGrp="1"/>
          </p:cNvSpPr>
          <p:nvPr>
            <p:ph type="title"/>
          </p:nvPr>
        </p:nvSpPr>
        <p:spPr/>
        <p:txBody>
          <a:bodyPr/>
          <a:lstStyle/>
          <a:p>
            <a:r>
              <a:rPr lang="en-US" dirty="0"/>
              <a:t>Chapter 3 </a:t>
            </a:r>
            <a:r>
              <a:rPr lang="en-US"/>
              <a:t>Part 3</a:t>
            </a:r>
            <a:endParaRPr lang="en-US" dirty="0"/>
          </a:p>
        </p:txBody>
      </p:sp>
    </p:spTree>
    <p:extLst>
      <p:ext uri="{BB962C8B-B14F-4D97-AF65-F5344CB8AC3E}">
        <p14:creationId xmlns:p14="http://schemas.microsoft.com/office/powerpoint/2010/main" val="2813979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E1DB-8C90-4FB3-A346-654682ED806E}"/>
              </a:ext>
            </a:extLst>
          </p:cNvPr>
          <p:cNvSpPr>
            <a:spLocks noGrp="1"/>
          </p:cNvSpPr>
          <p:nvPr>
            <p:ph type="title"/>
          </p:nvPr>
        </p:nvSpPr>
        <p:spPr/>
        <p:txBody>
          <a:bodyPr/>
          <a:lstStyle/>
          <a:p>
            <a:r>
              <a:rPr lang="en-US" dirty="0"/>
              <a:t>Dilution</a:t>
            </a:r>
          </a:p>
        </p:txBody>
      </p:sp>
      <p:sp>
        <p:nvSpPr>
          <p:cNvPr id="3" name="Content Placeholder 2">
            <a:extLst>
              <a:ext uri="{FF2B5EF4-FFF2-40B4-BE49-F238E27FC236}">
                <a16:creationId xmlns:a16="http://schemas.microsoft.com/office/drawing/2014/main" id="{5D78A541-868F-4838-A6C5-433D67AF8873}"/>
              </a:ext>
            </a:extLst>
          </p:cNvPr>
          <p:cNvSpPr>
            <a:spLocks noGrp="1"/>
          </p:cNvSpPr>
          <p:nvPr>
            <p:ph idx="1"/>
          </p:nvPr>
        </p:nvSpPr>
        <p:spPr/>
        <p:txBody>
          <a:bodyPr/>
          <a:lstStyle/>
          <a:p>
            <a:r>
              <a:rPr lang="en-US" dirty="0"/>
              <a:t>Dilution is the process of adding more solvent to decrease the concentration of solute in a solution.</a:t>
            </a:r>
          </a:p>
        </p:txBody>
      </p:sp>
      <p:pic>
        <p:nvPicPr>
          <p:cNvPr id="6" name="Shape 155" descr="Panel A is a beaker of solution containing a certain number of molecules of solute in a given volume. An arrow labeled add solvent points from panel a to panel b. Panel B is a beaker with the same number of molecules of solute, but in a greater volume, indicating that it has been diluted." title="Figure 9.11">
            <a:extLst>
              <a:ext uri="{FF2B5EF4-FFF2-40B4-BE49-F238E27FC236}">
                <a16:creationId xmlns:a16="http://schemas.microsoft.com/office/drawing/2014/main" id="{A1C38494-869A-49CA-9EDB-F077D137FAE8}"/>
              </a:ext>
            </a:extLst>
          </p:cNvPr>
          <p:cNvPicPr preferRelativeResize="0">
            <a:picLocks/>
          </p:cNvPicPr>
          <p:nvPr/>
        </p:nvPicPr>
        <p:blipFill>
          <a:blip r:embed="rId2">
            <a:alphaModFix/>
          </a:blip>
          <a:stretch>
            <a:fillRect/>
          </a:stretch>
        </p:blipFill>
        <p:spPr>
          <a:xfrm>
            <a:off x="1449430" y="2438083"/>
            <a:ext cx="6515251" cy="3824337"/>
          </a:xfrm>
          <a:prstGeom prst="rect">
            <a:avLst/>
          </a:prstGeom>
          <a:noFill/>
          <a:ln>
            <a:noFill/>
          </a:ln>
        </p:spPr>
      </p:pic>
    </p:spTree>
    <p:extLst>
      <p:ext uri="{BB962C8B-B14F-4D97-AF65-F5344CB8AC3E}">
        <p14:creationId xmlns:p14="http://schemas.microsoft.com/office/powerpoint/2010/main" val="2318399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Dilution Formula</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a:buNone/>
                </a:pPr>
                <a:endParaRPr lang="en-US" dirty="0"/>
              </a:p>
              <a:p>
                <a:pPr>
                  <a:buNone/>
                </a:pPr>
                <a14:m>
                  <m:oMathPara xmlns:m="http://schemas.openxmlformats.org/officeDocument/2006/math">
                    <m:oMathParaPr>
                      <m:jc m:val="centerGroup"/>
                    </m:oMathParaPr>
                    <m:oMath xmlns:m="http://schemas.openxmlformats.org/officeDocument/2006/math">
                      <m:sSub>
                        <m:sSubPr>
                          <m:ctrlPr>
                            <a:rPr lang="en-US" sz="3600" b="0" i="1" smtClean="0">
                              <a:latin typeface="Cambria Math" panose="02040503050406030204" pitchFamily="18" charset="0"/>
                            </a:rPr>
                          </m:ctrlPr>
                        </m:sSubPr>
                        <m:e>
                          <m:r>
                            <m:rPr>
                              <m:sty m:val="p"/>
                            </m:rPr>
                            <a:rPr lang="en-US" sz="3600" b="0" i="0" smtClean="0">
                              <a:latin typeface="Cambria Math" panose="02040503050406030204" pitchFamily="18" charset="0"/>
                            </a:rPr>
                            <m:t>M</m:t>
                          </m:r>
                        </m:e>
                        <m:sub>
                          <m:r>
                            <a:rPr lang="en-US" sz="3600" b="0" i="0" smtClean="0">
                              <a:latin typeface="Cambria Math" panose="02040503050406030204" pitchFamily="18" charset="0"/>
                            </a:rPr>
                            <m:t>1</m:t>
                          </m:r>
                        </m:sub>
                      </m:sSub>
                      <m:sSub>
                        <m:sSubPr>
                          <m:ctrlPr>
                            <a:rPr lang="en-US" sz="3600" b="0" i="1" smtClean="0">
                              <a:latin typeface="Cambria Math" panose="02040503050406030204" pitchFamily="18" charset="0"/>
                            </a:rPr>
                          </m:ctrlPr>
                        </m:sSubPr>
                        <m:e>
                          <m:r>
                            <m:rPr>
                              <m:sty m:val="p"/>
                            </m:rPr>
                            <a:rPr lang="en-US" sz="3600" b="0" i="0" smtClean="0">
                              <a:latin typeface="Cambria Math" panose="02040503050406030204" pitchFamily="18" charset="0"/>
                            </a:rPr>
                            <m:t>V</m:t>
                          </m:r>
                        </m:e>
                        <m:sub>
                          <m:r>
                            <a:rPr lang="en-US" sz="3600" b="0" i="0" smtClean="0">
                              <a:latin typeface="Cambria Math" panose="02040503050406030204" pitchFamily="18" charset="0"/>
                            </a:rPr>
                            <m:t>1</m:t>
                          </m:r>
                        </m:sub>
                      </m:sSub>
                      <m:r>
                        <a:rPr lang="en-US" sz="3600" b="0" i="0" smtClean="0">
                          <a:latin typeface="Cambria Math" panose="02040503050406030204" pitchFamily="18" charset="0"/>
                        </a:rPr>
                        <m:t>=</m:t>
                      </m:r>
                      <m:sSub>
                        <m:sSubPr>
                          <m:ctrlPr>
                            <a:rPr lang="en-US" sz="3600" b="0" i="1" smtClean="0">
                              <a:latin typeface="Cambria Math" panose="02040503050406030204" pitchFamily="18" charset="0"/>
                            </a:rPr>
                          </m:ctrlPr>
                        </m:sSubPr>
                        <m:e>
                          <m:r>
                            <m:rPr>
                              <m:sty m:val="p"/>
                            </m:rPr>
                            <a:rPr lang="en-US" sz="3600" b="0" i="0" smtClean="0">
                              <a:latin typeface="Cambria Math" panose="02040503050406030204" pitchFamily="18" charset="0"/>
                            </a:rPr>
                            <m:t>M</m:t>
                          </m:r>
                        </m:e>
                        <m:sub>
                          <m:r>
                            <a:rPr lang="en-US" sz="3600" b="0" i="0" smtClean="0">
                              <a:latin typeface="Cambria Math" panose="02040503050406030204" pitchFamily="18" charset="0"/>
                            </a:rPr>
                            <m:t>2</m:t>
                          </m:r>
                        </m:sub>
                      </m:sSub>
                      <m:sSub>
                        <m:sSubPr>
                          <m:ctrlPr>
                            <a:rPr lang="en-US" sz="3600" b="0" i="1" smtClean="0">
                              <a:latin typeface="Cambria Math" panose="02040503050406030204" pitchFamily="18" charset="0"/>
                            </a:rPr>
                          </m:ctrlPr>
                        </m:sSubPr>
                        <m:e>
                          <m:r>
                            <m:rPr>
                              <m:sty m:val="p"/>
                            </m:rPr>
                            <a:rPr lang="en-US" sz="3600" b="0" i="0" smtClean="0">
                              <a:latin typeface="Cambria Math" panose="02040503050406030204" pitchFamily="18" charset="0"/>
                            </a:rPr>
                            <m:t>V</m:t>
                          </m:r>
                        </m:e>
                        <m:sub>
                          <m:r>
                            <a:rPr lang="en-US" sz="3600" b="0" i="0" smtClean="0">
                              <a:latin typeface="Cambria Math" panose="02040503050406030204" pitchFamily="18" charset="0"/>
                            </a:rPr>
                            <m:t>2</m:t>
                          </m:r>
                        </m:sub>
                      </m:sSub>
                    </m:oMath>
                  </m:oMathPara>
                </a14:m>
                <a:endParaRPr lang="en-US" sz="3600" dirty="0"/>
              </a:p>
              <a:p>
                <a:pPr>
                  <a:buNone/>
                </a:pPr>
                <a:endParaRPr lang="en-US" dirty="0"/>
              </a:p>
              <a:p>
                <a:r>
                  <a:rPr lang="en-US" sz="2000" dirty="0">
                    <a:latin typeface="Cambria Math" pitchFamily="18" charset="0"/>
                    <a:ea typeface="Cambria Math" pitchFamily="18" charset="0"/>
                  </a:rPr>
                  <a:t>M</a:t>
                </a:r>
                <a:r>
                  <a:rPr lang="en-US" sz="2000" baseline="-25000" dirty="0">
                    <a:latin typeface="Cambria Math" pitchFamily="18" charset="0"/>
                    <a:ea typeface="Cambria Math" pitchFamily="18" charset="0"/>
                  </a:rPr>
                  <a:t>1</a:t>
                </a:r>
                <a:r>
                  <a:rPr lang="en-US" sz="2000" dirty="0"/>
                  <a:t> is the concentration of the concentrated solution</a:t>
                </a:r>
              </a:p>
              <a:p>
                <a:r>
                  <a:rPr lang="en-US" sz="2000" dirty="0">
                    <a:latin typeface="Cambria Math" pitchFamily="18" charset="0"/>
                    <a:ea typeface="Cambria Math" pitchFamily="18" charset="0"/>
                  </a:rPr>
                  <a:t>V</a:t>
                </a:r>
                <a:r>
                  <a:rPr lang="en-US" sz="2000" baseline="-25000" dirty="0">
                    <a:latin typeface="Cambria Math" pitchFamily="18" charset="0"/>
                    <a:ea typeface="Cambria Math" pitchFamily="18" charset="0"/>
                  </a:rPr>
                  <a:t>1</a:t>
                </a:r>
                <a:r>
                  <a:rPr lang="en-US" sz="2000" dirty="0"/>
                  <a:t> is the volume of the concentrated solution</a:t>
                </a:r>
              </a:p>
              <a:p>
                <a:r>
                  <a:rPr lang="en-US" sz="2000" dirty="0">
                    <a:latin typeface="Cambria Math" pitchFamily="18" charset="0"/>
                    <a:ea typeface="Cambria Math" pitchFamily="18" charset="0"/>
                  </a:rPr>
                  <a:t>M</a:t>
                </a:r>
                <a:r>
                  <a:rPr lang="en-US" sz="2000" baseline="-25000" dirty="0">
                    <a:latin typeface="Cambria Math" pitchFamily="18" charset="0"/>
                    <a:ea typeface="Cambria Math" pitchFamily="18" charset="0"/>
                  </a:rPr>
                  <a:t>2</a:t>
                </a:r>
                <a:r>
                  <a:rPr lang="en-US" sz="2000" dirty="0"/>
                  <a:t> is the concentration of the diluted solution</a:t>
                </a:r>
              </a:p>
              <a:p>
                <a:r>
                  <a:rPr lang="en-US" sz="2000" dirty="0">
                    <a:latin typeface="Cambria Math" pitchFamily="18" charset="0"/>
                    <a:ea typeface="Cambria Math" pitchFamily="18" charset="0"/>
                  </a:rPr>
                  <a:t>V</a:t>
                </a:r>
                <a:r>
                  <a:rPr lang="en-US" sz="2000" baseline="-25000" dirty="0">
                    <a:latin typeface="Cambria Math" pitchFamily="18" charset="0"/>
                    <a:ea typeface="Cambria Math" pitchFamily="18" charset="0"/>
                  </a:rPr>
                  <a:t>2</a:t>
                </a:r>
                <a:r>
                  <a:rPr lang="en-US" sz="2000" dirty="0"/>
                  <a:t> is the volume of the diluted solution</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75409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Dilution</a:t>
            </a:r>
          </a:p>
        </p:txBody>
      </p:sp>
      <p:sp>
        <p:nvSpPr>
          <p:cNvPr id="3" name="Content Placeholder 2"/>
          <p:cNvSpPr>
            <a:spLocks noGrp="1"/>
          </p:cNvSpPr>
          <p:nvPr>
            <p:ph sz="quarter" idx="1"/>
          </p:nvPr>
        </p:nvSpPr>
        <p:spPr/>
        <p:txBody>
          <a:bodyPr/>
          <a:lstStyle/>
          <a:p>
            <a:pPr marL="0" indent="0">
              <a:buNone/>
            </a:pPr>
            <a:r>
              <a:rPr lang="en-US" dirty="0"/>
              <a:t>How many liters of 0.35 M CH</a:t>
            </a:r>
            <a:r>
              <a:rPr lang="en-US" baseline="-25000" dirty="0"/>
              <a:t>3</a:t>
            </a:r>
            <a:r>
              <a:rPr lang="en-US" dirty="0"/>
              <a:t>OH can be prepared from 40. mL of 0.50 M CH</a:t>
            </a:r>
            <a:r>
              <a:rPr lang="en-US" baseline="-25000" dirty="0"/>
              <a:t>3</a:t>
            </a:r>
            <a:r>
              <a:rPr lang="en-US" dirty="0"/>
              <a:t>OH?</a:t>
            </a:r>
          </a:p>
        </p:txBody>
      </p:sp>
    </p:spTree>
    <p:extLst>
      <p:ext uri="{BB962C8B-B14F-4D97-AF65-F5344CB8AC3E}">
        <p14:creationId xmlns:p14="http://schemas.microsoft.com/office/powerpoint/2010/main" val="2015459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Dilution</a:t>
            </a:r>
          </a:p>
        </p:txBody>
      </p:sp>
      <p:sp>
        <p:nvSpPr>
          <p:cNvPr id="3" name="Content Placeholder 2"/>
          <p:cNvSpPr>
            <a:spLocks noGrp="1"/>
          </p:cNvSpPr>
          <p:nvPr>
            <p:ph sz="quarter" idx="1"/>
          </p:nvPr>
        </p:nvSpPr>
        <p:spPr/>
        <p:txBody>
          <a:bodyPr/>
          <a:lstStyle/>
          <a:p>
            <a:pPr marL="0" indent="0">
              <a:buNone/>
            </a:pPr>
            <a:r>
              <a:rPr lang="en-US" dirty="0"/>
              <a:t>If 0.123 L of a 1.1 M glucose solution is diluted to 500.0 mL, what is the molarity of the diluted solution?</a:t>
            </a:r>
          </a:p>
          <a:p>
            <a:pPr marL="0" indent="0">
              <a:buNone/>
            </a:pPr>
            <a:endParaRPr lang="en-US" dirty="0"/>
          </a:p>
        </p:txBody>
      </p:sp>
    </p:spTree>
    <p:extLst>
      <p:ext uri="{BB962C8B-B14F-4D97-AF65-F5344CB8AC3E}">
        <p14:creationId xmlns:p14="http://schemas.microsoft.com/office/powerpoint/2010/main" val="3481801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60C58-AD2F-4327-B03A-01849D41A918}"/>
              </a:ext>
            </a:extLst>
          </p:cNvPr>
          <p:cNvSpPr>
            <a:spLocks noGrp="1"/>
          </p:cNvSpPr>
          <p:nvPr>
            <p:ph type="title"/>
          </p:nvPr>
        </p:nvSpPr>
        <p:spPr/>
        <p:txBody>
          <a:bodyPr/>
          <a:lstStyle/>
          <a:p>
            <a:r>
              <a:rPr lang="en-US" dirty="0"/>
              <a:t>Molarities of 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3B9CFF8-7666-4AE5-BC3B-1976ED654682}"/>
                  </a:ext>
                </a:extLst>
              </p:cNvPr>
              <p:cNvSpPr>
                <a:spLocks noGrp="1"/>
              </p:cNvSpPr>
              <p:nvPr>
                <p:ph idx="1"/>
              </p:nvPr>
            </p:nvSpPr>
            <p:spPr/>
            <p:txBody>
              <a:bodyPr/>
              <a:lstStyle/>
              <a:p>
                <a:pPr>
                  <a:spcBef>
                    <a:spcPts val="0"/>
                  </a:spcBef>
                  <a:spcAft>
                    <a:spcPts val="600"/>
                  </a:spcAft>
                </a:pPr>
                <a:r>
                  <a:rPr lang="en-US" dirty="0"/>
                  <a:t>Strong electrolytes dissociate into ions when dissolved in water.</a:t>
                </a:r>
              </a:p>
              <a:p>
                <a:pPr>
                  <a:spcBef>
                    <a:spcPts val="0"/>
                  </a:spcBef>
                  <a:spcAft>
                    <a:spcPts val="600"/>
                  </a:spcAft>
                </a:pPr>
                <a:r>
                  <a:rPr lang="en-US" dirty="0"/>
                  <a:t>The molarity of any ion is the number of moles of </a:t>
                </a:r>
                <a:r>
                  <a:rPr lang="en-US" i="1" dirty="0"/>
                  <a:t>that ion</a:t>
                </a:r>
                <a:r>
                  <a:rPr lang="en-US" dirty="0"/>
                  <a:t> per liter of solution. </a:t>
                </a:r>
              </a:p>
              <a:p>
                <a:pPr>
                  <a:spcBef>
                    <a:spcPts val="0"/>
                  </a:spcBef>
                  <a:spcAft>
                    <a:spcPts val="600"/>
                  </a:spcAft>
                </a:pPr>
                <a:r>
                  <a:rPr lang="en-US" dirty="0"/>
                  <a:t>The subscripts in a chemical formula indicate the mole ratio of the compound to its constituent elements </a:t>
                </a:r>
              </a:p>
              <a:p>
                <a:pPr>
                  <a:spcBef>
                    <a:spcPts val="0"/>
                  </a:spcBef>
                  <a:spcAft>
                    <a:spcPts val="600"/>
                  </a:spcAft>
                </a:pPr>
                <a:r>
                  <a:rPr lang="en-US" dirty="0"/>
                  <a:t>In a 1.0 M solution of AlCl</a:t>
                </a:r>
                <a:r>
                  <a:rPr lang="en-US" baseline="-25000" dirty="0"/>
                  <a:t>3</a:t>
                </a:r>
                <a:r>
                  <a:rPr lang="en-US" dirty="0"/>
                  <a:t>(aq), the ion concentrations are 1.0 M Al</a:t>
                </a:r>
                <a:r>
                  <a:rPr lang="en-US" baseline="30000" dirty="0"/>
                  <a:t>3+</a:t>
                </a:r>
                <a:r>
                  <a:rPr lang="en-US" dirty="0"/>
                  <a:t> and 3.0 M </a:t>
                </a:r>
                <a14:m>
                  <m:oMath xmlns:m="http://schemas.openxmlformats.org/officeDocument/2006/math">
                    <m:r>
                      <m:rPr>
                        <m:sty m:val="p"/>
                      </m:rPr>
                      <a:rPr lang="en-US" b="0" i="0" smtClean="0">
                        <a:latin typeface="Cambria Math" panose="02040503050406030204" pitchFamily="18" charset="0"/>
                      </a:rPr>
                      <m:t>C</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l</m:t>
                        </m:r>
                      </m:e>
                      <m:sup>
                        <m:r>
                          <a:rPr lang="en-US" b="0" i="0" smtClean="0">
                            <a:latin typeface="Cambria Math" panose="02040503050406030204" pitchFamily="18" charset="0"/>
                          </a:rPr>
                          <m:t>−</m:t>
                        </m:r>
                      </m:sup>
                    </m:sSup>
                  </m:oMath>
                </a14:m>
                <a:r>
                  <a:rPr lang="en-US" dirty="0"/>
                  <a:t>.</a:t>
                </a:r>
              </a:p>
            </p:txBody>
          </p:sp>
        </mc:Choice>
        <mc:Fallback xmlns="">
          <p:sp>
            <p:nvSpPr>
              <p:cNvPr id="3" name="Content Placeholder 2">
                <a:extLst>
                  <a:ext uri="{FF2B5EF4-FFF2-40B4-BE49-F238E27FC236}">
                    <a16:creationId xmlns:a16="http://schemas.microsoft.com/office/drawing/2014/main" xmlns="" id="{33B9CFF8-7666-4AE5-BC3B-1976ED654682}"/>
                  </a:ext>
                </a:extLst>
              </p:cNvPr>
              <p:cNvSpPr>
                <a:spLocks noGrp="1" noRot="1" noChangeAspect="1" noMove="1" noResize="1" noEditPoints="1" noAdjustHandles="1" noChangeArrowheads="1" noChangeShapeType="1" noTextEdit="1"/>
              </p:cNvSpPr>
              <p:nvPr>
                <p:ph idx="1"/>
              </p:nvPr>
            </p:nvSpPr>
            <p:spPr>
              <a:blipFill rotWithShape="0">
                <a:blip r:embed="rId2"/>
                <a:stretch>
                  <a:fillRect l="-75" t="-950"/>
                </a:stretch>
              </a:blipFill>
            </p:spPr>
            <p:txBody>
              <a:bodyPr/>
              <a:lstStyle/>
              <a:p>
                <a:r>
                  <a:rPr lang="en-US">
                    <a:noFill/>
                  </a:rPr>
                  <a:t> </a:t>
                </a:r>
              </a:p>
            </p:txBody>
          </p:sp>
        </mc:Fallback>
      </mc:AlternateContent>
    </p:spTree>
    <p:extLst>
      <p:ext uri="{BB962C8B-B14F-4D97-AF65-F5344CB8AC3E}">
        <p14:creationId xmlns:p14="http://schemas.microsoft.com/office/powerpoint/2010/main" val="1165593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Molarities of Ions</a:t>
            </a:r>
          </a:p>
        </p:txBody>
      </p:sp>
      <p:sp>
        <p:nvSpPr>
          <p:cNvPr id="3" name="Content Placeholder 2"/>
          <p:cNvSpPr>
            <a:spLocks noGrp="1"/>
          </p:cNvSpPr>
          <p:nvPr>
            <p:ph sz="quarter" idx="1"/>
          </p:nvPr>
        </p:nvSpPr>
        <p:spPr/>
        <p:txBody>
          <a:bodyPr>
            <a:normAutofit/>
          </a:bodyPr>
          <a:lstStyle/>
          <a:p>
            <a:pPr marL="0" indent="0">
              <a:buNone/>
            </a:pPr>
            <a:r>
              <a:rPr lang="en-US" sz="2180" dirty="0"/>
              <a:t>Calculate the concentration of each ion in a solution of 0.818 M CaCl</a:t>
            </a:r>
            <a:r>
              <a:rPr lang="en-US" sz="2180" baseline="-25000" dirty="0"/>
              <a:t>2</a:t>
            </a:r>
            <a:r>
              <a:rPr lang="en-US" sz="2180" dirty="0"/>
              <a:t>.</a:t>
            </a:r>
          </a:p>
        </p:txBody>
      </p:sp>
    </p:spTree>
    <p:extLst>
      <p:ext uri="{BB962C8B-B14F-4D97-AF65-F5344CB8AC3E}">
        <p14:creationId xmlns:p14="http://schemas.microsoft.com/office/powerpoint/2010/main" val="4093309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Autofit/>
          </a:bodyPr>
          <a:lstStyle/>
          <a:p>
            <a:r>
              <a:rPr lang="en-US" sz="3600" dirty="0"/>
              <a:t>Molarities of Ions</a:t>
            </a:r>
          </a:p>
        </p:txBody>
      </p:sp>
      <p:sp>
        <p:nvSpPr>
          <p:cNvPr id="3" name="Content Placeholder 2"/>
          <p:cNvSpPr>
            <a:spLocks noGrp="1"/>
          </p:cNvSpPr>
          <p:nvPr>
            <p:ph idx="1"/>
          </p:nvPr>
        </p:nvSpPr>
        <p:spPr/>
        <p:txBody>
          <a:bodyPr>
            <a:normAutofit/>
          </a:bodyPr>
          <a:lstStyle/>
          <a:p>
            <a:pPr marL="0" indent="0">
              <a:buNone/>
            </a:pPr>
            <a:r>
              <a:rPr lang="en-US" sz="2180" dirty="0"/>
              <a:t>How many moles of Na</a:t>
            </a:r>
            <a:r>
              <a:rPr lang="en-US" sz="2180" baseline="30000" dirty="0"/>
              <a:t>+</a:t>
            </a:r>
            <a:r>
              <a:rPr lang="en-US" sz="2180" dirty="0"/>
              <a:t>(</a:t>
            </a:r>
            <a:r>
              <a:rPr lang="en-US" sz="2180" dirty="0" err="1"/>
              <a:t>aq</a:t>
            </a:r>
            <a:r>
              <a:rPr lang="en-US" sz="2180" dirty="0"/>
              <a:t>) ions are in a solution containing 1 </a:t>
            </a:r>
            <a:r>
              <a:rPr lang="en-US" sz="2180" dirty="0" err="1"/>
              <a:t>mol</a:t>
            </a:r>
            <a:r>
              <a:rPr lang="en-US" sz="2180" dirty="0"/>
              <a:t> Na</a:t>
            </a:r>
            <a:r>
              <a:rPr lang="en-US" sz="2180" baseline="-25000" dirty="0"/>
              <a:t>2</a:t>
            </a:r>
            <a:r>
              <a:rPr lang="en-US" sz="2180" dirty="0"/>
              <a:t>S(</a:t>
            </a:r>
            <a:r>
              <a:rPr lang="en-US" sz="2180" dirty="0" err="1"/>
              <a:t>aq</a:t>
            </a:r>
            <a:r>
              <a:rPr lang="en-US" sz="2180" dirty="0"/>
              <a:t>)?</a:t>
            </a:r>
          </a:p>
          <a:p>
            <a:pPr marL="514350" indent="-514350">
              <a:buFont typeface="+mj-lt"/>
              <a:buAutoNum type="alphaUcPeriod"/>
            </a:pPr>
            <a:endParaRPr lang="en-US" sz="2180" dirty="0"/>
          </a:p>
          <a:p>
            <a:pPr marL="514350" indent="-514350">
              <a:buFont typeface="+mj-lt"/>
              <a:buAutoNum type="alphaUcPeriod"/>
            </a:pPr>
            <a:r>
              <a:rPr lang="en-US" sz="2180" dirty="0"/>
              <a:t>nearly zero</a:t>
            </a:r>
          </a:p>
          <a:p>
            <a:pPr marL="514350" indent="-514350">
              <a:buFont typeface="+mj-lt"/>
              <a:buAutoNum type="alphaUcPeriod"/>
            </a:pPr>
            <a:r>
              <a:rPr lang="en-US" sz="2180" dirty="0"/>
              <a:t>0.5 </a:t>
            </a:r>
            <a:r>
              <a:rPr lang="en-US" sz="2180" dirty="0" err="1"/>
              <a:t>mol</a:t>
            </a:r>
            <a:endParaRPr lang="en-US" sz="2180" dirty="0"/>
          </a:p>
          <a:p>
            <a:pPr marL="514350" indent="-514350">
              <a:buFont typeface="+mj-lt"/>
              <a:buAutoNum type="alphaUcPeriod"/>
            </a:pPr>
            <a:r>
              <a:rPr lang="en-US" sz="2180" dirty="0"/>
              <a:t>1 </a:t>
            </a:r>
            <a:r>
              <a:rPr lang="en-US" sz="2180" dirty="0" err="1"/>
              <a:t>mol</a:t>
            </a:r>
            <a:endParaRPr lang="en-US" sz="2180" dirty="0"/>
          </a:p>
          <a:p>
            <a:pPr marL="514350" indent="-514350">
              <a:buFont typeface="+mj-lt"/>
              <a:buAutoNum type="alphaUcPeriod"/>
            </a:pPr>
            <a:r>
              <a:rPr lang="en-US" sz="2180" dirty="0"/>
              <a:t>2 </a:t>
            </a:r>
            <a:r>
              <a:rPr lang="en-US" sz="2180" dirty="0" err="1"/>
              <a:t>mol</a:t>
            </a:r>
            <a:endParaRPr lang="en-US" sz="2180" dirty="0"/>
          </a:p>
          <a:p>
            <a:pPr marL="514350" indent="-514350">
              <a:buFont typeface="+mj-lt"/>
              <a:buAutoNum type="alphaUcPeriod"/>
            </a:pPr>
            <a:r>
              <a:rPr lang="en-US" sz="2180" dirty="0"/>
              <a:t>3 </a:t>
            </a:r>
            <a:r>
              <a:rPr lang="en-US" sz="2180" dirty="0" err="1"/>
              <a:t>mol</a:t>
            </a:r>
            <a:endParaRPr lang="en-US" sz="2180" dirty="0"/>
          </a:p>
        </p:txBody>
      </p:sp>
    </p:spTree>
    <p:extLst>
      <p:ext uri="{BB962C8B-B14F-4D97-AF65-F5344CB8AC3E}">
        <p14:creationId xmlns:p14="http://schemas.microsoft.com/office/powerpoint/2010/main" val="3657986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Molarities of Ions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180" dirty="0"/>
              <a:t>Determine the mass of Ba(NO</a:t>
            </a:r>
            <a:r>
              <a:rPr lang="en-US" sz="2180" baseline="-25000" dirty="0"/>
              <a:t>3</a:t>
            </a:r>
            <a:r>
              <a:rPr lang="en-US" sz="2180" dirty="0"/>
              <a:t>)</a:t>
            </a:r>
            <a:r>
              <a:rPr lang="en-US" sz="2180" baseline="-25000" dirty="0"/>
              <a:t>2</a:t>
            </a:r>
            <a:r>
              <a:rPr lang="en-US" sz="2180" dirty="0"/>
              <a:t> that is required to provide 0.750 moles of Ba</a:t>
            </a:r>
            <a:r>
              <a:rPr lang="en-US" sz="2180" baseline="30000" dirty="0"/>
              <a:t>2+</a:t>
            </a:r>
            <a:r>
              <a:rPr lang="en-US" sz="2180" dirty="0"/>
              <a:t>.</a:t>
            </a:r>
          </a:p>
          <a:p>
            <a:pPr marL="0" indent="0">
              <a:buNone/>
            </a:pPr>
            <a:endParaRPr lang="en-US" sz="2180" dirty="0"/>
          </a:p>
          <a:p>
            <a:pPr marL="0" indent="0">
              <a:spcAft>
                <a:spcPts val="1200"/>
              </a:spcAft>
              <a:buNone/>
            </a:pPr>
            <a:endParaRPr lang="en-US" sz="2180" dirty="0"/>
          </a:p>
        </p:txBody>
      </p:sp>
    </p:spTree>
    <p:extLst>
      <p:ext uri="{BB962C8B-B14F-4D97-AF65-F5344CB8AC3E}">
        <p14:creationId xmlns:p14="http://schemas.microsoft.com/office/powerpoint/2010/main" val="2465210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Molarities of Ions</a:t>
            </a:r>
          </a:p>
        </p:txBody>
      </p:sp>
      <p:sp>
        <p:nvSpPr>
          <p:cNvPr id="3" name="Content Placeholder 2"/>
          <p:cNvSpPr>
            <a:spLocks noGrp="1"/>
          </p:cNvSpPr>
          <p:nvPr>
            <p:ph sz="quarter" idx="1"/>
          </p:nvPr>
        </p:nvSpPr>
        <p:spPr/>
        <p:txBody>
          <a:bodyPr/>
          <a:lstStyle/>
          <a:p>
            <a:pPr marL="0" lvl="0" indent="0">
              <a:buNone/>
            </a:pPr>
            <a:r>
              <a:rPr lang="en-US" dirty="0"/>
              <a:t>The average adult human male has a total blood volume of 5.0 L.  If the concentration of sodium ion in this average individual is 0.135 M, what is the mass of sodium ion circulating in the blood?</a:t>
            </a:r>
          </a:p>
          <a:p>
            <a:pPr marL="0" lvl="0" indent="0">
              <a:buNone/>
            </a:pPr>
            <a:endParaRPr lang="en-US" dirty="0"/>
          </a:p>
          <a:p>
            <a:pPr marL="0" indent="0">
              <a:buNone/>
            </a:pPr>
            <a:endParaRPr lang="en-US" dirty="0"/>
          </a:p>
        </p:txBody>
      </p:sp>
    </p:spTree>
    <p:extLst>
      <p:ext uri="{BB962C8B-B14F-4D97-AF65-F5344CB8AC3E}">
        <p14:creationId xmlns:p14="http://schemas.microsoft.com/office/powerpoint/2010/main" val="4101507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Percentage, Volume Percentage, and Mass-Volume Percentage</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lnSpc>
                    <a:spcPct val="150000"/>
                  </a:lnSpc>
                  <a:buNone/>
                </a:pPr>
                <a:endParaRPr lang="en-US" sz="2000" b="0" i="0" dirty="0">
                  <a:solidFill>
                    <a:schemeClr val="tx1"/>
                  </a:solidFill>
                  <a:latin typeface="Cambria Math" panose="02040503050406030204" pitchFamily="18" charset="0"/>
                </a:endParaRP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400" b="0" i="0" smtClean="0">
                          <a:solidFill>
                            <a:schemeClr val="tx1"/>
                          </a:solidFill>
                          <a:latin typeface="Cambria Math" panose="02040503050406030204" pitchFamily="18" charset="0"/>
                        </a:rPr>
                        <m:t>Mass</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percentage</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b="0" i="0" smtClean="0">
                              <a:solidFill>
                                <a:schemeClr val="tx1"/>
                              </a:solidFill>
                              <a:latin typeface="Cambria Math" panose="02040503050406030204" pitchFamily="18" charset="0"/>
                            </a:rPr>
                            <m:t>mass</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component</m:t>
                          </m:r>
                        </m:num>
                        <m:den>
                          <m:r>
                            <m:rPr>
                              <m:sty m:val="p"/>
                            </m:rPr>
                            <a:rPr lang="en-US" sz="2400" b="0" i="0" smtClean="0">
                              <a:solidFill>
                                <a:schemeClr val="tx1"/>
                              </a:solidFill>
                              <a:latin typeface="Cambria Math" panose="02040503050406030204" pitchFamily="18" charset="0"/>
                            </a:rPr>
                            <m:t>mass</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solution</m:t>
                          </m:r>
                        </m:den>
                      </m:f>
                      <m:r>
                        <a:rPr lang="en-US" sz="2400" b="0" i="0" smtClean="0">
                          <a:solidFill>
                            <a:schemeClr val="tx1"/>
                          </a:solidFill>
                          <a:latin typeface="Cambria Math" panose="02040503050406030204" pitchFamily="18" charset="0"/>
                        </a:rPr>
                        <m:t>×100</m:t>
                      </m:r>
                    </m:oMath>
                  </m:oMathPara>
                </a14:m>
                <a:endParaRPr lang="en-US" sz="2400" b="0" dirty="0">
                  <a:solidFill>
                    <a:schemeClr val="tx1"/>
                  </a:solidFill>
                </a:endParaRPr>
              </a:p>
              <a:p>
                <a:pPr marL="0" indent="0">
                  <a:lnSpc>
                    <a:spcPct val="150000"/>
                  </a:lnSpc>
                  <a:buNone/>
                </a:pPr>
                <a:endParaRPr lang="en-US" sz="2400" dirty="0">
                  <a:solidFill>
                    <a:schemeClr val="tx1"/>
                  </a:solidFill>
                </a:endParaRP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400" b="0" i="0" smtClean="0">
                          <a:solidFill>
                            <a:schemeClr val="tx1"/>
                          </a:solidFill>
                          <a:latin typeface="Cambria Math" panose="02040503050406030204" pitchFamily="18" charset="0"/>
                        </a:rPr>
                        <m:t>Volume</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percentage</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b="0" i="0" smtClean="0">
                              <a:solidFill>
                                <a:schemeClr val="tx1"/>
                              </a:solidFill>
                              <a:latin typeface="Cambria Math" panose="02040503050406030204" pitchFamily="18" charset="0"/>
                            </a:rPr>
                            <m:t>volume</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component</m:t>
                          </m:r>
                        </m:num>
                        <m:den>
                          <m:r>
                            <m:rPr>
                              <m:sty m:val="p"/>
                            </m:rPr>
                            <a:rPr lang="en-US" sz="2400" b="0" i="0" smtClean="0">
                              <a:solidFill>
                                <a:schemeClr val="tx1"/>
                              </a:solidFill>
                              <a:latin typeface="Cambria Math" panose="02040503050406030204" pitchFamily="18" charset="0"/>
                            </a:rPr>
                            <m:t>volume</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solution</m:t>
                          </m:r>
                        </m:den>
                      </m:f>
                      <m:r>
                        <a:rPr lang="en-US" sz="2400" b="0" i="0" smtClean="0">
                          <a:solidFill>
                            <a:schemeClr val="tx1"/>
                          </a:solidFill>
                          <a:latin typeface="Cambria Math" panose="02040503050406030204" pitchFamily="18" charset="0"/>
                        </a:rPr>
                        <m:t>×100</m:t>
                      </m:r>
                    </m:oMath>
                  </m:oMathPara>
                </a14:m>
                <a:endParaRPr lang="en-US" sz="2400" dirty="0">
                  <a:solidFill>
                    <a:schemeClr val="tx1"/>
                  </a:solidFill>
                </a:endParaRPr>
              </a:p>
              <a:p>
                <a:pPr marL="0" indent="0">
                  <a:lnSpc>
                    <a:spcPct val="150000"/>
                  </a:lnSpc>
                  <a:buNone/>
                </a:pPr>
                <a:endParaRPr lang="en-US" sz="1800" dirty="0">
                  <a:solidFill>
                    <a:srgbClr val="0070C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81765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Solutions</a:t>
            </a:r>
          </a:p>
        </p:txBody>
      </p:sp>
      <p:pic>
        <p:nvPicPr>
          <p:cNvPr id="37890" name="Picture 2" descr="http://www.discoveryexpresskids.com/uploads/2/5/6/9/25695369/2231030_orig.jpg"/>
          <p:cNvPicPr>
            <a:picLocks noChangeAspect="1" noChangeArrowheads="1"/>
          </p:cNvPicPr>
          <p:nvPr/>
        </p:nvPicPr>
        <p:blipFill>
          <a:blip r:embed="rId2" cstate="print"/>
          <a:srcRect/>
          <a:stretch>
            <a:fillRect/>
          </a:stretch>
        </p:blipFill>
        <p:spPr bwMode="auto">
          <a:xfrm>
            <a:off x="1494602" y="2030647"/>
            <a:ext cx="6154797" cy="4616098"/>
          </a:xfrm>
          <a:prstGeom prst="rect">
            <a:avLst/>
          </a:prstGeom>
          <a:noFill/>
        </p:spPr>
      </p:pic>
    </p:spTree>
    <p:extLst>
      <p:ext uri="{BB962C8B-B14F-4D97-AF65-F5344CB8AC3E}">
        <p14:creationId xmlns:p14="http://schemas.microsoft.com/office/powerpoint/2010/main" val="815283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9B230-2527-4AF9-989B-B861CBD63D53}"/>
              </a:ext>
            </a:extLst>
          </p:cNvPr>
          <p:cNvSpPr>
            <a:spLocks noGrp="1"/>
          </p:cNvSpPr>
          <p:nvPr>
            <p:ph type="title"/>
          </p:nvPr>
        </p:nvSpPr>
        <p:spPr/>
        <p:txBody>
          <a:bodyPr/>
          <a:lstStyle/>
          <a:p>
            <a:r>
              <a:rPr lang="en-US" dirty="0"/>
              <a:t>Forms of Concentration (Percentages)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968B9A4-522D-41E2-8B24-80544AA66586}"/>
                  </a:ext>
                </a:extLst>
              </p:cNvPr>
              <p:cNvSpPr>
                <a:spLocks noGrp="1"/>
              </p:cNvSpPr>
              <p:nvPr>
                <p:ph sz="quarter" idx="1"/>
              </p:nvPr>
            </p:nvSpPr>
            <p:spPr/>
            <p:txBody>
              <a:bodyPr/>
              <a:lstStyle/>
              <a:p>
                <a:pPr marL="0" indent="0">
                  <a:buNone/>
                </a:pPr>
                <a:r>
                  <a:rPr lang="en-US" sz="2000" dirty="0"/>
                  <a:t>Express the following concentrations as molarities.</a:t>
                </a:r>
              </a:p>
              <a:p>
                <a:pPr marL="457200" indent="-457200">
                  <a:buFont typeface="+mj-lt"/>
                  <a:buAutoNum type="alphaUcPeriod"/>
                </a:pPr>
                <a:r>
                  <a:rPr lang="en-US" sz="2000" dirty="0"/>
                  <a:t>46% </a:t>
                </a:r>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C</m:t>
                        </m:r>
                      </m:e>
                      <m:sub>
                        <m:r>
                          <a:rPr lang="en-US" sz="2000" b="0" i="0" smtClean="0">
                            <a:latin typeface="Cambria Math" panose="02040503050406030204" pitchFamily="18" charset="0"/>
                          </a:rPr>
                          <m:t>12</m:t>
                        </m:r>
                      </m:sub>
                    </m:sSub>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H</m:t>
                        </m:r>
                      </m:e>
                      <m:sub>
                        <m:r>
                          <a:rPr lang="en-US" sz="2000" b="0" i="0" smtClean="0">
                            <a:latin typeface="Cambria Math" panose="02040503050406030204" pitchFamily="18" charset="0"/>
                          </a:rPr>
                          <m:t>22</m:t>
                        </m:r>
                      </m:sub>
                    </m:sSub>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O</m:t>
                        </m:r>
                      </m:e>
                      <m:sub>
                        <m:r>
                          <a:rPr lang="en-US" sz="2000" b="0" i="0" smtClean="0">
                            <a:latin typeface="Cambria Math" panose="02040503050406030204" pitchFamily="18" charset="0"/>
                          </a:rPr>
                          <m:t>11</m:t>
                        </m:r>
                      </m:sub>
                    </m:sSub>
                  </m:oMath>
                </a14:m>
                <a:r>
                  <a:rPr lang="en-US" sz="2000" dirty="0"/>
                  <a:t> by mass. The </a:t>
                </a:r>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C</m:t>
                        </m:r>
                      </m:e>
                      <m:sub>
                        <m:r>
                          <a:rPr lang="en-US" sz="2000" b="0" i="0" smtClean="0">
                            <a:latin typeface="Cambria Math" panose="02040503050406030204" pitchFamily="18" charset="0"/>
                          </a:rPr>
                          <m:t>11</m:t>
                        </m:r>
                      </m:sub>
                    </m:sSub>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H</m:t>
                        </m:r>
                      </m:e>
                      <m:sub>
                        <m:r>
                          <a:rPr lang="en-US" sz="2000" b="0" i="0" smtClean="0">
                            <a:latin typeface="Cambria Math" panose="02040503050406030204" pitchFamily="18" charset="0"/>
                          </a:rPr>
                          <m:t>22</m:t>
                        </m:r>
                      </m:sub>
                    </m:sSub>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O</m:t>
                        </m:r>
                      </m:e>
                      <m:sub>
                        <m:r>
                          <a:rPr lang="en-US" sz="2000" b="0" i="0" smtClean="0">
                            <a:latin typeface="Cambria Math" panose="02040503050406030204" pitchFamily="18" charset="0"/>
                          </a:rPr>
                          <m:t>11</m:t>
                        </m:r>
                      </m:sub>
                    </m:sSub>
                  </m:oMath>
                </a14:m>
                <a:r>
                  <a:rPr lang="en-US" sz="2000" dirty="0"/>
                  <a:t> solution has a density of 1.21 g/</a:t>
                </a:r>
                <a:r>
                  <a:rPr lang="en-US" sz="2000" dirty="0" err="1"/>
                  <a:t>mL.</a:t>
                </a:r>
                <a:endParaRPr lang="en-US" sz="2000" dirty="0"/>
              </a:p>
              <a:p>
                <a:pPr marL="457200" indent="-457200">
                  <a:buFont typeface="+mj-lt"/>
                  <a:buAutoNum type="alphaUcPeriod"/>
                </a:pPr>
                <a:r>
                  <a:rPr lang="en-US" sz="2000" dirty="0">
                    <a:effectLst/>
                    <a:latin typeface="Cambria Math" panose="02040503050406030204" pitchFamily="18" charset="0"/>
                    <a:ea typeface="Times New Roman" panose="02020603050405020304" pitchFamily="18" charset="0"/>
                  </a:rPr>
                  <a:t>50.00% </a:t>
                </a:r>
                <a:r>
                  <a:rPr lang="en-US" sz="2000" dirty="0"/>
                  <a:t>CH</a:t>
                </a:r>
                <a:r>
                  <a:rPr lang="en-US" sz="2000" baseline="-25000" dirty="0"/>
                  <a:t>3</a:t>
                </a:r>
                <a:r>
                  <a:rPr lang="en-US" sz="2000" dirty="0"/>
                  <a:t>OH </a:t>
                </a:r>
                <a:r>
                  <a:rPr lang="en-US" sz="2000" dirty="0">
                    <a:effectLst/>
                    <a:latin typeface="Cambria Math" panose="02040503050406030204" pitchFamily="18" charset="0"/>
                    <a:ea typeface="Times New Roman" panose="02020603050405020304" pitchFamily="18" charset="0"/>
                  </a:rPr>
                  <a:t>by volume.  Pure </a:t>
                </a:r>
                <a:r>
                  <a:rPr lang="en-US" sz="2000" dirty="0"/>
                  <a:t>CH</a:t>
                </a:r>
                <a:r>
                  <a:rPr lang="en-US" sz="2000" baseline="-25000" dirty="0"/>
                  <a:t>3</a:t>
                </a:r>
                <a:r>
                  <a:rPr lang="en-US" sz="2000" dirty="0"/>
                  <a:t>OH </a:t>
                </a:r>
                <a:r>
                  <a:rPr lang="en-US" sz="2000" dirty="0">
                    <a:effectLst/>
                    <a:latin typeface="Cambria Math" panose="02040503050406030204" pitchFamily="18" charset="0"/>
                    <a:ea typeface="Times New Roman" panose="02020603050405020304" pitchFamily="18" charset="0"/>
                  </a:rPr>
                  <a:t>has a density 0.792 g/</a:t>
                </a:r>
                <a:r>
                  <a:rPr lang="en-US" sz="2000" dirty="0" err="1">
                    <a:effectLst/>
                    <a:latin typeface="Cambria Math" panose="02040503050406030204" pitchFamily="18" charset="0"/>
                    <a:ea typeface="Times New Roman" panose="02020603050405020304" pitchFamily="18" charset="0"/>
                  </a:rPr>
                  <a:t>mL.</a:t>
                </a:r>
                <a:endParaRPr lang="en-US" sz="2000" dirty="0">
                  <a:effectLst/>
                  <a:latin typeface="Cambria Math" panose="02040503050406030204" pitchFamily="18" charset="0"/>
                  <a:ea typeface="Times New Roman" panose="02020603050405020304" pitchFamily="18" charset="0"/>
                </a:endParaRPr>
              </a:p>
              <a:p>
                <a:pPr marL="457200" indent="-457200">
                  <a:buFont typeface="+mj-lt"/>
                  <a:buAutoNum type="alphaUcPeriod"/>
                </a:pPr>
                <a:endParaRPr lang="en-US" sz="2000" dirty="0">
                  <a:latin typeface="Cambria Math" panose="02040503050406030204" pitchFamily="18" charset="0"/>
                  <a:ea typeface="Times New Roman" panose="02020603050405020304" pitchFamily="18" charset="0"/>
                </a:endParaRPr>
              </a:p>
              <a:p>
                <a:pPr marL="0" indent="0">
                  <a:buNone/>
                </a:pPr>
                <a:endParaRPr lang="en-US" sz="2000" dirty="0">
                  <a:effectLst/>
                  <a:latin typeface="Times New Roman" panose="02020603050405020304" pitchFamily="18" charset="0"/>
                  <a:ea typeface="Times New Roman" panose="02020603050405020304" pitchFamily="18" charset="0"/>
                </a:endParaRPr>
              </a:p>
              <a:p>
                <a:pPr marL="457200" indent="-457200">
                  <a:buFont typeface="+mj-lt"/>
                  <a:buAutoNum type="alphaUcPeriod"/>
                </a:pPr>
                <a:endParaRPr lang="en-US" sz="2400" dirty="0"/>
              </a:p>
              <a:p>
                <a:pPr marL="457200" indent="-457200">
                  <a:buFont typeface="+mj-lt"/>
                  <a:buAutoNum type="alphaUcPeriod"/>
                </a:pPr>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0968B9A4-522D-41E2-8B24-80544AA66586}"/>
                  </a:ext>
                </a:extLst>
              </p:cNvPr>
              <p:cNvSpPr>
                <a:spLocks noGrp="1" noRot="1" noChangeAspect="1" noMove="1" noResize="1" noEditPoints="1" noAdjustHandles="1" noChangeArrowheads="1" noChangeShapeType="1" noTextEdit="1"/>
              </p:cNvSpPr>
              <p:nvPr>
                <p:ph sz="quarter" idx="1"/>
              </p:nvPr>
            </p:nvSpPr>
            <p:spPr>
              <a:blipFill>
                <a:blip r:embed="rId2"/>
                <a:stretch>
                  <a:fillRect l="-823" t="-814"/>
                </a:stretch>
              </a:blipFill>
            </p:spPr>
            <p:txBody>
              <a:bodyPr/>
              <a:lstStyle/>
              <a:p>
                <a:r>
                  <a:rPr lang="en-US">
                    <a:noFill/>
                  </a:rPr>
                  <a:t> </a:t>
                </a:r>
              </a:p>
            </p:txBody>
          </p:sp>
        </mc:Fallback>
      </mc:AlternateContent>
    </p:spTree>
    <p:extLst>
      <p:ext uri="{BB962C8B-B14F-4D97-AF65-F5344CB8AC3E}">
        <p14:creationId xmlns:p14="http://schemas.microsoft.com/office/powerpoint/2010/main" val="407967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Parts per Million and Parts per Billion</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lnSpc>
                    <a:spcPct val="150000"/>
                  </a:lnSpc>
                  <a:buNone/>
                </a:pPr>
                <a:endParaRPr lang="en-US" sz="1800" b="0" i="1" dirty="0">
                  <a:solidFill>
                    <a:schemeClr val="tx1"/>
                  </a:solidFill>
                  <a:latin typeface="Cambria Math" panose="02040503050406030204" pitchFamily="18" charset="0"/>
                </a:endParaRP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400" b="0" i="0" smtClean="0">
                          <a:solidFill>
                            <a:schemeClr val="tx1"/>
                          </a:solidFill>
                          <a:latin typeface="Cambria Math" panose="02040503050406030204" pitchFamily="18" charset="0"/>
                        </a:rPr>
                        <m:t>ppm</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b="0" i="0" smtClean="0">
                              <a:solidFill>
                                <a:schemeClr val="tx1"/>
                              </a:solidFill>
                              <a:latin typeface="Cambria Math" panose="02040503050406030204" pitchFamily="18" charset="0"/>
                            </a:rPr>
                            <m:t>mg</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solute</m:t>
                          </m:r>
                        </m:num>
                        <m:den>
                          <m:r>
                            <m:rPr>
                              <m:sty m:val="p"/>
                            </m:rPr>
                            <a:rPr lang="en-US" sz="2400" b="0" i="0" smtClean="0">
                              <a:solidFill>
                                <a:schemeClr val="tx1"/>
                              </a:solidFill>
                              <a:latin typeface="Cambria Math" panose="02040503050406030204" pitchFamily="18" charset="0"/>
                            </a:rPr>
                            <m:t>L</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solution</m:t>
                          </m:r>
                        </m:den>
                      </m:f>
                    </m:oMath>
                  </m:oMathPara>
                </a14:m>
                <a:endParaRPr lang="en-US" sz="2400" dirty="0">
                  <a:solidFill>
                    <a:schemeClr val="tx1"/>
                  </a:solidFill>
                </a:endParaRPr>
              </a:p>
              <a:p>
                <a:pPr marL="0" indent="0">
                  <a:lnSpc>
                    <a:spcPct val="150000"/>
                  </a:lnSpc>
                  <a:buNone/>
                </a:pPr>
                <a:endParaRPr lang="en-US" sz="2400" dirty="0">
                  <a:solidFill>
                    <a:schemeClr val="tx1"/>
                  </a:solidFill>
                </a:endParaRP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400" b="0" i="0" smtClean="0">
                          <a:solidFill>
                            <a:schemeClr val="tx1"/>
                          </a:solidFill>
                          <a:latin typeface="Cambria Math" panose="02040503050406030204" pitchFamily="18" charset="0"/>
                        </a:rPr>
                        <m:t>ppb</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i="0">
                              <a:solidFill>
                                <a:schemeClr val="tx1"/>
                              </a:solidFill>
                              <a:latin typeface="Cambria Math" panose="02040503050406030204" pitchFamily="18" charset="0"/>
                            </a:rPr>
                            <m:t>μg</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solute</m:t>
                          </m:r>
                        </m:num>
                        <m:den>
                          <m:r>
                            <m:rPr>
                              <m:sty m:val="p"/>
                            </m:rPr>
                            <a:rPr lang="en-US" sz="2400" b="0" i="0" smtClean="0">
                              <a:solidFill>
                                <a:schemeClr val="tx1"/>
                              </a:solidFill>
                              <a:latin typeface="Cambria Math" panose="02040503050406030204" pitchFamily="18" charset="0"/>
                            </a:rPr>
                            <m:t>L</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solution</m:t>
                          </m:r>
                        </m:den>
                      </m:f>
                    </m:oMath>
                  </m:oMathPara>
                </a14:m>
                <a:endParaRPr lang="en-US" sz="1800" dirty="0">
                  <a:solidFill>
                    <a:schemeClr val="tx1"/>
                  </a:solidFill>
                </a:endParaRPr>
              </a:p>
              <a:p>
                <a:pPr marL="0" indent="0">
                  <a:lnSpc>
                    <a:spcPct val="150000"/>
                  </a:lnSpc>
                  <a:buNone/>
                </a:pPr>
                <a:endParaRPr lang="en-US" sz="1800"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77059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9B230-2527-4AF9-989B-B861CBD63D53}"/>
              </a:ext>
            </a:extLst>
          </p:cNvPr>
          <p:cNvSpPr>
            <a:spLocks noGrp="1"/>
          </p:cNvSpPr>
          <p:nvPr>
            <p:ph type="title"/>
          </p:nvPr>
        </p:nvSpPr>
        <p:spPr/>
        <p:txBody>
          <a:bodyPr>
            <a:normAutofit/>
          </a:bodyPr>
          <a:lstStyle/>
          <a:p>
            <a:r>
              <a:rPr lang="en-US" dirty="0"/>
              <a:t>Forms of Concentration (Parts per)</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968B9A4-522D-41E2-8B24-80544AA66586}"/>
                  </a:ext>
                </a:extLst>
              </p:cNvPr>
              <p:cNvSpPr>
                <a:spLocks noGrp="1"/>
              </p:cNvSpPr>
              <p:nvPr>
                <p:ph sz="quarter" idx="1"/>
              </p:nvPr>
            </p:nvSpPr>
            <p:spPr/>
            <p:txBody>
              <a:bodyPr>
                <a:normAutofit/>
              </a:bodyPr>
              <a:lstStyle/>
              <a:p>
                <a:pPr marL="0" indent="0">
                  <a:buNone/>
                </a:pPr>
                <a:r>
                  <a:rPr lang="en-US" sz="2200" dirty="0"/>
                  <a:t>Express the following concentrations as molarities.</a:t>
                </a:r>
              </a:p>
              <a:p>
                <a:pPr marL="457200" indent="-457200">
                  <a:buFont typeface="+mj-lt"/>
                  <a:buAutoNum type="alphaUcPeriod"/>
                </a:pPr>
                <a:r>
                  <a:rPr lang="en-US" sz="2200" dirty="0"/>
                  <a:t>2.74 ppm </a:t>
                </a:r>
                <a14:m>
                  <m:oMath xmlns:m="http://schemas.openxmlformats.org/officeDocument/2006/math">
                    <m:r>
                      <m:rPr>
                        <m:sty m:val="p"/>
                      </m:rPr>
                      <a:rPr lang="en-US" sz="2200" b="0" i="0" smtClean="0">
                        <a:latin typeface="Cambria Math" panose="02040503050406030204" pitchFamily="18" charset="0"/>
                      </a:rPr>
                      <m:t>Z</m:t>
                    </m:r>
                    <m:sSup>
                      <m:sSupPr>
                        <m:ctrlPr>
                          <a:rPr lang="en-US" sz="2200" b="0" i="1" smtClean="0">
                            <a:latin typeface="Cambria Math" panose="02040503050406030204" pitchFamily="18" charset="0"/>
                          </a:rPr>
                        </m:ctrlPr>
                      </m:sSupPr>
                      <m:e>
                        <m:r>
                          <m:rPr>
                            <m:sty m:val="p"/>
                          </m:rPr>
                          <a:rPr lang="en-US" sz="2200" b="0" i="0" smtClean="0">
                            <a:latin typeface="Cambria Math" panose="02040503050406030204" pitchFamily="18" charset="0"/>
                          </a:rPr>
                          <m:t>n</m:t>
                        </m:r>
                      </m:e>
                      <m:sup>
                        <m:r>
                          <a:rPr lang="en-US" sz="2200" b="0" i="0" smtClean="0">
                            <a:latin typeface="Cambria Math" panose="02040503050406030204" pitchFamily="18" charset="0"/>
                          </a:rPr>
                          <m:t>2+</m:t>
                        </m:r>
                      </m:sup>
                    </m:sSup>
                  </m:oMath>
                </a14:m>
                <a:endParaRPr lang="en-US" sz="2200" dirty="0"/>
              </a:p>
              <a:p>
                <a:pPr marL="457200" indent="-457200">
                  <a:buFont typeface="+mj-lt"/>
                  <a:buAutoNum type="alphaUcPeriod"/>
                </a:pPr>
                <a:r>
                  <a:rPr lang="en-US" sz="2200" dirty="0">
                    <a:effectLst/>
                    <a:latin typeface="Cambria Math" panose="02040503050406030204" pitchFamily="18" charset="0"/>
                    <a:ea typeface="Times New Roman" panose="02020603050405020304" pitchFamily="18" charset="0"/>
                  </a:rPr>
                  <a:t>4.18 ppb </a:t>
                </a:r>
                <a14:m>
                  <m:oMath xmlns:m="http://schemas.openxmlformats.org/officeDocument/2006/math">
                    <m:r>
                      <m:rPr>
                        <m:sty m:val="p"/>
                      </m:rPr>
                      <a:rPr lang="en-US" sz="2200" b="0" i="0" smtClean="0">
                        <a:effectLst/>
                        <a:latin typeface="Cambria Math" panose="02040503050406030204" pitchFamily="18" charset="0"/>
                        <a:ea typeface="Times New Roman" panose="02020603050405020304" pitchFamily="18" charset="0"/>
                      </a:rPr>
                      <m:t>N</m:t>
                    </m:r>
                    <m:sSup>
                      <m:sSupPr>
                        <m:ctrlPr>
                          <a:rPr lang="en-US" sz="2200" b="0" i="1" smtClean="0">
                            <a:effectLst/>
                            <a:latin typeface="Cambria Math" panose="02040503050406030204" pitchFamily="18" charset="0"/>
                            <a:ea typeface="Times New Roman" panose="02020603050405020304" pitchFamily="18" charset="0"/>
                          </a:rPr>
                        </m:ctrlPr>
                      </m:sSupPr>
                      <m:e>
                        <m:r>
                          <m:rPr>
                            <m:sty m:val="p"/>
                          </m:rPr>
                          <a:rPr lang="en-US" sz="2200" b="0" i="0" smtClean="0">
                            <a:effectLst/>
                            <a:latin typeface="Cambria Math" panose="02040503050406030204" pitchFamily="18" charset="0"/>
                            <a:ea typeface="Times New Roman" panose="02020603050405020304" pitchFamily="18" charset="0"/>
                          </a:rPr>
                          <m:t>i</m:t>
                        </m:r>
                      </m:e>
                      <m:sup>
                        <m:r>
                          <a:rPr lang="en-US" sz="2200" b="0" i="0" smtClean="0">
                            <a:effectLst/>
                            <a:latin typeface="Cambria Math" panose="02040503050406030204" pitchFamily="18" charset="0"/>
                            <a:ea typeface="Times New Roman" panose="02020603050405020304" pitchFamily="18" charset="0"/>
                          </a:rPr>
                          <m:t>2+</m:t>
                        </m:r>
                      </m:sup>
                    </m:sSup>
                  </m:oMath>
                </a14:m>
                <a:endParaRPr lang="en-US" sz="2200" dirty="0">
                  <a:effectLst/>
                  <a:latin typeface="Times New Roman" panose="02020603050405020304" pitchFamily="18" charset="0"/>
                  <a:ea typeface="Times New Roman" panose="02020603050405020304" pitchFamily="18" charset="0"/>
                </a:endParaRPr>
              </a:p>
              <a:p>
                <a:pPr marL="457200" indent="-457200">
                  <a:buFont typeface="+mj-lt"/>
                  <a:buAutoNum type="alphaUcPeriod"/>
                </a:pPr>
                <a:endParaRPr lang="en-US" sz="2200" dirty="0"/>
              </a:p>
              <a:p>
                <a:pPr marL="0" indent="0">
                  <a:buNone/>
                </a:pPr>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0968B9A4-522D-41E2-8B24-80544AA66586}"/>
                  </a:ext>
                </a:extLst>
              </p:cNvPr>
              <p:cNvSpPr>
                <a:spLocks noGrp="1" noRot="1" noChangeAspect="1" noMove="1" noResize="1" noEditPoints="1" noAdjustHandles="1" noChangeArrowheads="1" noChangeShapeType="1" noTextEdit="1"/>
              </p:cNvSpPr>
              <p:nvPr>
                <p:ph sz="quarter" idx="1"/>
              </p:nvPr>
            </p:nvSpPr>
            <p:spPr>
              <a:blipFill>
                <a:blip r:embed="rId2"/>
                <a:stretch>
                  <a:fillRect l="-972" t="-950"/>
                </a:stretch>
              </a:blipFill>
            </p:spPr>
            <p:txBody>
              <a:bodyPr/>
              <a:lstStyle/>
              <a:p>
                <a:r>
                  <a:rPr lang="en-US">
                    <a:noFill/>
                  </a:rPr>
                  <a:t> </a:t>
                </a:r>
              </a:p>
            </p:txBody>
          </p:sp>
        </mc:Fallback>
      </mc:AlternateContent>
    </p:spTree>
    <p:extLst>
      <p:ext uri="{BB962C8B-B14F-4D97-AF65-F5344CB8AC3E}">
        <p14:creationId xmlns:p14="http://schemas.microsoft.com/office/powerpoint/2010/main" val="10630832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a:t>
            </a:r>
            <a:r>
              <a:rPr lang="en-US" baseline="0" dirty="0"/>
              <a:t> Problems</a:t>
            </a:r>
            <a:endParaRPr lang="en-US" dirty="0"/>
          </a:p>
        </p:txBody>
      </p:sp>
      <p:sp>
        <p:nvSpPr>
          <p:cNvPr id="3" name="Content Placeholder 2"/>
          <p:cNvSpPr>
            <a:spLocks noGrp="1"/>
          </p:cNvSpPr>
          <p:nvPr>
            <p:ph sz="quarter" idx="1"/>
          </p:nvPr>
        </p:nvSpPr>
        <p:spPr/>
        <p:txBody>
          <a:bodyPr/>
          <a:lstStyle/>
          <a:p>
            <a:r>
              <a:rPr lang="en-US" dirty="0"/>
              <a:t>Determine which property you have (Mass, Volume, Temperature, Quantity, Time, etc.)</a:t>
            </a:r>
          </a:p>
          <a:p>
            <a:r>
              <a:rPr lang="en-US" dirty="0"/>
              <a:t>Determine the property for which you are looking</a:t>
            </a:r>
          </a:p>
          <a:p>
            <a:r>
              <a:rPr lang="en-US" dirty="0"/>
              <a:t>Determine how to relate the properties</a:t>
            </a:r>
          </a:p>
          <a:p>
            <a:r>
              <a:rPr lang="en-US" dirty="0"/>
              <a:t>Use dimensional analysis to gain the proper units</a:t>
            </a:r>
          </a:p>
        </p:txBody>
      </p:sp>
    </p:spTree>
    <p:extLst>
      <p:ext uri="{BB962C8B-B14F-4D97-AF65-F5344CB8AC3E}">
        <p14:creationId xmlns:p14="http://schemas.microsoft.com/office/powerpoint/2010/main" val="37128670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Converting Properties</a:t>
            </a:r>
          </a:p>
        </p:txBody>
      </p:sp>
      <p:sp>
        <p:nvSpPr>
          <p:cNvPr id="6" name="Oval 5"/>
          <p:cNvSpPr/>
          <p:nvPr/>
        </p:nvSpPr>
        <p:spPr>
          <a:xfrm>
            <a:off x="6017079" y="4778829"/>
            <a:ext cx="1845128"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Quantity</a:t>
            </a:r>
          </a:p>
        </p:txBody>
      </p:sp>
      <p:sp>
        <p:nvSpPr>
          <p:cNvPr id="7" name="Oval 6"/>
          <p:cNvSpPr/>
          <p:nvPr/>
        </p:nvSpPr>
        <p:spPr>
          <a:xfrm>
            <a:off x="3573235" y="2332264"/>
            <a:ext cx="1845128"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Mass</a:t>
            </a:r>
          </a:p>
        </p:txBody>
      </p:sp>
      <p:sp>
        <p:nvSpPr>
          <p:cNvPr id="8" name="Oval 7"/>
          <p:cNvSpPr/>
          <p:nvPr/>
        </p:nvSpPr>
        <p:spPr>
          <a:xfrm>
            <a:off x="1186541" y="4778829"/>
            <a:ext cx="1845128"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Volume</a:t>
            </a:r>
          </a:p>
        </p:txBody>
      </p:sp>
      <p:cxnSp>
        <p:nvCxnSpPr>
          <p:cNvPr id="12" name="Straight Arrow Connector 11"/>
          <p:cNvCxnSpPr/>
          <p:nvPr/>
        </p:nvCxnSpPr>
        <p:spPr>
          <a:xfrm flipH="1">
            <a:off x="2661559" y="3546022"/>
            <a:ext cx="1216477" cy="1164771"/>
          </a:xfrm>
          <a:prstGeom prst="straightConnector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5331279" y="3412671"/>
            <a:ext cx="1249135" cy="1240971"/>
          </a:xfrm>
          <a:prstGeom prst="straightConnector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208565" y="5350329"/>
            <a:ext cx="2604406" cy="0"/>
          </a:xfrm>
          <a:prstGeom prst="straightConnector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804309" y="3475264"/>
            <a:ext cx="1415140" cy="523220"/>
          </a:xfrm>
          <a:prstGeom prst="rect">
            <a:avLst/>
          </a:prstGeom>
          <a:noFill/>
        </p:spPr>
        <p:txBody>
          <a:bodyPr wrap="square" rtlCol="0">
            <a:spAutoFit/>
          </a:bodyPr>
          <a:lstStyle/>
          <a:p>
            <a:r>
              <a:rPr lang="en-US" sz="1400" dirty="0"/>
              <a:t>Density (g/mL, kg/L, etc.)</a:t>
            </a:r>
          </a:p>
        </p:txBody>
      </p:sp>
      <p:sp>
        <p:nvSpPr>
          <p:cNvPr id="26" name="TextBox 25"/>
          <p:cNvSpPr txBox="1"/>
          <p:nvPr/>
        </p:nvSpPr>
        <p:spPr>
          <a:xfrm>
            <a:off x="3722913" y="5627659"/>
            <a:ext cx="1545772" cy="307777"/>
          </a:xfrm>
          <a:prstGeom prst="rect">
            <a:avLst/>
          </a:prstGeom>
          <a:noFill/>
        </p:spPr>
        <p:txBody>
          <a:bodyPr wrap="square" rtlCol="0">
            <a:spAutoFit/>
          </a:bodyPr>
          <a:lstStyle/>
          <a:p>
            <a:r>
              <a:rPr lang="en-US" sz="1400" dirty="0"/>
              <a:t>Molarity (</a:t>
            </a:r>
            <a:r>
              <a:rPr lang="en-US" sz="1400" dirty="0" err="1"/>
              <a:t>mol</a:t>
            </a:r>
            <a:r>
              <a:rPr lang="en-US" sz="1400" dirty="0"/>
              <a:t>/L)</a:t>
            </a:r>
          </a:p>
        </p:txBody>
      </p:sp>
      <p:sp>
        <p:nvSpPr>
          <p:cNvPr id="28" name="TextBox 27"/>
          <p:cNvSpPr txBox="1"/>
          <p:nvPr/>
        </p:nvSpPr>
        <p:spPr>
          <a:xfrm>
            <a:off x="6204857" y="3592284"/>
            <a:ext cx="1698172" cy="307777"/>
          </a:xfrm>
          <a:prstGeom prst="rect">
            <a:avLst/>
          </a:prstGeom>
          <a:noFill/>
        </p:spPr>
        <p:txBody>
          <a:bodyPr wrap="square" rtlCol="0">
            <a:spAutoFit/>
          </a:bodyPr>
          <a:lstStyle/>
          <a:p>
            <a:r>
              <a:rPr lang="en-US" sz="1400" dirty="0"/>
              <a:t>Molar mass (g/</a:t>
            </a:r>
            <a:r>
              <a:rPr lang="en-US" sz="1400" dirty="0" err="1"/>
              <a:t>mol</a:t>
            </a:r>
            <a:r>
              <a:rPr lang="en-US" sz="1400" dirty="0"/>
              <a:t>)</a:t>
            </a:r>
          </a:p>
        </p:txBody>
      </p:sp>
    </p:spTree>
    <p:extLst>
      <p:ext uri="{BB962C8B-B14F-4D97-AF65-F5344CB8AC3E}">
        <p14:creationId xmlns:p14="http://schemas.microsoft.com/office/powerpoint/2010/main" val="2948042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Solutions</a:t>
            </a:r>
          </a:p>
        </p:txBody>
      </p:sp>
      <p:sp>
        <p:nvSpPr>
          <p:cNvPr id="3" name="Content Placeholder 2"/>
          <p:cNvSpPr>
            <a:spLocks noGrp="1"/>
          </p:cNvSpPr>
          <p:nvPr>
            <p:ph sz="quarter" idx="1"/>
          </p:nvPr>
        </p:nvSpPr>
        <p:spPr/>
        <p:txBody>
          <a:bodyPr/>
          <a:lstStyle/>
          <a:p>
            <a:pPr marL="0" indent="0">
              <a:buNone/>
            </a:pPr>
            <a:r>
              <a:rPr lang="en-US" sz="2000" dirty="0"/>
              <a:t>How much methanol CH</a:t>
            </a:r>
            <a:r>
              <a:rPr lang="en-US" sz="2000" baseline="-25000" dirty="0"/>
              <a:t>3</a:t>
            </a:r>
            <a:r>
              <a:rPr lang="en-US" sz="2000" dirty="0"/>
              <a:t>OH (d = 0.792 g/mL), in milliliters, must be dissolved in water to produce 2.25 L of 0.485 M CH</a:t>
            </a:r>
            <a:r>
              <a:rPr lang="en-US" sz="2000" baseline="-25000" dirty="0"/>
              <a:t>3</a:t>
            </a:r>
            <a:r>
              <a:rPr lang="en-US" sz="2000" dirty="0"/>
              <a:t>OH (32.042 g/</a:t>
            </a:r>
            <a:r>
              <a:rPr lang="en-US" sz="2000" dirty="0" err="1"/>
              <a:t>mol</a:t>
            </a:r>
            <a:r>
              <a:rPr lang="en-US" sz="2000" dirty="0"/>
              <a:t>)?</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5707055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Solutions</a:t>
            </a:r>
          </a:p>
        </p:txBody>
      </p:sp>
      <p:sp>
        <p:nvSpPr>
          <p:cNvPr id="3" name="Content Placeholder 2"/>
          <p:cNvSpPr>
            <a:spLocks noGrp="1"/>
          </p:cNvSpPr>
          <p:nvPr>
            <p:ph sz="quarter" idx="1"/>
          </p:nvPr>
        </p:nvSpPr>
        <p:spPr/>
        <p:txBody>
          <a:bodyPr>
            <a:normAutofit/>
          </a:bodyPr>
          <a:lstStyle/>
          <a:p>
            <a:pPr marL="0" indent="0">
              <a:buNone/>
            </a:pPr>
            <a:r>
              <a:rPr lang="en-US" sz="2000" dirty="0"/>
              <a:t>The hardness count of water is usually expressed in parts per million of CaCO</a:t>
            </a:r>
            <a:r>
              <a:rPr lang="en-US" sz="2000" baseline="-25000" dirty="0"/>
              <a:t>3 </a:t>
            </a:r>
            <a:r>
              <a:rPr lang="en-US" sz="2000" dirty="0"/>
              <a:t>(100.087 g/mol).  What is the molar concentration of Ca</a:t>
            </a:r>
            <a:r>
              <a:rPr lang="en-US" sz="2000" baseline="30000" dirty="0"/>
              <a:t>2+</a:t>
            </a:r>
            <a:r>
              <a:rPr lang="en-US" sz="2000" dirty="0"/>
              <a:t> ions in a water sample with a hardness count of 175 ppm?</a:t>
            </a:r>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33371845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Solutions</a:t>
            </a:r>
          </a:p>
        </p:txBody>
      </p:sp>
      <p:sp>
        <p:nvSpPr>
          <p:cNvPr id="3" name="Content Placeholder 2"/>
          <p:cNvSpPr>
            <a:spLocks noGrp="1"/>
          </p:cNvSpPr>
          <p:nvPr>
            <p:ph sz="quarter" idx="1"/>
          </p:nvPr>
        </p:nvSpPr>
        <p:spPr/>
        <p:txBody>
          <a:bodyPr>
            <a:normAutofit/>
          </a:bodyPr>
          <a:lstStyle/>
          <a:p>
            <a:pPr marL="0" indent="0">
              <a:buNone/>
            </a:pPr>
            <a:r>
              <a:rPr lang="en-US" sz="2000" dirty="0"/>
              <a:t>How many moles of F atoms are in a 75.0 mL sample of C</a:t>
            </a:r>
            <a:r>
              <a:rPr lang="en-US" sz="2000" baseline="-25000" dirty="0"/>
              <a:t>2</a:t>
            </a:r>
            <a:r>
              <a:rPr lang="en-US" sz="2000" dirty="0"/>
              <a:t>HBrClF</a:t>
            </a:r>
            <a:r>
              <a:rPr lang="en-US" sz="2000" baseline="-25000" dirty="0"/>
              <a:t>3</a:t>
            </a:r>
            <a:r>
              <a:rPr lang="en-US" sz="2000" dirty="0"/>
              <a:t>    (</a:t>
            </a:r>
            <a:r>
              <a:rPr lang="en-US" sz="2000" i="1" dirty="0"/>
              <a:t>d</a:t>
            </a:r>
            <a:r>
              <a:rPr lang="en-US" sz="2000" dirty="0"/>
              <a:t> = 1.871 g/mL)?</a:t>
            </a:r>
          </a:p>
        </p:txBody>
      </p:sp>
    </p:spTree>
    <p:extLst>
      <p:ext uri="{BB962C8B-B14F-4D97-AF65-F5344CB8AC3E}">
        <p14:creationId xmlns:p14="http://schemas.microsoft.com/office/powerpoint/2010/main" val="3410124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039C9-AD30-4F12-9C5B-B1F3FC3AC930}"/>
              </a:ext>
            </a:extLst>
          </p:cNvPr>
          <p:cNvSpPr>
            <a:spLocks noGrp="1"/>
          </p:cNvSpPr>
          <p:nvPr>
            <p:ph type="title"/>
          </p:nvPr>
        </p:nvSpPr>
        <p:spPr/>
        <p:txBody>
          <a:bodyPr/>
          <a:lstStyle/>
          <a:p>
            <a:r>
              <a:rPr lang="en-US" dirty="0"/>
              <a:t>Solutions and Concentration</a:t>
            </a:r>
          </a:p>
        </p:txBody>
      </p:sp>
      <p:sp>
        <p:nvSpPr>
          <p:cNvPr id="3" name="Content Placeholder 2">
            <a:extLst>
              <a:ext uri="{FF2B5EF4-FFF2-40B4-BE49-F238E27FC236}">
                <a16:creationId xmlns:a16="http://schemas.microsoft.com/office/drawing/2014/main" id="{A6250CC8-F81B-4446-B2A7-F3CD90FDF8B0}"/>
              </a:ext>
            </a:extLst>
          </p:cNvPr>
          <p:cNvSpPr>
            <a:spLocks noGrp="1"/>
          </p:cNvSpPr>
          <p:nvPr>
            <p:ph idx="1"/>
          </p:nvPr>
        </p:nvSpPr>
        <p:spPr/>
        <p:txBody>
          <a:bodyPr>
            <a:normAutofit/>
          </a:bodyPr>
          <a:lstStyle/>
          <a:p>
            <a:pPr>
              <a:spcBef>
                <a:spcPts val="0"/>
              </a:spcBef>
              <a:spcAft>
                <a:spcPts val="600"/>
              </a:spcAft>
            </a:pPr>
            <a:r>
              <a:rPr lang="en-US" dirty="0"/>
              <a:t>A solution is a homogeneous mixture of two or more substances.</a:t>
            </a:r>
          </a:p>
          <a:p>
            <a:pPr lvl="1">
              <a:spcBef>
                <a:spcPts val="0"/>
              </a:spcBef>
              <a:spcAft>
                <a:spcPts val="600"/>
              </a:spcAft>
            </a:pPr>
            <a:r>
              <a:rPr lang="en-US" dirty="0"/>
              <a:t>The component present in the greatest amount is the solvent, and</a:t>
            </a:r>
          </a:p>
          <a:p>
            <a:pPr lvl="1">
              <a:spcBef>
                <a:spcPts val="0"/>
              </a:spcBef>
              <a:spcAft>
                <a:spcPts val="600"/>
              </a:spcAft>
            </a:pPr>
            <a:r>
              <a:rPr lang="en-US" dirty="0"/>
              <a:t>the substance or substances dissolved in the solvent are the solutes. </a:t>
            </a:r>
          </a:p>
          <a:p>
            <a:pPr>
              <a:spcBef>
                <a:spcPts val="0"/>
              </a:spcBef>
              <a:spcAft>
                <a:spcPts val="600"/>
              </a:spcAft>
            </a:pPr>
            <a:r>
              <a:rPr lang="en-US" dirty="0"/>
              <a:t>Concentration expresses the quantity of a solute in a given quantity of solvent or solution. </a:t>
            </a:r>
          </a:p>
          <a:p>
            <a:pPr lvl="1">
              <a:spcBef>
                <a:spcPts val="0"/>
              </a:spcBef>
              <a:spcAft>
                <a:spcPts val="600"/>
              </a:spcAft>
            </a:pPr>
            <a:r>
              <a:rPr lang="en-US" dirty="0"/>
              <a:t>Solutions with a relatively large amount of solute per volume of solvent are concentrated. </a:t>
            </a:r>
          </a:p>
          <a:p>
            <a:pPr lvl="1">
              <a:spcBef>
                <a:spcPts val="0"/>
              </a:spcBef>
              <a:spcAft>
                <a:spcPts val="600"/>
              </a:spcAft>
            </a:pPr>
            <a:r>
              <a:rPr lang="en-US" dirty="0"/>
              <a:t>Solutions with a relatively small amount of solute per volume of solvent are dilute.</a:t>
            </a:r>
          </a:p>
          <a:p>
            <a:pPr lvl="1"/>
            <a:endParaRPr lang="en-US" dirty="0"/>
          </a:p>
        </p:txBody>
      </p:sp>
    </p:spTree>
    <p:extLst>
      <p:ext uri="{BB962C8B-B14F-4D97-AF65-F5344CB8AC3E}">
        <p14:creationId xmlns:p14="http://schemas.microsoft.com/office/powerpoint/2010/main" val="584924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8A703-3EFE-4010-A19F-CA73DFDD4C79}"/>
              </a:ext>
            </a:extLst>
          </p:cNvPr>
          <p:cNvSpPr>
            <a:spLocks noGrp="1"/>
          </p:cNvSpPr>
          <p:nvPr>
            <p:ph type="title"/>
          </p:nvPr>
        </p:nvSpPr>
        <p:spPr/>
        <p:txBody>
          <a:bodyPr>
            <a:normAutofit/>
          </a:bodyPr>
          <a:lstStyle/>
          <a:p>
            <a:r>
              <a:rPr lang="en-US" dirty="0"/>
              <a:t>Concentrated and Dilute Solutions</a:t>
            </a:r>
          </a:p>
        </p:txBody>
      </p:sp>
      <p:pic>
        <p:nvPicPr>
          <p:cNvPr id="4" name="Shape 136" descr="A photo of four glasses of liquid that get gradually lighter in color. The first is deep red and the last is very pale pink. Each solution has an illustrated molecular view with individual red dots dispersed within the frame. The liquid with the darkest red color has the most dots. The number of dots decreases with the amount of red color in the liquid." title="Figure 9.8">
            <a:extLst>
              <a:ext uri="{FF2B5EF4-FFF2-40B4-BE49-F238E27FC236}">
                <a16:creationId xmlns:a16="http://schemas.microsoft.com/office/drawing/2014/main" id="{7F13094A-8752-4D21-9B17-2400511E3853}"/>
              </a:ext>
            </a:extLst>
          </p:cNvPr>
          <p:cNvPicPr preferRelativeResize="0">
            <a:picLocks noGrp="1"/>
          </p:cNvPicPr>
          <p:nvPr>
            <p:ph idx="1"/>
          </p:nvPr>
        </p:nvPicPr>
        <p:blipFill rotWithShape="1">
          <a:blip r:embed="rId2">
            <a:alphaModFix/>
          </a:blip>
          <a:srcRect/>
          <a:stretch/>
        </p:blipFill>
        <p:spPr>
          <a:xfrm>
            <a:off x="896884" y="2226469"/>
            <a:ext cx="7350233" cy="3263504"/>
          </a:xfrm>
          <a:prstGeom prst="rect">
            <a:avLst/>
          </a:prstGeom>
          <a:noFill/>
          <a:ln>
            <a:noFill/>
          </a:ln>
        </p:spPr>
      </p:pic>
    </p:spTree>
    <p:extLst>
      <p:ext uri="{BB962C8B-B14F-4D97-AF65-F5344CB8AC3E}">
        <p14:creationId xmlns:p14="http://schemas.microsoft.com/office/powerpoint/2010/main" val="2162226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B2298-AB0D-4425-BB8F-61DC38932874}"/>
              </a:ext>
            </a:extLst>
          </p:cNvPr>
          <p:cNvSpPr>
            <a:spLocks noGrp="1"/>
          </p:cNvSpPr>
          <p:nvPr>
            <p:ph type="title"/>
          </p:nvPr>
        </p:nvSpPr>
        <p:spPr/>
        <p:txBody>
          <a:bodyPr/>
          <a:lstStyle/>
          <a:p>
            <a:r>
              <a:rPr lang="en-US" dirty="0"/>
              <a:t>Molarity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5469F98-2FC0-40C5-8221-31DBE0A106AF}"/>
                  </a:ext>
                </a:extLst>
              </p:cNvPr>
              <p:cNvSpPr>
                <a:spLocks noGrp="1"/>
              </p:cNvSpPr>
              <p:nvPr>
                <p:ph idx="1"/>
              </p:nvPr>
            </p:nvSpPr>
            <p:spPr/>
            <p:txBody>
              <a:bodyPr/>
              <a:lstStyle/>
              <a:p>
                <a:pPr>
                  <a:spcBef>
                    <a:spcPts val="0"/>
                  </a:spcBef>
                  <a:spcAft>
                    <a:spcPts val="600"/>
                  </a:spcAft>
                </a:pPr>
                <a:r>
                  <a:rPr lang="en-US" dirty="0">
                    <a:solidFill>
                      <a:schemeClr val="tx1"/>
                    </a:solidFill>
                  </a:rPr>
                  <a:t>Molarity, M, is a type of concentration, defined as the number of moles of solute per liter of solution:</a:t>
                </a:r>
              </a:p>
              <a:p>
                <a:pPr marL="0" indent="0">
                  <a:spcBef>
                    <a:spcPts val="0"/>
                  </a:spcBef>
                  <a:spcAft>
                    <a:spcPts val="600"/>
                  </a:spcAft>
                  <a:buNone/>
                </a:pPr>
                <a14:m>
                  <m:oMathPara xmlns:m="http://schemas.openxmlformats.org/officeDocument/2006/math">
                    <m:oMathParaPr>
                      <m:jc m:val="centerGroup"/>
                    </m:oMathParaPr>
                    <m:oMath xmlns:m="http://schemas.openxmlformats.org/officeDocument/2006/math">
                      <m:r>
                        <m:rPr>
                          <m:sty m:val="p"/>
                        </m:rPr>
                        <a:rPr lang="en-US" b="0" i="0" smtClean="0">
                          <a:solidFill>
                            <a:schemeClr val="tx1"/>
                          </a:solidFill>
                          <a:latin typeface="Cambria Math" panose="02040503050406030204" pitchFamily="18" charset="0"/>
                        </a:rPr>
                        <m:t>M</m:t>
                      </m:r>
                      <m:r>
                        <m:rPr>
                          <m:sty m:val="p"/>
                        </m:rPr>
                        <a:rPr lang="en-US" b="0" i="0">
                          <a:solidFill>
                            <a:schemeClr val="tx1"/>
                          </a:solidFill>
                          <a:latin typeface="Cambria Math" panose="02040503050406030204" pitchFamily="18" charset="0"/>
                        </a:rPr>
                        <m:t>olarity</m:t>
                      </m:r>
                      <m:r>
                        <a:rPr lang="en-US" b="0" i="0">
                          <a:solidFill>
                            <a:schemeClr val="tx1"/>
                          </a:solidFill>
                          <a:latin typeface="Cambria Math" panose="02040503050406030204" pitchFamily="18" charset="0"/>
                        </a:rPr>
                        <m:t>=</m:t>
                      </m:r>
                      <m:f>
                        <m:fPr>
                          <m:ctrlPr>
                            <a:rPr lang="en-US" i="1">
                              <a:solidFill>
                                <a:schemeClr val="tx1"/>
                              </a:solidFill>
                              <a:latin typeface="Cambria Math" panose="02040503050406030204" pitchFamily="18" charset="0"/>
                            </a:rPr>
                          </m:ctrlPr>
                        </m:fPr>
                        <m:num>
                          <m:r>
                            <m:rPr>
                              <m:sty m:val="p"/>
                            </m:rPr>
                            <a:rPr lang="en-US" b="0" i="0" smtClean="0">
                              <a:solidFill>
                                <a:schemeClr val="tx1"/>
                              </a:solidFill>
                              <a:latin typeface="Cambria Math" charset="0"/>
                            </a:rPr>
                            <m:t>m</m:t>
                          </m:r>
                          <m:r>
                            <m:rPr>
                              <m:sty m:val="p"/>
                            </m:rPr>
                            <a:rPr lang="en-US" b="0" i="0">
                              <a:solidFill>
                                <a:schemeClr val="tx1"/>
                              </a:solidFill>
                              <a:latin typeface="Cambria Math" panose="02040503050406030204" pitchFamily="18" charset="0"/>
                            </a:rPr>
                            <m:t>oles</m:t>
                          </m:r>
                          <m:r>
                            <a:rPr lang="en-US" b="0" i="0">
                              <a:solidFill>
                                <a:schemeClr val="tx1"/>
                              </a:solidFill>
                              <a:latin typeface="Cambria Math" panose="02040503050406030204" pitchFamily="18" charset="0"/>
                            </a:rPr>
                            <m:t> </m:t>
                          </m:r>
                          <m:r>
                            <m:rPr>
                              <m:sty m:val="p"/>
                            </m:rPr>
                            <a:rPr lang="en-US" b="0" i="0">
                              <a:solidFill>
                                <a:schemeClr val="tx1"/>
                              </a:solidFill>
                              <a:latin typeface="Cambria Math" panose="02040503050406030204" pitchFamily="18" charset="0"/>
                            </a:rPr>
                            <m:t>of</m:t>
                          </m:r>
                          <m:r>
                            <a:rPr lang="en-US" b="0" i="0">
                              <a:solidFill>
                                <a:schemeClr val="tx1"/>
                              </a:solidFill>
                              <a:latin typeface="Cambria Math" panose="02040503050406030204" pitchFamily="18" charset="0"/>
                            </a:rPr>
                            <m:t> </m:t>
                          </m:r>
                          <m:r>
                            <m:rPr>
                              <m:sty m:val="p"/>
                            </m:rPr>
                            <a:rPr lang="en-US" b="0" i="0">
                              <a:solidFill>
                                <a:schemeClr val="tx1"/>
                              </a:solidFill>
                              <a:latin typeface="Cambria Math" panose="02040503050406030204" pitchFamily="18" charset="0"/>
                            </a:rPr>
                            <m:t>solute</m:t>
                          </m:r>
                        </m:num>
                        <m:den>
                          <m:r>
                            <m:rPr>
                              <m:sty m:val="p"/>
                            </m:rPr>
                            <a:rPr lang="en-US" b="0" i="0" smtClean="0">
                              <a:solidFill>
                                <a:schemeClr val="tx1"/>
                              </a:solidFill>
                              <a:latin typeface="Cambria Math" charset="0"/>
                            </a:rPr>
                            <m:t>l</m:t>
                          </m:r>
                          <m:r>
                            <m:rPr>
                              <m:sty m:val="p"/>
                            </m:rPr>
                            <a:rPr lang="en-US" b="0" i="0">
                              <a:solidFill>
                                <a:schemeClr val="tx1"/>
                              </a:solidFill>
                              <a:latin typeface="Cambria Math" panose="02040503050406030204" pitchFamily="18" charset="0"/>
                            </a:rPr>
                            <m:t>iter</m:t>
                          </m:r>
                          <m:r>
                            <a:rPr lang="en-US" b="0" i="0">
                              <a:solidFill>
                                <a:schemeClr val="tx1"/>
                              </a:solidFill>
                              <a:latin typeface="Cambria Math" panose="02040503050406030204" pitchFamily="18" charset="0"/>
                            </a:rPr>
                            <m:t> </m:t>
                          </m:r>
                          <m:r>
                            <m:rPr>
                              <m:sty m:val="p"/>
                            </m:rPr>
                            <a:rPr lang="en-US" b="0" i="0">
                              <a:solidFill>
                                <a:schemeClr val="tx1"/>
                              </a:solidFill>
                              <a:latin typeface="Cambria Math" panose="02040503050406030204" pitchFamily="18" charset="0"/>
                            </a:rPr>
                            <m:t>of</m:t>
                          </m:r>
                          <m:r>
                            <a:rPr lang="en-US" b="0" i="0">
                              <a:solidFill>
                                <a:schemeClr val="tx1"/>
                              </a:solidFill>
                              <a:latin typeface="Cambria Math" panose="02040503050406030204" pitchFamily="18" charset="0"/>
                            </a:rPr>
                            <m:t> </m:t>
                          </m:r>
                          <m:r>
                            <m:rPr>
                              <m:sty m:val="p"/>
                            </m:rPr>
                            <a:rPr lang="en-US" b="0" i="0">
                              <a:solidFill>
                                <a:schemeClr val="tx1"/>
                              </a:solidFill>
                              <a:latin typeface="Cambria Math" panose="02040503050406030204" pitchFamily="18" charset="0"/>
                            </a:rPr>
                            <m:t>solution</m:t>
                          </m:r>
                        </m:den>
                      </m:f>
                    </m:oMath>
                  </m:oMathPara>
                </a14:m>
                <a:endParaRPr lang="en-US" dirty="0">
                  <a:solidFill>
                    <a:schemeClr val="tx1"/>
                  </a:solidFill>
                </a:endParaRPr>
              </a:p>
              <a:p>
                <a:pPr>
                  <a:spcBef>
                    <a:spcPts val="0"/>
                  </a:spcBef>
                  <a:spcAft>
                    <a:spcPts val="600"/>
                  </a:spcAft>
                </a:pPr>
                <a:r>
                  <a:rPr lang="en-US" dirty="0">
                    <a:solidFill>
                      <a:schemeClr val="tx1"/>
                    </a:solidFill>
                  </a:rPr>
                  <a:t>The unit of molarity is molar, symbolized as M.</a:t>
                </a:r>
              </a:p>
              <a:p>
                <a:pPr>
                  <a:spcBef>
                    <a:spcPts val="0"/>
                  </a:spcBef>
                  <a:spcAft>
                    <a:spcPts val="600"/>
                  </a:spcAft>
                </a:pPr>
                <a:r>
                  <a:rPr lang="en-US" dirty="0">
                    <a:solidFill>
                      <a:schemeClr val="tx1"/>
                    </a:solidFill>
                  </a:rPr>
                  <a:t>0.50 M NaCl means that there are 0.50 moles of NaCl in each 1.0 L of the solution.</a:t>
                </a:r>
              </a:p>
            </p:txBody>
          </p:sp>
        </mc:Choice>
        <mc:Fallback xmlns="">
          <p:sp>
            <p:nvSpPr>
              <p:cNvPr id="3" name="Content Placeholder 2">
                <a:extLst>
                  <a:ext uri="{FF2B5EF4-FFF2-40B4-BE49-F238E27FC236}">
                    <a16:creationId xmlns:a16="http://schemas.microsoft.com/office/drawing/2014/main" xmlns="" xmlns:a14="http://schemas.microsoft.com/office/drawing/2010/main" id="{55469F98-2FC0-40C5-8221-31DBE0A106AF}"/>
                  </a:ext>
                </a:extLst>
              </p:cNvPr>
              <p:cNvSpPr>
                <a:spLocks noGrp="1" noRot="1" noChangeAspect="1" noMove="1" noResize="1" noEditPoints="1" noAdjustHandles="1" noChangeArrowheads="1" noChangeShapeType="1" noTextEdit="1"/>
              </p:cNvSpPr>
              <p:nvPr>
                <p:ph idx="1"/>
              </p:nvPr>
            </p:nvSpPr>
            <p:spPr>
              <a:blipFill rotWithShape="0">
                <a:blip r:embed="rId2"/>
                <a:stretch>
                  <a:fillRect l="-75" t="-950" r="-972"/>
                </a:stretch>
              </a:blipFill>
            </p:spPr>
            <p:txBody>
              <a:bodyPr/>
              <a:lstStyle/>
              <a:p>
                <a:r>
                  <a:rPr lang="en-US">
                    <a:noFill/>
                  </a:rPr>
                  <a:t> </a:t>
                </a:r>
              </a:p>
            </p:txBody>
          </p:sp>
        </mc:Fallback>
      </mc:AlternateContent>
    </p:spTree>
    <p:extLst>
      <p:ext uri="{BB962C8B-B14F-4D97-AF65-F5344CB8AC3E}">
        <p14:creationId xmlns:p14="http://schemas.microsoft.com/office/powerpoint/2010/main" val="3207446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Molarity</a:t>
            </a:r>
          </a:p>
        </p:txBody>
      </p:sp>
      <p:sp>
        <p:nvSpPr>
          <p:cNvPr id="3" name="Content Placeholder 2"/>
          <p:cNvSpPr>
            <a:spLocks noGrp="1"/>
          </p:cNvSpPr>
          <p:nvPr>
            <p:ph sz="quarter" idx="1"/>
          </p:nvPr>
        </p:nvSpPr>
        <p:spPr/>
        <p:txBody>
          <a:bodyPr>
            <a:normAutofit/>
          </a:bodyPr>
          <a:lstStyle/>
          <a:p>
            <a:pPr marL="0" indent="0">
              <a:buNone/>
            </a:pPr>
            <a:r>
              <a:rPr lang="en-US" sz="2180" dirty="0"/>
              <a:t>What is the concentration of a solution made from dissolving 3.0 </a:t>
            </a:r>
            <a:r>
              <a:rPr lang="en-US" sz="2180" dirty="0" err="1"/>
              <a:t>mol</a:t>
            </a:r>
            <a:r>
              <a:rPr lang="en-US" sz="2180" dirty="0"/>
              <a:t> </a:t>
            </a:r>
            <a:r>
              <a:rPr lang="en-US" sz="2180" dirty="0" err="1"/>
              <a:t>NaCl</a:t>
            </a:r>
            <a:r>
              <a:rPr lang="en-US" sz="2180" dirty="0"/>
              <a:t>  in water to make 6.0 L of solution?</a:t>
            </a:r>
          </a:p>
          <a:p>
            <a:pPr marL="0" indent="0">
              <a:buNone/>
            </a:pPr>
            <a:endParaRPr lang="en-US" sz="2180" dirty="0"/>
          </a:p>
          <a:p>
            <a:pPr marL="514350" indent="-514350">
              <a:buFont typeface="+mj-lt"/>
              <a:buAutoNum type="alphaUcPeriod"/>
            </a:pPr>
            <a:r>
              <a:rPr lang="en-US" sz="2180" dirty="0"/>
              <a:t>0.50 M</a:t>
            </a:r>
          </a:p>
          <a:p>
            <a:pPr marL="514350" indent="-514350">
              <a:buFont typeface="+mj-lt"/>
              <a:buAutoNum type="alphaUcPeriod"/>
            </a:pPr>
            <a:r>
              <a:rPr lang="en-US" sz="2180" dirty="0"/>
              <a:t>2.0 M</a:t>
            </a:r>
          </a:p>
          <a:p>
            <a:pPr marL="514350" indent="-514350">
              <a:buFont typeface="+mj-lt"/>
              <a:buAutoNum type="alphaUcPeriod"/>
            </a:pPr>
            <a:r>
              <a:rPr lang="en-US" sz="2180" dirty="0"/>
              <a:t>3.0 M</a:t>
            </a:r>
          </a:p>
          <a:p>
            <a:pPr marL="514350" indent="-514350">
              <a:buFont typeface="+mj-lt"/>
              <a:buAutoNum type="alphaUcPeriod"/>
            </a:pPr>
            <a:r>
              <a:rPr lang="en-US" sz="2180" dirty="0"/>
              <a:t>9.0 M</a:t>
            </a:r>
          </a:p>
          <a:p>
            <a:pPr marL="514350" indent="-514350">
              <a:buFont typeface="+mj-lt"/>
              <a:buAutoNum type="alphaUcPeriod"/>
            </a:pPr>
            <a:r>
              <a:rPr lang="en-US" sz="2180" dirty="0"/>
              <a:t>18.0 M</a:t>
            </a:r>
          </a:p>
        </p:txBody>
      </p:sp>
    </p:spTree>
    <p:extLst>
      <p:ext uri="{BB962C8B-B14F-4D97-AF65-F5344CB8AC3E}">
        <p14:creationId xmlns:p14="http://schemas.microsoft.com/office/powerpoint/2010/main" val="4178888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Molarity</a:t>
            </a:r>
          </a:p>
        </p:txBody>
      </p:sp>
      <p:sp>
        <p:nvSpPr>
          <p:cNvPr id="3" name="Content Placeholder 2"/>
          <p:cNvSpPr>
            <a:spLocks noGrp="1"/>
          </p:cNvSpPr>
          <p:nvPr>
            <p:ph sz="quarter" idx="1"/>
          </p:nvPr>
        </p:nvSpPr>
        <p:spPr/>
        <p:txBody>
          <a:bodyPr/>
          <a:lstStyle/>
          <a:p>
            <a:pPr marL="0" indent="0">
              <a:buNone/>
            </a:pPr>
            <a:r>
              <a:rPr lang="en-US" sz="2000" dirty="0"/>
              <a:t>A lab technician adds 0.040 grams of </a:t>
            </a:r>
            <a:r>
              <a:rPr lang="en-US" sz="2000" dirty="0" err="1"/>
              <a:t>NaOH</a:t>
            </a:r>
            <a:r>
              <a:rPr lang="en-US" sz="2000" dirty="0"/>
              <a:t> (40.0 g/</a:t>
            </a:r>
            <a:r>
              <a:rPr lang="en-US" sz="2000" dirty="0" err="1"/>
              <a:t>mol</a:t>
            </a:r>
            <a:r>
              <a:rPr lang="en-US" sz="2000" dirty="0"/>
              <a:t>) to 100. mL of water.  What is the molarity of this new solution?</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505128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Molarity</a:t>
            </a:r>
          </a:p>
        </p:txBody>
      </p:sp>
      <p:sp>
        <p:nvSpPr>
          <p:cNvPr id="3" name="Content Placeholder 2"/>
          <p:cNvSpPr>
            <a:spLocks noGrp="1"/>
          </p:cNvSpPr>
          <p:nvPr>
            <p:ph sz="quarter" idx="1"/>
          </p:nvPr>
        </p:nvSpPr>
        <p:spPr/>
        <p:txBody>
          <a:bodyPr/>
          <a:lstStyle/>
          <a:p>
            <a:pPr marL="0" indent="0">
              <a:buNone/>
            </a:pPr>
            <a:r>
              <a:rPr lang="en-US" dirty="0"/>
              <a:t>A laboratory procedure calls for making 400.0 mL of a 1.1 M NaNO</a:t>
            </a:r>
            <a:r>
              <a:rPr lang="en-US" baseline="-25000" dirty="0"/>
              <a:t>3</a:t>
            </a:r>
            <a:r>
              <a:rPr lang="en-US" dirty="0"/>
              <a:t> solution.  What mass of NaNO</a:t>
            </a:r>
            <a:r>
              <a:rPr lang="en-US" baseline="-25000" dirty="0"/>
              <a:t>3</a:t>
            </a:r>
            <a:r>
              <a:rPr lang="en-US" dirty="0"/>
              <a:t> (in grams) is needed?</a:t>
            </a:r>
          </a:p>
          <a:p>
            <a:pPr marL="0" indent="0">
              <a:buNone/>
            </a:pPr>
            <a:endParaRPr lang="en-US" dirty="0"/>
          </a:p>
          <a:p>
            <a:pPr marL="0" indent="0">
              <a:lnSpc>
                <a:spcPct val="200000"/>
              </a:lnSpc>
              <a:buNone/>
            </a:pPr>
            <a:endParaRPr lang="en-US" dirty="0"/>
          </a:p>
        </p:txBody>
      </p:sp>
    </p:spTree>
    <p:extLst>
      <p:ext uri="{BB962C8B-B14F-4D97-AF65-F5344CB8AC3E}">
        <p14:creationId xmlns:p14="http://schemas.microsoft.com/office/powerpoint/2010/main" val="2106854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Molarity</a:t>
            </a:r>
          </a:p>
        </p:txBody>
      </p:sp>
      <p:sp>
        <p:nvSpPr>
          <p:cNvPr id="3" name="Content Placeholder 2"/>
          <p:cNvSpPr>
            <a:spLocks noGrp="1"/>
          </p:cNvSpPr>
          <p:nvPr>
            <p:ph sz="quarter" idx="1"/>
          </p:nvPr>
        </p:nvSpPr>
        <p:spPr/>
        <p:txBody>
          <a:bodyPr/>
          <a:lstStyle/>
          <a:p>
            <a:pPr marL="0" indent="0">
              <a:buNone/>
            </a:pPr>
            <a:r>
              <a:rPr lang="en-US" dirty="0"/>
              <a:t>What volume of 0.200 M ethanol solution contains 0.45 grams of ethanol, C</a:t>
            </a:r>
            <a:r>
              <a:rPr lang="en-US" baseline="-25000" dirty="0"/>
              <a:t>2</a:t>
            </a:r>
            <a:r>
              <a:rPr lang="en-US" dirty="0"/>
              <a:t>H</a:t>
            </a:r>
            <a:r>
              <a:rPr lang="en-US" baseline="-25000" dirty="0"/>
              <a:t>6</a:t>
            </a:r>
            <a:r>
              <a:rPr lang="en-US" dirty="0"/>
              <a:t>O?</a:t>
            </a:r>
          </a:p>
          <a:p>
            <a:pPr marL="0" indent="0">
              <a:buNone/>
            </a:pPr>
            <a:endParaRPr lang="en-US" dirty="0"/>
          </a:p>
        </p:txBody>
      </p:sp>
    </p:spTree>
    <p:extLst>
      <p:ext uri="{BB962C8B-B14F-4D97-AF65-F5344CB8AC3E}">
        <p14:creationId xmlns:p14="http://schemas.microsoft.com/office/powerpoint/2010/main" val="30186879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 id="{C81E0E53-31CD-4C35-8B6A-415A53D816AA}" vid="{DBE256A4-CD7B-437B-B054-3AB0F8BF08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1240</TotalTime>
  <Words>831</Words>
  <Application>Microsoft Office PowerPoint</Application>
  <PresentationFormat>On-screen Show (4:3)</PresentationFormat>
  <Paragraphs>106</Paragraphs>
  <Slides>27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Calibri</vt:lpstr>
      <vt:lpstr>Cambria Math</vt:lpstr>
      <vt:lpstr>Times New Roman</vt:lpstr>
      <vt:lpstr>Wingdings</vt:lpstr>
      <vt:lpstr>Wingdings 2</vt:lpstr>
      <vt:lpstr>Median</vt:lpstr>
      <vt:lpstr>Chapter 3 Part 3</vt:lpstr>
      <vt:lpstr>Solutions</vt:lpstr>
      <vt:lpstr>Solutions and Concentration</vt:lpstr>
      <vt:lpstr>Concentrated and Dilute Solutions</vt:lpstr>
      <vt:lpstr>Molarity</vt:lpstr>
      <vt:lpstr>Molarity</vt:lpstr>
      <vt:lpstr>Molarity</vt:lpstr>
      <vt:lpstr>Molarity</vt:lpstr>
      <vt:lpstr>Molarity</vt:lpstr>
      <vt:lpstr>Dilution</vt:lpstr>
      <vt:lpstr>Dilution Formula</vt:lpstr>
      <vt:lpstr>Dilution</vt:lpstr>
      <vt:lpstr>Dilution</vt:lpstr>
      <vt:lpstr>Molarities of Ions</vt:lpstr>
      <vt:lpstr>Molarities of Ions</vt:lpstr>
      <vt:lpstr>Molarities of Ions</vt:lpstr>
      <vt:lpstr>Molarities of Ions</vt:lpstr>
      <vt:lpstr>Molarities of Ions</vt:lpstr>
      <vt:lpstr>Mass Percentage, Volume Percentage, and Mass-Volume Percentage</vt:lpstr>
      <vt:lpstr>Forms of Concentration (Percentages)</vt:lpstr>
      <vt:lpstr>Parts per Million and Parts per Billion</vt:lpstr>
      <vt:lpstr>Forms of Concentration (Parts per)</vt:lpstr>
      <vt:lpstr>Working Problems</vt:lpstr>
      <vt:lpstr>Converting Properties</vt:lpstr>
      <vt:lpstr>Solutions</vt:lpstr>
      <vt:lpstr>Solutions</vt:lpstr>
      <vt:lpstr>Solutions</vt:lpstr>
    </vt:vector>
  </TitlesOfParts>
  <Company>Armstrong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Part 2</dc:title>
  <dc:creator>Walter Turner</dc:creator>
  <cp:lastModifiedBy>Walter Turner</cp:lastModifiedBy>
  <cp:revision>81</cp:revision>
  <dcterms:created xsi:type="dcterms:W3CDTF">2017-09-05T00:32:00Z</dcterms:created>
  <dcterms:modified xsi:type="dcterms:W3CDTF">2021-08-24T23:26:27Z</dcterms:modified>
</cp:coreProperties>
</file>