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5"/>
  </p:notesMasterIdLst>
  <p:handoutMasterIdLst>
    <p:handoutMasterId r:id="rId16"/>
  </p:handoutMasterIdLst>
  <p:sldIdLst>
    <p:sldId id="261" r:id="rId2"/>
    <p:sldId id="257" r:id="rId3"/>
    <p:sldId id="260" r:id="rId4"/>
    <p:sldId id="263" r:id="rId5"/>
    <p:sldId id="264" r:id="rId6"/>
    <p:sldId id="265" r:id="rId7"/>
    <p:sldId id="266" r:id="rId8"/>
    <p:sldId id="268" r:id="rId9"/>
    <p:sldId id="269" r:id="rId10"/>
    <p:sldId id="258" r:id="rId11"/>
    <p:sldId id="270" r:id="rId12"/>
    <p:sldId id="271" r:id="rId13"/>
    <p:sldId id="267" r:id="rId14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90" y="6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83B32FD-A023-463C-92D1-ACE4CA933C6C}" type="datetimeFigureOut">
              <a:rPr lang="es-EC" smtClean="0"/>
              <a:t>7/9/2021</a:t>
            </a:fld>
            <a:endParaRPr lang="es-EC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0E0A3DB-FF2C-4591-8BEA-AD6253865812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1700368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49052FF-EFD0-4AFA-9C98-F4CEA0012506}" type="datetimeFigureOut">
              <a:rPr lang="en-US" smtClean="0"/>
              <a:t>9/7/2021</a:t>
            </a:fld>
            <a:endParaRPr lang="en-U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01149EF-EF06-40BF-86B4-9720C0378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9949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1149EF-EF06-40BF-86B4-9720C03789B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0930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1149EF-EF06-40BF-86B4-9720C03789B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0636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1149EF-EF06-40BF-86B4-9720C03789B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256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1149EF-EF06-40BF-86B4-9720C03789B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256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1149EF-EF06-40BF-86B4-9720C03789B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256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1149EF-EF06-40BF-86B4-9720C03789B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0636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1149EF-EF06-40BF-86B4-9720C03789B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1512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1149EF-EF06-40BF-86B4-9720C03789B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256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5800" y="1346947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85800" y="4282763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685800" y="1484779"/>
            <a:ext cx="7772400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7234780" y="4107023"/>
            <a:ext cx="914400" cy="914400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8670" y="1432223"/>
            <a:ext cx="759333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6400" b="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2386" y="4389120"/>
            <a:ext cx="5918454" cy="1069848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A1CE4-A393-4917-920F-386F9A477F38}" type="datetimeFigureOut">
              <a:rPr lang="en-US" smtClean="0"/>
              <a:t>9/7/2021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2805" y="6272785"/>
            <a:ext cx="474573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44280" y="4227195"/>
            <a:ext cx="895401" cy="640080"/>
          </a:xfrm>
        </p:spPr>
        <p:txBody>
          <a:bodyPr/>
          <a:lstStyle>
            <a:lvl1pPr>
              <a:defRPr sz="2800" b="1"/>
            </a:lvl1pPr>
          </a:lstStyle>
          <a:p>
            <a:fld id="{F6FCB502-529C-4E8A-A973-B1DBEDD689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226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A1CE4-A393-4917-920F-386F9A477F38}" type="datetimeFigureOut">
              <a:rPr lang="en-US" smtClean="0"/>
              <a:t>9/7/2021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CB502-529C-4E8A-A973-B1DBEDD689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39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533400"/>
            <a:ext cx="1914525" cy="5638800"/>
          </a:xfrm>
        </p:spPr>
        <p:txBody>
          <a:bodyPr vert="eaVert"/>
          <a:lstStyle>
            <a:lvl1pPr>
              <a:defRPr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0100" y="533400"/>
            <a:ext cx="5629275" cy="5638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A1CE4-A393-4917-920F-386F9A477F38}" type="datetimeFigureOut">
              <a:rPr lang="en-US" smtClean="0"/>
              <a:t>9/7/2021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CB502-529C-4E8A-A973-B1DBEDD689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82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A1CE4-A393-4917-920F-386F9A477F38}" type="datetimeFigureOut">
              <a:rPr lang="en-US" smtClean="0"/>
              <a:t>9/7/2021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CB502-529C-4E8A-A973-B1DBEDD689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868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9144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346" y="1225296"/>
            <a:ext cx="696087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6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4330" y="5020056"/>
            <a:ext cx="6789420" cy="1066800"/>
          </a:xfrm>
        </p:spPr>
        <p:txBody>
          <a:bodyPr anchor="t">
            <a:normAutofit/>
          </a:bodyPr>
          <a:lstStyle>
            <a:lvl1pPr marL="0" indent="0">
              <a:buNone/>
              <a:defRPr sz="18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5251" y="6272785"/>
            <a:ext cx="1983232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ED7A1CE4-A393-4917-920F-386F9A477F38}" type="datetimeFigureOut">
              <a:rPr lang="en-US" smtClean="0"/>
              <a:t>9/7/2021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6099" y="6272784"/>
            <a:ext cx="4745736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633862" y="2430623"/>
            <a:ext cx="914400" cy="914400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450" y="2508607"/>
            <a:ext cx="891224" cy="720332"/>
          </a:xfrm>
        </p:spPr>
        <p:txBody>
          <a:bodyPr/>
          <a:lstStyle>
            <a:lvl1pPr>
              <a:defRPr sz="2800"/>
            </a:lvl1pPr>
          </a:lstStyle>
          <a:p>
            <a:fld id="{F6FCB502-529C-4E8A-A973-B1DBEDD689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061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2218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A1CE4-A393-4917-920F-386F9A477F38}" type="datetimeFigureOut">
              <a:rPr lang="en-US" smtClean="0"/>
              <a:t>9/7/2021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CB502-529C-4E8A-A973-B1DBEDD689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645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0793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0793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A1CE4-A393-4917-920F-386F9A477F38}" type="datetimeFigureOut">
              <a:rPr lang="en-US" smtClean="0"/>
              <a:t>9/7/2021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CB502-529C-4E8A-A973-B1DBEDD689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589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ED7A1CE4-A393-4917-920F-386F9A477F38}" type="datetimeFigureOut">
              <a:rPr lang="en-US" smtClean="0"/>
              <a:t>9/7/2021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CB502-529C-4E8A-A973-B1DBEDD689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621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A1CE4-A393-4917-920F-386F9A477F38}" type="datetimeFigureOut">
              <a:rPr lang="en-US" smtClean="0"/>
              <a:t>9/7/2021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CB502-529C-4E8A-A973-B1DBEDD689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263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685800"/>
            <a:ext cx="5033772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A1CE4-A393-4917-920F-386F9A477F38}" type="datetimeFigureOut">
              <a:rPr lang="en-US" smtClean="0"/>
              <a:t>9/7/2021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CB502-529C-4E8A-A973-B1DBEDD689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267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6227805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A1CE4-A393-4917-920F-386F9A477F38}" type="datetimeFigureOut">
              <a:rPr lang="en-US" smtClean="0"/>
              <a:t>9/7/2021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CB502-529C-4E8A-A973-B1DBEDD689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556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21408"/>
            <a:ext cx="7772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2368" y="6272785"/>
            <a:ext cx="2455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ED7A1CE4-A393-4917-920F-386F9A477F38}" type="datetimeFigureOut">
              <a:rPr lang="en-US" smtClean="0"/>
              <a:t>9/7/2021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272785"/>
            <a:ext cx="4745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83346" y="6272785"/>
            <a:ext cx="4800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spc="-7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F6FCB502-529C-4E8A-A973-B1DBEDD689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909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b="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SN 377</a:t>
            </a:r>
            <a:endParaRPr lang="en-U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/>
              <a:t>CONSECUENCIAS DE LA INDEPENDENCIA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9663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539552" y="570156"/>
            <a:ext cx="8064896" cy="1054250"/>
          </a:xfrm>
        </p:spPr>
        <p:txBody>
          <a:bodyPr/>
          <a:lstStyle/>
          <a:p>
            <a:r>
              <a:rPr lang="es-ES" sz="4800" dirty="0"/>
              <a:t>CONFLICTOS INTERNACIONALES</a:t>
            </a:r>
            <a:endParaRPr lang="en-US" sz="4800" dirty="0"/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/>
              <a:t>España trató de recuperar República Dominicana y las islas del Pacífico de Perú (1860)</a:t>
            </a:r>
          </a:p>
          <a:p>
            <a:r>
              <a:rPr lang="es-ES" dirty="0"/>
              <a:t>Francia en México para que repague una deuda (1861 - 1867)</a:t>
            </a:r>
          </a:p>
          <a:p>
            <a:r>
              <a:rPr lang="es-ES" dirty="0"/>
              <a:t>Gran Bretaña, Francia y Holanda tenían colonias en el Caribe</a:t>
            </a:r>
          </a:p>
          <a:p>
            <a:r>
              <a:rPr lang="es-ES" dirty="0"/>
              <a:t>Gran Bretaña vs. Brasil por la abolición de esclavitud</a:t>
            </a:r>
          </a:p>
          <a:p>
            <a:r>
              <a:rPr lang="es-ES" dirty="0"/>
              <a:t>Gran Bretaña, Alemania e Italia bloquearon Venezuela (1902)</a:t>
            </a:r>
          </a:p>
          <a:p>
            <a:r>
              <a:rPr lang="en-US" dirty="0"/>
              <a:t>Guerra de la Triple </a:t>
            </a:r>
            <a:r>
              <a:rPr lang="en-US" dirty="0" err="1"/>
              <a:t>Alianza</a:t>
            </a:r>
            <a:r>
              <a:rPr lang="en-US" dirty="0"/>
              <a:t> (Paraguay vs. Argentina, </a:t>
            </a:r>
            <a:r>
              <a:rPr lang="en-US" dirty="0" err="1"/>
              <a:t>Brasil</a:t>
            </a:r>
            <a:r>
              <a:rPr lang="en-US" dirty="0"/>
              <a:t> y Uruguay – 1865)</a:t>
            </a:r>
          </a:p>
          <a:p>
            <a:r>
              <a:rPr lang="es-ES" dirty="0"/>
              <a:t>A partir de 1912, EEUU intervino en Nicaragua, República Dominicana, Haití</a:t>
            </a:r>
          </a:p>
          <a:p>
            <a:pPr lvl="1"/>
            <a:r>
              <a:rPr lang="es-ES" dirty="0"/>
              <a:t>Tomó control de aduanas</a:t>
            </a:r>
          </a:p>
          <a:p>
            <a:pPr lvl="1"/>
            <a:r>
              <a:rPr lang="es-ES" dirty="0"/>
              <a:t>Respaldo de la doctrina Monroe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258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/>
              <a:t>POLÍTICA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C" dirty="0"/>
              <a:t>Ya que se necesitaba el ejército por la amenaza de conflictos territoriales, los gobiernos eran militares.</a:t>
            </a:r>
          </a:p>
          <a:p>
            <a:r>
              <a:rPr lang="es-EC" dirty="0"/>
              <a:t>Principales debates</a:t>
            </a:r>
          </a:p>
          <a:p>
            <a:pPr lvl="1"/>
            <a:r>
              <a:rPr lang="es-ES" dirty="0"/>
              <a:t>Liberalismo vs. Conservatismo</a:t>
            </a:r>
          </a:p>
          <a:p>
            <a:pPr lvl="1"/>
            <a:r>
              <a:rPr lang="es-ES" dirty="0"/>
              <a:t>Centralismo vs. Federalismo</a:t>
            </a:r>
          </a:p>
          <a:p>
            <a:pPr lvl="1"/>
            <a:r>
              <a:rPr lang="es-EC" dirty="0"/>
              <a:t>Iglesia vs. Estado</a:t>
            </a:r>
          </a:p>
        </p:txBody>
      </p:sp>
    </p:spTree>
    <p:extLst>
      <p:ext uri="{BB962C8B-B14F-4D97-AF65-F5344CB8AC3E}">
        <p14:creationId xmlns:p14="http://schemas.microsoft.com/office/powerpoint/2010/main" val="2107007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539552" y="570156"/>
            <a:ext cx="8208912" cy="1054250"/>
          </a:xfrm>
        </p:spPr>
        <p:txBody>
          <a:bodyPr/>
          <a:lstStyle/>
          <a:p>
            <a:r>
              <a:rPr lang="es-ES" dirty="0"/>
              <a:t>COMERCIO</a:t>
            </a:r>
            <a:endParaRPr lang="en-US" dirty="0"/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Un poco de protección era aceptada</a:t>
            </a:r>
          </a:p>
          <a:p>
            <a:pPr lvl="1"/>
            <a:r>
              <a:rPr lang="es-ES" dirty="0"/>
              <a:t>Incentivos para inversión extranjera e inmigración</a:t>
            </a:r>
          </a:p>
          <a:p>
            <a:r>
              <a:rPr lang="es-ES" dirty="0"/>
              <a:t>Nadie analizó los efectos de las exportaciones en la economía doméstica</a:t>
            </a:r>
          </a:p>
          <a:p>
            <a:pPr lvl="1"/>
            <a:r>
              <a:rPr lang="es-ES" dirty="0"/>
              <a:t>Se pensaba que era mejor expandir las exportaciones</a:t>
            </a:r>
          </a:p>
          <a:p>
            <a:pPr lvl="1"/>
            <a:r>
              <a:rPr lang="es-ES" dirty="0"/>
              <a:t>Crecimiento de las exportaciones = crecimiento basado en las exportaciones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6859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/>
              <a:t>DEBER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dirty="0"/>
              <a:t>Investigue cuáles son las tres principales exportaciones de su país de interés.</a:t>
            </a:r>
          </a:p>
        </p:txBody>
      </p:sp>
    </p:spTree>
    <p:extLst>
      <p:ext uri="{BB962C8B-B14F-4D97-AF65-F5344CB8AC3E}">
        <p14:creationId xmlns:p14="http://schemas.microsoft.com/office/powerpoint/2010/main" val="38134622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INDEPENDENCIA</a:t>
            </a:r>
            <a:endParaRPr lang="en-US" dirty="0"/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914400" y="1809328"/>
            <a:ext cx="7772400" cy="4572000"/>
          </a:xfrm>
        </p:spPr>
        <p:txBody>
          <a:bodyPr>
            <a:normAutofit/>
          </a:bodyPr>
          <a:lstStyle/>
          <a:p>
            <a:r>
              <a:rPr lang="es-ES" dirty="0"/>
              <a:t>La mayoría de países la obtuvieron en los 1820s</a:t>
            </a:r>
          </a:p>
          <a:p>
            <a:pPr lvl="1"/>
            <a:r>
              <a:rPr lang="es-ES" dirty="0"/>
              <a:t>Excepciones: Haití (1804), Panamá (1903)</a:t>
            </a:r>
          </a:p>
          <a:p>
            <a:pPr lvl="1"/>
            <a:r>
              <a:rPr lang="es-ES" dirty="0"/>
              <a:t>República Dominicana (1822 – 1844)</a:t>
            </a:r>
          </a:p>
          <a:p>
            <a:r>
              <a:rPr lang="es-ES" dirty="0"/>
              <a:t>1808-1815: invasión de Napoleón a la Península Ibérica</a:t>
            </a:r>
          </a:p>
          <a:p>
            <a:pPr lvl="1"/>
            <a:r>
              <a:rPr lang="es-ES" dirty="0"/>
              <a:t>Exportaciones de Latinoamérica bajaron</a:t>
            </a:r>
          </a:p>
          <a:p>
            <a:pPr lvl="1"/>
            <a:r>
              <a:rPr lang="es-ES" dirty="0"/>
              <a:t>Importaciones a Latinoamérica subieron: Gran Bretaña necesitaba un mercado alternativo a Europa</a:t>
            </a:r>
          </a:p>
          <a:p>
            <a:r>
              <a:rPr lang="es-ES" dirty="0"/>
              <a:t>Después de la independencia</a:t>
            </a:r>
          </a:p>
          <a:p>
            <a:pPr lvl="1"/>
            <a:r>
              <a:rPr lang="es-ES" dirty="0"/>
              <a:t>Disputas territoriales</a:t>
            </a:r>
          </a:p>
          <a:p>
            <a:pPr lvl="1"/>
            <a:r>
              <a:rPr lang="es-ES" dirty="0"/>
              <a:t>Indecisión sobre qué cambiar y qué 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91055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576064" y="570156"/>
            <a:ext cx="6948264" cy="1054250"/>
          </a:xfrm>
        </p:spPr>
        <p:txBody>
          <a:bodyPr>
            <a:normAutofit fontScale="90000"/>
          </a:bodyPr>
          <a:lstStyle/>
          <a:p>
            <a:r>
              <a:rPr lang="es-ES" sz="5000" dirty="0"/>
              <a:t>CONSECUENCIAS DE LA INDEPENDENCIA - Ventajas</a:t>
            </a:r>
            <a:endParaRPr lang="en-US" sz="5000" dirty="0"/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699247" y="2248347"/>
            <a:ext cx="7833193" cy="4204989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s-ES" dirty="0"/>
              <a:t>Eliminación del monopolio y monopsonio: Latinoamérica podía ahora comprar en el mercado más barato y vender en el mercado con precios más altos</a:t>
            </a:r>
          </a:p>
          <a:p>
            <a:pPr lvl="1"/>
            <a:r>
              <a:rPr lang="es-ES" dirty="0"/>
              <a:t>Esto influyó en la predisposición de reconocer a las nuevas repúblicas. Por ejemplo, Gran Bretaña.</a:t>
            </a:r>
          </a:p>
          <a:p>
            <a:pPr lvl="1"/>
            <a:r>
              <a:rPr lang="es-ES" dirty="0"/>
              <a:t>Efecto fue reducido por las reformas Borbónicas y </a:t>
            </a:r>
            <a:r>
              <a:rPr lang="es-ES" dirty="0" err="1"/>
              <a:t>Pombalinas</a:t>
            </a:r>
            <a:r>
              <a:rPr lang="es-ES" dirty="0"/>
              <a:t> de la colonia.</a:t>
            </a:r>
          </a:p>
          <a:p>
            <a:pPr lvl="2"/>
            <a:r>
              <a:rPr lang="es-ES" dirty="0"/>
              <a:t>Por ejemplo, mercaderes británicos ya se habían establecido en Río, Buenos Aires y Lima.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/>
              <a:t>Acceso</a:t>
            </a:r>
            <a:r>
              <a:rPr lang="en-US" dirty="0"/>
              <a:t> a mercados </a:t>
            </a:r>
            <a:r>
              <a:rPr lang="en-US" dirty="0" err="1"/>
              <a:t>internacionales</a:t>
            </a:r>
            <a:r>
              <a:rPr lang="en-US" dirty="0"/>
              <a:t> de capital: los </a:t>
            </a:r>
            <a:r>
              <a:rPr lang="en-US" dirty="0" err="1"/>
              <a:t>nuevos</a:t>
            </a:r>
            <a:r>
              <a:rPr lang="en-US" dirty="0"/>
              <a:t> </a:t>
            </a:r>
            <a:r>
              <a:rPr lang="en-US" dirty="0" err="1"/>
              <a:t>gobiernos</a:t>
            </a:r>
            <a:r>
              <a:rPr lang="en-US" dirty="0"/>
              <a:t> </a:t>
            </a:r>
            <a:r>
              <a:rPr lang="en-US" dirty="0" err="1"/>
              <a:t>podían</a:t>
            </a:r>
            <a:r>
              <a:rPr lang="en-US" dirty="0"/>
              <a:t> </a:t>
            </a:r>
            <a:r>
              <a:rPr lang="en-US" dirty="0" err="1"/>
              <a:t>emitir</a:t>
            </a:r>
            <a:r>
              <a:rPr lang="en-US" dirty="0"/>
              <a:t> </a:t>
            </a:r>
            <a:r>
              <a:rPr lang="en-US" dirty="0" err="1"/>
              <a:t>bonos</a:t>
            </a:r>
            <a:r>
              <a:rPr lang="en-US" dirty="0"/>
              <a:t> y </a:t>
            </a:r>
            <a:r>
              <a:rPr lang="en-US" dirty="0" err="1"/>
              <a:t>venderlos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el mercado de </a:t>
            </a:r>
            <a:r>
              <a:rPr lang="en-US" dirty="0" err="1"/>
              <a:t>valores</a:t>
            </a:r>
            <a:r>
              <a:rPr lang="en-US" dirty="0"/>
              <a:t> de </a:t>
            </a:r>
            <a:r>
              <a:rPr lang="en-US" dirty="0" err="1"/>
              <a:t>Londres</a:t>
            </a:r>
            <a:r>
              <a:rPr lang="en-US" dirty="0"/>
              <a:t>. </a:t>
            </a:r>
          </a:p>
          <a:p>
            <a:pPr lvl="1"/>
            <a:r>
              <a:rPr lang="en-US" dirty="0"/>
              <a:t>El </a:t>
            </a:r>
            <a:r>
              <a:rPr lang="en-US" dirty="0" err="1"/>
              <a:t>fraude</a:t>
            </a:r>
            <a:r>
              <a:rPr lang="en-US" dirty="0"/>
              <a:t> y </a:t>
            </a:r>
            <a:r>
              <a:rPr lang="en-US" dirty="0" err="1"/>
              <a:t>las</a:t>
            </a:r>
            <a:r>
              <a:rPr lang="en-US" dirty="0"/>
              <a:t> </a:t>
            </a:r>
            <a:r>
              <a:rPr lang="en-US" dirty="0" err="1"/>
              <a:t>inversiones</a:t>
            </a:r>
            <a:r>
              <a:rPr lang="en-US" dirty="0"/>
              <a:t> </a:t>
            </a:r>
            <a:r>
              <a:rPr lang="en-US" dirty="0" err="1"/>
              <a:t>poco</a:t>
            </a:r>
            <a:r>
              <a:rPr lang="en-US" dirty="0"/>
              <a:t> </a:t>
            </a:r>
            <a:r>
              <a:rPr lang="en-US" dirty="0" err="1"/>
              <a:t>productivas</a:t>
            </a:r>
            <a:r>
              <a:rPr lang="en-US" dirty="0"/>
              <a:t> </a:t>
            </a:r>
            <a:r>
              <a:rPr lang="en-US" dirty="0" err="1"/>
              <a:t>llevaron</a:t>
            </a:r>
            <a:r>
              <a:rPr lang="en-US" dirty="0"/>
              <a:t> a </a:t>
            </a:r>
            <a:r>
              <a:rPr lang="en-US" dirty="0" err="1"/>
              <a:t>una</a:t>
            </a:r>
            <a:r>
              <a:rPr lang="en-US" dirty="0"/>
              <a:t> crisis </a:t>
            </a:r>
            <a:r>
              <a:rPr lang="en-US" dirty="0" err="1"/>
              <a:t>en</a:t>
            </a:r>
            <a:r>
              <a:rPr lang="en-US" dirty="0"/>
              <a:t> los 1820s.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48252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32048" y="570156"/>
            <a:ext cx="8604448" cy="1054250"/>
          </a:xfrm>
        </p:spPr>
        <p:txBody>
          <a:bodyPr>
            <a:normAutofit fontScale="90000"/>
          </a:bodyPr>
          <a:lstStyle/>
          <a:p>
            <a:r>
              <a:rPr lang="es-ES" sz="4600" dirty="0"/>
              <a:t>CONSECUENCIAS DE LA INDEPENDENCIA - Desventajas</a:t>
            </a:r>
            <a:endParaRPr lang="en-US" sz="4600" dirty="0"/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s-ES" dirty="0"/>
              <a:t>Fin de la unión aduanera: ahora todos los países debían pagar aranceles.</a:t>
            </a:r>
          </a:p>
          <a:p>
            <a:pPr lvl="1"/>
            <a:r>
              <a:rPr lang="es-ES" dirty="0"/>
              <a:t>Diversión del comercio: reemplazaron importaciones más baratas con producción local más cara.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/>
              <a:t>Fuga de capital: las fuentes tradicionales de financiamiento fueron afectadas.</a:t>
            </a:r>
          </a:p>
          <a:p>
            <a:pPr lvl="1"/>
            <a:r>
              <a:rPr lang="es-ES" dirty="0"/>
              <a:t>Guerra civil e inestabilidad política.</a:t>
            </a:r>
          </a:p>
          <a:p>
            <a:pPr lvl="1"/>
            <a:r>
              <a:rPr lang="es-ES" dirty="0"/>
              <a:t>El capital físico no fue reparado.</a:t>
            </a:r>
          </a:p>
          <a:p>
            <a:pPr lvl="1"/>
            <a:r>
              <a:rPr lang="es-ES" dirty="0"/>
              <a:t>Problemas para pagar deudas, especialmente a la Iglesia.</a:t>
            </a:r>
          </a:p>
          <a:p>
            <a:pPr marL="41148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1000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60040" y="570156"/>
            <a:ext cx="8676456" cy="1054250"/>
          </a:xfrm>
        </p:spPr>
        <p:txBody>
          <a:bodyPr>
            <a:normAutofit fontScale="90000"/>
          </a:bodyPr>
          <a:lstStyle/>
          <a:p>
            <a:r>
              <a:rPr lang="es-ES" sz="4600" dirty="0"/>
              <a:t>CONSECUENCIAS DE LA INDEPENDENCIA - Desventajas</a:t>
            </a:r>
            <a:endParaRPr lang="en-US" sz="4600" dirty="0"/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822959" y="2141944"/>
            <a:ext cx="7543801" cy="4023360"/>
          </a:xfrm>
        </p:spPr>
        <p:txBody>
          <a:bodyPr>
            <a:normAutofit/>
          </a:bodyPr>
          <a:lstStyle/>
          <a:p>
            <a:r>
              <a:rPr lang="es-ES" dirty="0"/>
              <a:t>3. Menos ingresos fiscales: los nuevos gobiernos no eran bien vistos si cobraban impuestos.</a:t>
            </a:r>
          </a:p>
          <a:p>
            <a:pPr lvl="1"/>
            <a:r>
              <a:rPr lang="es-ES" dirty="0"/>
              <a:t>Impuestos se mantuvieron</a:t>
            </a:r>
          </a:p>
          <a:p>
            <a:pPr lvl="1"/>
            <a:r>
              <a:rPr lang="es-ES" dirty="0"/>
              <a:t>Ya no se vendían las oficinas</a:t>
            </a:r>
          </a:p>
          <a:p>
            <a:r>
              <a:rPr lang="es-ES" dirty="0"/>
              <a:t>4. Más egresos fiscales: los nuevos gobiernos necesitaban hacer más gastos</a:t>
            </a:r>
          </a:p>
          <a:p>
            <a:pPr lvl="1"/>
            <a:r>
              <a:rPr lang="es-ES" dirty="0"/>
              <a:t>Gastos militares para proteger las fronteras</a:t>
            </a:r>
          </a:p>
          <a:p>
            <a:pPr lvl="1"/>
            <a:r>
              <a:rPr lang="es-ES" dirty="0"/>
              <a:t>Pago a los héroes de la independencia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61454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822958" y="570156"/>
            <a:ext cx="8213537" cy="1054250"/>
          </a:xfrm>
        </p:spPr>
        <p:txBody>
          <a:bodyPr/>
          <a:lstStyle/>
          <a:p>
            <a:r>
              <a:rPr lang="es-EC" sz="4400" dirty="0"/>
              <a:t>RESULTADOS DE LA INDEPENDENCIA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822959" y="2141944"/>
            <a:ext cx="7543801" cy="4023360"/>
          </a:xfrm>
        </p:spPr>
        <p:txBody>
          <a:bodyPr/>
          <a:lstStyle/>
          <a:p>
            <a:r>
              <a:rPr lang="es-EC" dirty="0"/>
              <a:t>Algunos países pudieron minimizar sus costos: más estabilidad política, buena recaudación fiscal y menos conflictos territoriales.</a:t>
            </a:r>
          </a:p>
          <a:p>
            <a:pPr lvl="1"/>
            <a:r>
              <a:rPr lang="es-EC" dirty="0"/>
              <a:t>Chile</a:t>
            </a:r>
          </a:p>
          <a:p>
            <a:r>
              <a:rPr lang="es-EC" dirty="0"/>
              <a:t>Algunos países tuvieron costos muy altos: conflictos territoriales, inestabilidad política y crisis fiscal.</a:t>
            </a:r>
          </a:p>
          <a:p>
            <a:pPr lvl="1"/>
            <a:r>
              <a:rPr lang="es-EC" dirty="0"/>
              <a:t>México</a:t>
            </a:r>
          </a:p>
        </p:txBody>
      </p:sp>
    </p:spTree>
    <p:extLst>
      <p:ext uri="{BB962C8B-B14F-4D97-AF65-F5344CB8AC3E}">
        <p14:creationId xmlns:p14="http://schemas.microsoft.com/office/powerpoint/2010/main" val="27737475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822958" y="570156"/>
            <a:ext cx="8213537" cy="1054250"/>
          </a:xfrm>
        </p:spPr>
        <p:txBody>
          <a:bodyPr/>
          <a:lstStyle/>
          <a:p>
            <a:r>
              <a:rPr lang="es-EC" sz="4400" dirty="0"/>
              <a:t>RESULTADOS DE LA INDEPENDENCIA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822959" y="2213952"/>
            <a:ext cx="7543801" cy="4023360"/>
          </a:xfrm>
        </p:spPr>
        <p:txBody>
          <a:bodyPr/>
          <a:lstStyle/>
          <a:p>
            <a:r>
              <a:rPr lang="es-EC" dirty="0"/>
              <a:t>El sistema feudal continuó</a:t>
            </a:r>
          </a:p>
          <a:p>
            <a:pPr lvl="1"/>
            <a:r>
              <a:rPr lang="es-EC" dirty="0"/>
              <a:t>Plantaciones, haciendas, tierras indígenas comunales</a:t>
            </a:r>
          </a:p>
          <a:p>
            <a:pPr lvl="1"/>
            <a:r>
              <a:rPr lang="es-EC" dirty="0"/>
              <a:t>Las concesiones de tierra siguieron el patrón colonial; incluso la tierra que se dio a los héroes de guerra no amenazó la existencia del sistema feudal</a:t>
            </a:r>
          </a:p>
          <a:p>
            <a:r>
              <a:rPr lang="es-EC" dirty="0"/>
              <a:t>A pesar del acceso a capital internacional, los mecanismos de financiamiento eran similares</a:t>
            </a:r>
          </a:p>
          <a:p>
            <a:pPr lvl="1"/>
            <a:r>
              <a:rPr lang="es-EC" dirty="0"/>
              <a:t>La iglesia recuperó su posición</a:t>
            </a:r>
          </a:p>
          <a:p>
            <a:pPr lvl="1"/>
            <a:r>
              <a:rPr lang="es-EC" dirty="0"/>
              <a:t>Mayor innovación fue la creación de un banco estatal </a:t>
            </a:r>
            <a:r>
              <a:rPr lang="es-EC"/>
              <a:t>en México</a:t>
            </a:r>
            <a:endParaRPr lang="es-EC" dirty="0"/>
          </a:p>
          <a:p>
            <a:r>
              <a:rPr lang="es-EC" dirty="0"/>
              <a:t>Problemas en el mercado laboral</a:t>
            </a:r>
          </a:p>
          <a:p>
            <a:pPr lvl="1"/>
            <a:r>
              <a:rPr lang="es-EC" dirty="0"/>
              <a:t>La esclavitud fue abolida en donde no era muy importante</a:t>
            </a:r>
          </a:p>
          <a:p>
            <a:pPr lvl="1"/>
            <a:r>
              <a:rPr lang="es-EC" dirty="0"/>
              <a:t>Leyes anti-vagancia y el peonaje se mantuvieron</a:t>
            </a:r>
          </a:p>
        </p:txBody>
      </p:sp>
    </p:spTree>
    <p:extLst>
      <p:ext uri="{BB962C8B-B14F-4D97-AF65-F5344CB8AC3E}">
        <p14:creationId xmlns:p14="http://schemas.microsoft.com/office/powerpoint/2010/main" val="38355237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/>
              <a:t>Hasta 1850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El debate sobre el comercio no era sobre si se debía o no cobrar aranceles sino sobre cuánto se debía cobrar.</a:t>
            </a:r>
          </a:p>
          <a:p>
            <a:pPr lvl="1"/>
            <a:r>
              <a:rPr lang="es-ES" dirty="0"/>
              <a:t>Influencia de David Ricardo (ventaja comparativa) vs. Hamilton (promoción de industrialización)</a:t>
            </a:r>
          </a:p>
          <a:p>
            <a:pPr lvl="1"/>
            <a:r>
              <a:rPr lang="es-ES" dirty="0"/>
              <a:t>A favor del libre comercio: mercaderes extranjeros que importaban</a:t>
            </a:r>
          </a:p>
          <a:p>
            <a:pPr lvl="1"/>
            <a:r>
              <a:rPr lang="es-ES" dirty="0"/>
              <a:t>En contra del libre comercio: mercaderes de bienes domésticos</a:t>
            </a:r>
          </a:p>
          <a:p>
            <a:pPr lvl="1"/>
            <a:r>
              <a:rPr lang="es-ES" dirty="0"/>
              <a:t>En la práctica, dependía del presupuesto que dependía de los impuestos</a:t>
            </a:r>
          </a:p>
          <a:p>
            <a:r>
              <a:rPr lang="es-ES" dirty="0"/>
              <a:t>La crisis de deuda aumentó la dependencia en los aranceles.</a:t>
            </a:r>
          </a:p>
          <a:p>
            <a:pPr lvl="1"/>
            <a:r>
              <a:rPr lang="es-ES" dirty="0"/>
              <a:t>Los porcentajes eran lo suficientemente bajos y los tratados eran </a:t>
            </a:r>
            <a:r>
              <a:rPr lang="es-ES"/>
              <a:t>bien vistos.</a:t>
            </a:r>
            <a:endParaRPr lang="es-ES" dirty="0"/>
          </a:p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2966260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 PARTIR DE 1850</a:t>
            </a:r>
            <a:endParaRPr lang="en-US" dirty="0"/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/>
              <a:t>Consenso de que se debía exportar bienes primarios e importar bienes de capital.</a:t>
            </a:r>
          </a:p>
          <a:p>
            <a:r>
              <a:rPr lang="es-ES" dirty="0"/>
              <a:t>Existía mucha inestabilidad política que resultó en inestabilidad económica</a:t>
            </a:r>
          </a:p>
        </p:txBody>
      </p:sp>
    </p:spTree>
    <p:extLst>
      <p:ext uri="{BB962C8B-B14F-4D97-AF65-F5344CB8AC3E}">
        <p14:creationId xmlns:p14="http://schemas.microsoft.com/office/powerpoint/2010/main" val="21297622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308</TotalTime>
  <Words>773</Words>
  <Application>Microsoft Office PowerPoint</Application>
  <PresentationFormat>On-screen Show (4:3)</PresentationFormat>
  <Paragraphs>91</Paragraphs>
  <Slides>13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Calibri</vt:lpstr>
      <vt:lpstr>Rockwell</vt:lpstr>
      <vt:lpstr>Rockwell Condensed</vt:lpstr>
      <vt:lpstr>Wingdings</vt:lpstr>
      <vt:lpstr>Wood Type</vt:lpstr>
      <vt:lpstr>SN 377</vt:lpstr>
      <vt:lpstr>INDEPENDENCIA</vt:lpstr>
      <vt:lpstr>CONSECUENCIAS DE LA INDEPENDENCIA - Ventajas</vt:lpstr>
      <vt:lpstr>CONSECUENCIAS DE LA INDEPENDENCIA - Desventajas</vt:lpstr>
      <vt:lpstr>CONSECUENCIAS DE LA INDEPENDENCIA - Desventajas</vt:lpstr>
      <vt:lpstr>RESULTADOS DE LA INDEPENDENCIA</vt:lpstr>
      <vt:lpstr>RESULTADOS DE LA INDEPENDENCIA</vt:lpstr>
      <vt:lpstr>Hasta 1850</vt:lpstr>
      <vt:lpstr>A PARTIR DE 1850</vt:lpstr>
      <vt:lpstr>CONFLICTOS INTERNACIONALES</vt:lpstr>
      <vt:lpstr>POLÍTICA</vt:lpstr>
      <vt:lpstr>COMERCIO</vt:lpstr>
      <vt:lpstr>DEBER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ECONOMÍA POLÍTICA DE L.A.</dc:title>
  <dc:creator>Labo02</dc:creator>
  <cp:lastModifiedBy>Augusta Zhunio</cp:lastModifiedBy>
  <cp:revision>66</cp:revision>
  <cp:lastPrinted>2014-11-04T19:08:38Z</cp:lastPrinted>
  <dcterms:created xsi:type="dcterms:W3CDTF">2014-03-10T15:13:11Z</dcterms:created>
  <dcterms:modified xsi:type="dcterms:W3CDTF">2021-09-07T14:40:49Z</dcterms:modified>
</cp:coreProperties>
</file>