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23"/>
  </p:notesMasterIdLst>
  <p:sldIdLst>
    <p:sldId id="508" r:id="rId2"/>
    <p:sldId id="509" r:id="rId3"/>
    <p:sldId id="535" r:id="rId4"/>
    <p:sldId id="520" r:id="rId5"/>
    <p:sldId id="537" r:id="rId6"/>
    <p:sldId id="536" r:id="rId7"/>
    <p:sldId id="357" r:id="rId8"/>
    <p:sldId id="358" r:id="rId9"/>
    <p:sldId id="531" r:id="rId10"/>
    <p:sldId id="540" r:id="rId11"/>
    <p:sldId id="524" r:id="rId12"/>
    <p:sldId id="529" r:id="rId13"/>
    <p:sldId id="530" r:id="rId14"/>
    <p:sldId id="568" r:id="rId15"/>
    <p:sldId id="543" r:id="rId16"/>
    <p:sldId id="559" r:id="rId17"/>
    <p:sldId id="1576" r:id="rId18"/>
    <p:sldId id="544" r:id="rId19"/>
    <p:sldId id="1577" r:id="rId20"/>
    <p:sldId id="547" r:id="rId21"/>
    <p:sldId id="282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0565" autoAdjust="0"/>
  </p:normalViewPr>
  <p:slideViewPr>
    <p:cSldViewPr snapToGrid="0">
      <p:cViewPr varScale="1">
        <p:scale>
          <a:sx n="80" d="100"/>
          <a:sy n="80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73C75-0DBC-41CC-B4DC-25B0B865FE42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DD60A-1940-471F-88A4-F15D5179B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12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13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52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3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39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238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1540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97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69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27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16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80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D60A-1940-471F-88A4-F15D5179BEA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5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88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65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063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773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45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89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97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85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62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79349A-1695-4525-9EE6-B7716BAF23D6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853A2E-666E-4673-A9E5-D78630F34C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61E1D-A8BA-4CFD-BA3F-226A02A3A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015B8E-7C02-4163-8079-B35F08D1E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AC62FCD9-9145-422D-9845-EAFE802D56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08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02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5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66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04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557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028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62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81365-A592-4DB2-A3B8-81A4BC3A43B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5AFC4-BE56-4735-BD76-5BE8D0C4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6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  <p:sldLayoutId id="2147483844" r:id="rId17"/>
    <p:sldLayoutId id="2147483845" r:id="rId1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F18680-54EF-4FEA-9B9F-AA9973622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DDA973-B4D8-4AF2-A901-052F7B740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cs typeface="Times New Roman" pitchFamily="18" charset="0"/>
              </a:rPr>
              <a:t>What can we NOT effectively know about ourselves through introspection alone?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800" dirty="0"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800" dirty="0"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800" dirty="0"/>
          </a:p>
          <a:p>
            <a:pPr>
              <a:buFont typeface="Wingdings" panose="05000000000000000000" pitchFamily="2" charset="2"/>
              <a:buChar char="v"/>
            </a:pPr>
            <a:endParaRPr lang="en-US" sz="2800" dirty="0"/>
          </a:p>
          <a:p>
            <a:endParaRPr lang="en-US" sz="24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8E7C018-6075-4FC7-B273-A67EF9C4233F}"/>
              </a:ext>
            </a:extLst>
          </p:cNvPr>
          <p:cNvSpPr/>
          <p:nvPr/>
        </p:nvSpPr>
        <p:spPr>
          <a:xfrm>
            <a:off x="1089320" y="3080702"/>
            <a:ext cx="3121734" cy="5040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/>
              <a:t>Evaluative traits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D6F7721-66DE-4328-B733-FAEAB5B0A298}"/>
              </a:ext>
            </a:extLst>
          </p:cNvPr>
          <p:cNvSpPr/>
          <p:nvPr/>
        </p:nvSpPr>
        <p:spPr>
          <a:xfrm>
            <a:off x="4609018" y="3093350"/>
            <a:ext cx="4319082" cy="5040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/>
              <a:t>Unconscious processes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F29705B-3894-473C-867D-D5979F61BC1B}"/>
              </a:ext>
            </a:extLst>
          </p:cNvPr>
          <p:cNvSpPr/>
          <p:nvPr/>
        </p:nvSpPr>
        <p:spPr>
          <a:xfrm>
            <a:off x="555920" y="3890828"/>
            <a:ext cx="7693733" cy="5040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/>
              <a:t>Causes of our evaluations/mood/behavior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0B8E27B-CAA5-42A5-9F08-9CC017543C4F}"/>
              </a:ext>
            </a:extLst>
          </p:cNvPr>
          <p:cNvSpPr/>
          <p:nvPr/>
        </p:nvSpPr>
        <p:spPr>
          <a:xfrm>
            <a:off x="8379533" y="3654798"/>
            <a:ext cx="3610014" cy="976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/>
              <a:t>Events warped by memory</a:t>
            </a:r>
          </a:p>
        </p:txBody>
      </p:sp>
    </p:spTree>
    <p:extLst>
      <p:ext uri="{BB962C8B-B14F-4D97-AF65-F5344CB8AC3E}">
        <p14:creationId xmlns:p14="http://schemas.microsoft.com/office/powerpoint/2010/main" val="406510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0A452-BB5D-468E-BC9A-30FF7845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5" y="987111"/>
            <a:ext cx="10650415" cy="1293028"/>
          </a:xfrm>
        </p:spPr>
        <p:txBody>
          <a:bodyPr/>
          <a:lstStyle/>
          <a:p>
            <a:r>
              <a:rPr lang="en-US" dirty="0"/>
              <a:t>Where do self-concepts come from?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27AE6-0AB4-41CD-99AB-D935A1F43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393852"/>
            <a:ext cx="10820400" cy="4024125"/>
          </a:xfrm>
        </p:spPr>
        <p:txBody>
          <a:bodyPr>
            <a:normAutofit/>
          </a:bodyPr>
          <a:lstStyle/>
          <a:p>
            <a:r>
              <a:rPr lang="en-US" sz="2800" dirty="0"/>
              <a:t>Main proposals</a:t>
            </a:r>
          </a:p>
          <a:p>
            <a:pPr lvl="1"/>
            <a:r>
              <a:rPr lang="en-US" sz="2800" dirty="0"/>
              <a:t>Introspection</a:t>
            </a:r>
          </a:p>
          <a:p>
            <a:pPr lvl="1"/>
            <a:r>
              <a:rPr lang="en-US" sz="2800" dirty="0"/>
              <a:t>Self-Perception</a:t>
            </a:r>
          </a:p>
          <a:p>
            <a:pPr lvl="1"/>
            <a:r>
              <a:rPr lang="en-US" sz="2800" dirty="0"/>
              <a:t>Other People</a:t>
            </a:r>
          </a:p>
          <a:p>
            <a:pPr lvl="1"/>
            <a:r>
              <a:rPr lang="en-US" sz="2800" u="sng" dirty="0"/>
              <a:t>Culture</a:t>
            </a:r>
          </a:p>
        </p:txBody>
      </p:sp>
    </p:spTree>
    <p:extLst>
      <p:ext uri="{BB962C8B-B14F-4D97-AF65-F5344CB8AC3E}">
        <p14:creationId xmlns:p14="http://schemas.microsoft.com/office/powerpoint/2010/main" val="3919479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489C5-3772-448A-BD4B-14A05D19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Culture and self-concept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7208D-4587-49E7-AA4C-699606AEE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6820388" cy="4024125"/>
          </a:xfrm>
        </p:spPr>
        <p:txBody>
          <a:bodyPr/>
          <a:lstStyle/>
          <a:p>
            <a:r>
              <a:rPr lang="en-US" dirty="0"/>
              <a:t>Culture can influence a person’s entire view of what a “self” means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Called “self-construal”</a:t>
            </a:r>
            <a:endParaRPr lang="en-US" dirty="0"/>
          </a:p>
          <a:p>
            <a:endParaRPr lang="en-US" dirty="0"/>
          </a:p>
          <a:p>
            <a:r>
              <a:rPr lang="en-US" dirty="0"/>
              <a:t>Individualism—values independence, autonomy, self-reliance, uniqueness</a:t>
            </a:r>
          </a:p>
          <a:p>
            <a:pPr lvl="1"/>
            <a:r>
              <a:rPr lang="en-US" dirty="0"/>
              <a:t>Leads to a more </a:t>
            </a:r>
            <a:r>
              <a:rPr lang="en-US" u="sng" dirty="0"/>
              <a:t>independent</a:t>
            </a:r>
            <a:r>
              <a:rPr lang="en-US" dirty="0"/>
              <a:t> self-construal</a:t>
            </a:r>
          </a:p>
          <a:p>
            <a:pPr lvl="2"/>
            <a:endParaRPr lang="en-US" dirty="0"/>
          </a:p>
          <a:p>
            <a:r>
              <a:rPr lang="en-US" dirty="0"/>
              <a:t>Collectivism—values interdependence, cooperation, social harmony</a:t>
            </a:r>
          </a:p>
          <a:p>
            <a:pPr lvl="1"/>
            <a:r>
              <a:rPr lang="en-US" dirty="0"/>
              <a:t>Leads to a more </a:t>
            </a:r>
            <a:r>
              <a:rPr lang="en-US" u="sng" dirty="0"/>
              <a:t>interdependent</a:t>
            </a:r>
            <a:r>
              <a:rPr lang="en-US" dirty="0"/>
              <a:t> self-construal</a:t>
            </a:r>
          </a:p>
          <a:p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EECFFCD-C28C-4D61-A609-CFF1FFDC2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297" y="2057401"/>
            <a:ext cx="2513063" cy="31377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CEF0416-89C5-4B71-8F17-1604604BA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4948" y="3928166"/>
            <a:ext cx="1827079" cy="25340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202D55E-F78C-439B-BD50-36A0E13C36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761" y="224493"/>
            <a:ext cx="2744787" cy="183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B70661-F1E9-4952-9CD2-000224FA6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Self-Concept by construal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743CA-5832-44AB-B9FC-A570A0C94C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Independent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C899A6-95E4-47CB-A158-4907B295512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Enjoy being different/unique</a:t>
            </a:r>
          </a:p>
          <a:p>
            <a:r>
              <a:rPr lang="en-US" dirty="0"/>
              <a:t>Value being self-reliant</a:t>
            </a:r>
          </a:p>
          <a:p>
            <a:r>
              <a:rPr lang="en-US" dirty="0"/>
              <a:t>Describe self in </a:t>
            </a:r>
            <a:r>
              <a:rPr lang="en-US" u="sng" dirty="0"/>
              <a:t>personal traits</a:t>
            </a:r>
          </a:p>
          <a:p>
            <a:r>
              <a:rPr lang="en-US" dirty="0"/>
              <a:t>Value personal achievements</a:t>
            </a:r>
          </a:p>
          <a:p>
            <a:r>
              <a:rPr lang="en-US" dirty="0"/>
              <a:t>See self as less similar to others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7A6BCB-304B-40CF-9F5C-D3AD4B2D21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Interdependent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8F6D0D-DF1E-4FD7-BC1F-E55AB79840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492262" cy="3086019"/>
          </a:xfrm>
        </p:spPr>
        <p:txBody>
          <a:bodyPr/>
          <a:lstStyle/>
          <a:p>
            <a:r>
              <a:rPr lang="en-US" dirty="0"/>
              <a:t>One’s community is a part of oneself</a:t>
            </a:r>
          </a:p>
          <a:p>
            <a:r>
              <a:rPr lang="en-US" dirty="0"/>
              <a:t>Value shared responsibility</a:t>
            </a:r>
          </a:p>
          <a:p>
            <a:r>
              <a:rPr lang="en-US" dirty="0"/>
              <a:t>Describe self as </a:t>
            </a:r>
            <a:r>
              <a:rPr lang="en-US" u="sng" dirty="0"/>
              <a:t>member of groups</a:t>
            </a:r>
          </a:p>
          <a:p>
            <a:r>
              <a:rPr lang="en-US" dirty="0"/>
              <a:t>Value status of valued group</a:t>
            </a:r>
          </a:p>
          <a:p>
            <a:r>
              <a:rPr lang="en-US" dirty="0"/>
              <a:t>See self as more similar to others</a:t>
            </a:r>
          </a:p>
        </p:txBody>
      </p:sp>
    </p:spTree>
    <p:extLst>
      <p:ext uri="{BB962C8B-B14F-4D97-AF65-F5344CB8AC3E}">
        <p14:creationId xmlns:p14="http://schemas.microsoft.com/office/powerpoint/2010/main" val="172509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113E4E2-D777-431A-B86C-E84E5403D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Self-concept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7BDD0DC-3F01-4A7E-A535-72043F7D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It is important to study how we understand ourselves to get a better understanding of how we can influence each other</a:t>
            </a:r>
          </a:p>
          <a:p>
            <a:endParaRPr lang="en-US" sz="2800" dirty="0"/>
          </a:p>
          <a:p>
            <a:r>
              <a:rPr lang="en-US" sz="2800" dirty="0"/>
              <a:t>A variety of theories with lots of evidence behind them can explain how we develop ideas about who we are and why we behave the way we do</a:t>
            </a:r>
          </a:p>
          <a:p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4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843FD1-DAD9-40AF-9E43-D0C0824EB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Self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3D460E-5A0C-4160-B184-C47F5C110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Does Self-Esteem Affect Us?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F21B1A-B8C7-4B43-B909-EA9424222B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073"/>
          <a:stretch/>
        </p:blipFill>
        <p:spPr>
          <a:xfrm>
            <a:off x="1117600" y="472329"/>
            <a:ext cx="3365500" cy="412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62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CC1FD-8444-4B50-BD48-E4DF95F0E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Self-esteem?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6E34E-CAE4-4BA4-990B-C68C8B0E1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421" y="2194560"/>
            <a:ext cx="11357811" cy="4567187"/>
          </a:xfrm>
        </p:spPr>
        <p:txBody>
          <a:bodyPr>
            <a:normAutofit/>
          </a:bodyPr>
          <a:lstStyle/>
          <a:p>
            <a:r>
              <a:rPr lang="en-US" sz="2800" i="1" dirty="0"/>
              <a:t>Evaluative aspect of self-concept</a:t>
            </a:r>
          </a:p>
          <a:p>
            <a:r>
              <a:rPr lang="en-US" sz="2800" i="1" kern="0" dirty="0"/>
              <a:t>The positive or negative overall evaluation you have of yourself</a:t>
            </a:r>
          </a:p>
          <a:p>
            <a:endParaRPr lang="en-US" i="1" kern="0" dirty="0"/>
          </a:p>
          <a:p>
            <a:r>
              <a:rPr lang="en-US" sz="2400" i="1" kern="0" dirty="0"/>
              <a:t>Can be:</a:t>
            </a:r>
          </a:p>
          <a:p>
            <a:pPr lvl="1"/>
            <a:r>
              <a:rPr lang="en-US" sz="2400" i="1" kern="0" dirty="0"/>
              <a:t>High/Low</a:t>
            </a:r>
          </a:p>
          <a:p>
            <a:pPr lvl="1"/>
            <a:r>
              <a:rPr lang="en-US" sz="2400" i="1" kern="0" dirty="0"/>
              <a:t>Stable/Unstable</a:t>
            </a:r>
          </a:p>
          <a:p>
            <a:endParaRPr lang="en-US" i="1" kern="0" dirty="0"/>
          </a:p>
          <a:p>
            <a:pPr marL="0" indent="0">
              <a:buNone/>
            </a:pPr>
            <a:endParaRPr lang="en-US" kern="0" dirty="0"/>
          </a:p>
          <a:p>
            <a:r>
              <a:rPr lang="en-US" sz="2800" kern="0" dirty="0"/>
              <a:t>Question:  Is it good to have high self-esteem?</a:t>
            </a:r>
          </a:p>
          <a:p>
            <a:endParaRPr lang="en-US" sz="2400" i="1" kern="0" dirty="0"/>
          </a:p>
          <a:p>
            <a:endParaRPr lang="en-US" i="1" kern="0" dirty="0"/>
          </a:p>
          <a:p>
            <a:endParaRPr lang="en-US" i="1" kern="0" dirty="0"/>
          </a:p>
          <a:p>
            <a:endParaRPr lang="en-US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24D9E9-D9CB-469F-B147-1A083FD82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320" y="3267095"/>
            <a:ext cx="2501564" cy="16688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F883A5-EE23-48B5-8475-DF0E08FA5F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1366" y="3281613"/>
            <a:ext cx="3308685" cy="1654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7871" y="5105139"/>
            <a:ext cx="1656608" cy="165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15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AFF35-8A8F-47C1-975B-ACAF27E36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Qualities of Self-esteem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391B6-D3AB-4C03-9D69-E6CFEB7A3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473869"/>
          </a:xfrm>
        </p:spPr>
        <p:txBody>
          <a:bodyPr>
            <a:normAutofit fontScale="85000" lnSpcReduction="20000"/>
          </a:bodyPr>
          <a:lstStyle/>
          <a:p>
            <a:r>
              <a:rPr lang="en-US" sz="2800" kern="0" dirty="0"/>
              <a:t>Positives:</a:t>
            </a:r>
          </a:p>
          <a:p>
            <a:pPr lvl="1"/>
            <a:r>
              <a:rPr lang="en-US" sz="2400" kern="0" dirty="0"/>
              <a:t>Correlates with happiness, healthiness, productivity, and success</a:t>
            </a:r>
          </a:p>
          <a:p>
            <a:pPr lvl="1"/>
            <a:r>
              <a:rPr lang="en-US" sz="2400" kern="0" dirty="0"/>
              <a:t>Leads people to feel good, take on new challenges, persist in the face of failure</a:t>
            </a:r>
          </a:p>
          <a:p>
            <a:endParaRPr lang="en-US" sz="2800" kern="0" dirty="0"/>
          </a:p>
          <a:p>
            <a:r>
              <a:rPr lang="en-US" sz="2800" kern="0" dirty="0"/>
              <a:t>Negatives:</a:t>
            </a:r>
          </a:p>
          <a:p>
            <a:pPr lvl="1"/>
            <a:r>
              <a:rPr lang="en-US" sz="2400" kern="0" dirty="0"/>
              <a:t>Efforts to boost self-esteem can </a:t>
            </a:r>
          </a:p>
          <a:p>
            <a:pPr lvl="2"/>
            <a:r>
              <a:rPr lang="en-US" sz="2100" kern="0" dirty="0"/>
              <a:t>leave us unaware of our faults</a:t>
            </a:r>
          </a:p>
          <a:p>
            <a:pPr lvl="2"/>
            <a:r>
              <a:rPr lang="en-US" sz="2100" kern="0" dirty="0"/>
              <a:t>Cause us to become anxious</a:t>
            </a:r>
          </a:p>
          <a:p>
            <a:pPr lvl="2"/>
            <a:r>
              <a:rPr lang="en-US" sz="2100" kern="0" dirty="0"/>
              <a:t>Cause us to avoid activities that risk failure</a:t>
            </a:r>
          </a:p>
          <a:p>
            <a:pPr lvl="2"/>
            <a:r>
              <a:rPr lang="en-US" sz="2100" kern="0" dirty="0"/>
              <a:t>Neglect the needs of others</a:t>
            </a:r>
          </a:p>
          <a:p>
            <a:pPr lvl="2"/>
            <a:r>
              <a:rPr lang="en-US" sz="2100" kern="0" dirty="0"/>
              <a:t>Lead to stress-related health problems </a:t>
            </a:r>
          </a:p>
          <a:p>
            <a:endParaRPr lang="en-US" sz="2800" kern="0" dirty="0"/>
          </a:p>
          <a:p>
            <a:r>
              <a:rPr lang="en-US" sz="2400" dirty="0"/>
              <a:t>Note:  Many people are very successful with low self-esteem; correlation with objective life outcomes is weak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7434" y="3200400"/>
            <a:ext cx="4004526" cy="22525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7F8874-0435-42C5-B36F-C1F0CBC34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873" y="189571"/>
            <a:ext cx="1480727" cy="21943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EE3BE2-65B9-4457-B17A-E0D4C9B37C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708" y="191863"/>
            <a:ext cx="2487384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55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E504A-A455-4BC5-8D93-15A6ED7A0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Self-Esteem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621D9-77E1-43F6-BCF5-7393DFC83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7747000" cy="4024125"/>
          </a:xfrm>
        </p:spPr>
        <p:txBody>
          <a:bodyPr>
            <a:normAutofit/>
          </a:bodyPr>
          <a:lstStyle/>
          <a:p>
            <a:r>
              <a:rPr lang="en-US" sz="2400" dirty="0"/>
              <a:t>Rosenberg’s self-esteem scale</a:t>
            </a:r>
          </a:p>
          <a:p>
            <a:pPr lvl="1"/>
            <a:r>
              <a:rPr lang="en-US" sz="2200" dirty="0"/>
              <a:t>“Explicit” self-esteem</a:t>
            </a:r>
          </a:p>
          <a:p>
            <a:endParaRPr lang="en-US" sz="900" dirty="0"/>
          </a:p>
          <a:p>
            <a:r>
              <a:rPr lang="en-US" sz="2400" dirty="0"/>
              <a:t>Implicit Self-esteem</a:t>
            </a:r>
          </a:p>
          <a:p>
            <a:pPr lvl="1"/>
            <a:r>
              <a:rPr lang="en-US" sz="2200" dirty="0"/>
              <a:t>Unconscious association of yourself                          with positive vs. negative qualities</a:t>
            </a:r>
          </a:p>
          <a:p>
            <a:endParaRPr lang="en-US" sz="900" dirty="0"/>
          </a:p>
          <a:p>
            <a:r>
              <a:rPr lang="en-US" sz="2400" dirty="0"/>
              <a:t>Trait vs. State Self-Esteem</a:t>
            </a:r>
          </a:p>
          <a:p>
            <a:pPr lvl="1"/>
            <a:r>
              <a:rPr lang="en-US" sz="2400" dirty="0"/>
              <a:t>Trait: Enduring level over time</a:t>
            </a:r>
          </a:p>
          <a:p>
            <a:pPr lvl="1"/>
            <a:r>
              <a:rPr lang="en-US" sz="2400" dirty="0"/>
              <a:t>State:  Dynamic, changeable self-evaluations; momentary feelings about the self</a:t>
            </a:r>
            <a:endParaRPr lang="en-US" dirty="0"/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473DEE1-89D1-4594-A4E2-4F417C731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109" y="1719617"/>
            <a:ext cx="5098091" cy="2487005"/>
          </a:xfrm>
          <a:prstGeom prst="rect">
            <a:avLst/>
          </a:prstGeom>
        </p:spPr>
      </p:pic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F48F65AD-B1E6-4300-9410-8BD0FD5F3E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640"/>
          <a:stretch/>
        </p:blipFill>
        <p:spPr>
          <a:xfrm>
            <a:off x="8278439" y="2788537"/>
            <a:ext cx="3773861" cy="40241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638417-38B1-4019-AFFA-D4B59462A8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7112" y="1790699"/>
            <a:ext cx="38385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4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ABAC1-2426-4E14-A2AC-EBEF2E5BC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1900" y="764373"/>
            <a:ext cx="9004300" cy="1293028"/>
          </a:xfrm>
        </p:spPr>
        <p:txBody>
          <a:bodyPr/>
          <a:lstStyle/>
          <a:p>
            <a:r>
              <a:rPr lang="en-US" dirty="0"/>
              <a:t>Theories Explaining/Relating to self-esteem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904BB-6590-44E9-A43D-518F40660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Contingencies of Self-Worth Model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Self-Discrepancy Theory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Sociometer Theory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Terror Management Theory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FEE3CA-C645-4074-8B74-51502A525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0" y="2992885"/>
            <a:ext cx="5913967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C8234-C0E7-4AC9-9954-B36F6815D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Contingencies of self-worth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22F97-510B-4F67-8832-F39372CC7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45940"/>
          </a:xfrm>
        </p:spPr>
        <p:txBody>
          <a:bodyPr>
            <a:normAutofit/>
          </a:bodyPr>
          <a:lstStyle/>
          <a:p>
            <a:r>
              <a:rPr lang="en-US" sz="2400" dirty="0"/>
              <a:t>Proposes that self-esteem rises/falls when people experience success/failure in the domains in which we have staked their self-worth</a:t>
            </a:r>
          </a:p>
          <a:p>
            <a:endParaRPr lang="en-US" sz="1000" dirty="0"/>
          </a:p>
          <a:p>
            <a:r>
              <a:rPr lang="en-US" sz="2400" dirty="0"/>
              <a:t>Crocker et al. (2002)</a:t>
            </a:r>
          </a:p>
          <a:p>
            <a:pPr lvl="1"/>
            <a:r>
              <a:rPr lang="en-US" sz="2400" dirty="0"/>
              <a:t>Measured self-esteem when receiving acceptance/rejection letters from graduate schools</a:t>
            </a:r>
          </a:p>
          <a:p>
            <a:pPr lvl="1"/>
            <a:r>
              <a:rPr lang="en-US" sz="2400" dirty="0"/>
              <a:t>Acceptance </a:t>
            </a:r>
            <a:r>
              <a:rPr lang="en-US" sz="2400" dirty="0">
                <a:sym typeface="Wingdings" panose="05000000000000000000" pitchFamily="2" charset="2"/>
              </a:rPr>
              <a:t> Higher self-esteem</a:t>
            </a: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Rejection  Lower self-esteem</a:t>
            </a:r>
          </a:p>
          <a:p>
            <a:pPr lvl="1"/>
            <a:endParaRPr lang="en-US" sz="1000" dirty="0">
              <a:sym typeface="Wingdings" panose="05000000000000000000" pitchFamily="2" charset="2"/>
            </a:endParaRP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Most importantly, </a:t>
            </a:r>
            <a:r>
              <a:rPr lang="en-US" sz="2400" u="sng" dirty="0">
                <a:sym typeface="Wingdings" panose="05000000000000000000" pitchFamily="2" charset="2"/>
              </a:rPr>
              <a:t>effects were larger for students whose self-esteem relied on academic competence</a:t>
            </a:r>
            <a:r>
              <a:rPr lang="en-US" sz="2400" dirty="0">
                <a:sym typeface="Wingdings" panose="05000000000000000000" pitchFamily="2" charset="2"/>
              </a:rPr>
              <a:t>.</a:t>
            </a:r>
            <a:r>
              <a:rPr lang="en-US" sz="2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D16CF6-EEF2-4848-BA46-834E19F25D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74"/>
          <a:stretch/>
        </p:blipFill>
        <p:spPr>
          <a:xfrm>
            <a:off x="6870700" y="4165772"/>
            <a:ext cx="1651000" cy="11778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53B859-5C5B-488B-BDAA-7AC02DA7B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0435" y="4022954"/>
            <a:ext cx="2127029" cy="136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0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30679-D80F-446B-AA15-4C394AFAE6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Self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6781E3-EC0F-458B-8164-7FAF7EB055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How Do We Know Who We Are? (CONTINUED)</a:t>
            </a:r>
          </a:p>
        </p:txBody>
      </p:sp>
    </p:spTree>
    <p:extLst>
      <p:ext uri="{BB962C8B-B14F-4D97-AF65-F5344CB8AC3E}">
        <p14:creationId xmlns:p14="http://schemas.microsoft.com/office/powerpoint/2010/main" val="376749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6D34B-C540-4FAF-B858-20AAD82D2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Self-discrepancy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823AE-7E8B-43C7-8ED1-66E414BE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Self-esteem is a result of the match/mismatch between how we see ourselves and how we want to see ourselves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Types of selves</a:t>
            </a:r>
          </a:p>
          <a:p>
            <a:pPr lvl="1"/>
            <a:r>
              <a:rPr lang="en-US" dirty="0"/>
              <a:t>Actual self – Who one is right now</a:t>
            </a:r>
          </a:p>
          <a:p>
            <a:pPr lvl="1"/>
            <a:r>
              <a:rPr lang="en-US" dirty="0"/>
              <a:t>Ideal self – The type of person one aspires to be</a:t>
            </a:r>
          </a:p>
          <a:p>
            <a:pPr lvl="2"/>
            <a:r>
              <a:rPr lang="en-US" dirty="0"/>
              <a:t>Hopes, goals, dreams</a:t>
            </a:r>
          </a:p>
          <a:p>
            <a:pPr lvl="1"/>
            <a:r>
              <a:rPr lang="en-US" dirty="0"/>
              <a:t>Ought self – The type of person one believes he/she should be</a:t>
            </a:r>
          </a:p>
          <a:p>
            <a:pPr lvl="2"/>
            <a:r>
              <a:rPr lang="en-US" dirty="0"/>
              <a:t>Duties, responsibilities, obligations</a:t>
            </a:r>
          </a:p>
          <a:p>
            <a:pPr lvl="2"/>
            <a:endParaRPr lang="en-US" dirty="0"/>
          </a:p>
          <a:p>
            <a:r>
              <a:rPr lang="en-US" dirty="0"/>
              <a:t>Question:  How might you reduce a discrepancy?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5240" y="2575932"/>
            <a:ext cx="3198835" cy="213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8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856A8-9D49-47CE-94EB-7F331207A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Next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7D97B-F1CF-4EF9-9D0A-88046E23A9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Monday</a:t>
            </a:r>
          </a:p>
          <a:p>
            <a:pPr lvl="1"/>
            <a:r>
              <a:rPr lang="en-US" dirty="0"/>
              <a:t>Read p87-95</a:t>
            </a:r>
          </a:p>
          <a:p>
            <a:pPr lvl="1"/>
            <a:r>
              <a:rPr lang="en-US" dirty="0"/>
              <a:t>Watch Ted Talk: The Optimism Bias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8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0A452-BB5D-468E-BC9A-30FF7845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5" y="987111"/>
            <a:ext cx="10650415" cy="1293028"/>
          </a:xfrm>
        </p:spPr>
        <p:txBody>
          <a:bodyPr/>
          <a:lstStyle/>
          <a:p>
            <a:r>
              <a:rPr lang="en-US" dirty="0"/>
              <a:t>Where do self-concepts come from?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27AE6-0AB4-41CD-99AB-D935A1F43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393852"/>
            <a:ext cx="10820400" cy="4024125"/>
          </a:xfrm>
        </p:spPr>
        <p:txBody>
          <a:bodyPr>
            <a:normAutofit/>
          </a:bodyPr>
          <a:lstStyle/>
          <a:p>
            <a:r>
              <a:rPr lang="en-US" sz="2800" dirty="0"/>
              <a:t>Main proposals</a:t>
            </a:r>
          </a:p>
          <a:p>
            <a:pPr lvl="1"/>
            <a:r>
              <a:rPr lang="en-US" sz="2800" dirty="0"/>
              <a:t>Introspection</a:t>
            </a:r>
          </a:p>
          <a:p>
            <a:pPr lvl="1"/>
            <a:r>
              <a:rPr lang="en-US" sz="2800" u="sng" dirty="0"/>
              <a:t>Self-Perception</a:t>
            </a:r>
          </a:p>
          <a:p>
            <a:pPr lvl="1"/>
            <a:r>
              <a:rPr lang="en-US" sz="2800" dirty="0"/>
              <a:t>Other People</a:t>
            </a:r>
          </a:p>
          <a:p>
            <a:pPr lvl="1"/>
            <a:r>
              <a:rPr lang="en-US" sz="2800" dirty="0"/>
              <a:t>Culture</a:t>
            </a:r>
          </a:p>
        </p:txBody>
      </p:sp>
    </p:spTree>
    <p:extLst>
      <p:ext uri="{BB962C8B-B14F-4D97-AF65-F5344CB8AC3E}">
        <p14:creationId xmlns:p14="http://schemas.microsoft.com/office/powerpoint/2010/main" val="2852136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8922C-F789-46CD-B3B8-D0E671EBF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Self-Perception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92DC2-899B-4B45-AE67-62A7AA54C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/>
              <a:t>Bem’s</a:t>
            </a:r>
            <a:r>
              <a:rPr lang="en-US" sz="2800" dirty="0"/>
              <a:t> Self-Perception Theory</a:t>
            </a:r>
          </a:p>
          <a:p>
            <a:pPr lvl="1"/>
            <a:r>
              <a:rPr lang="en-US" sz="2800" dirty="0"/>
              <a:t>When internal states are weak/difficult to interpret, people infer what they think or how they feel by observing their own behavior and the situation in which that behavior takes place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755CFF-2AC6-49A0-80B9-D9C39563F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201" y="4042198"/>
            <a:ext cx="4243754" cy="245784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4CF3990-29E5-46DC-8B8A-67A4A3E0A43B}"/>
              </a:ext>
            </a:extLst>
          </p:cNvPr>
          <p:cNvGrpSpPr/>
          <p:nvPr/>
        </p:nvGrpSpPr>
        <p:grpSpPr>
          <a:xfrm>
            <a:off x="3769284" y="4247245"/>
            <a:ext cx="3493162" cy="2368062"/>
            <a:chOff x="3769284" y="3540370"/>
            <a:chExt cx="3493162" cy="236806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6F6B423-8E08-40DC-A7D1-9B6A24582E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3519" b="14120"/>
            <a:stretch/>
          </p:blipFill>
          <p:spPr>
            <a:xfrm>
              <a:off x="3769284" y="3540370"/>
              <a:ext cx="3493162" cy="236806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AEEC243-E9F0-4DF9-A890-2C83CDC5AD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b="20869"/>
            <a:stretch/>
          </p:blipFill>
          <p:spPr>
            <a:xfrm>
              <a:off x="4247505" y="3980927"/>
              <a:ext cx="2763244" cy="1266092"/>
            </a:xfrm>
            <a:prstGeom prst="rect">
              <a:avLst/>
            </a:prstGeom>
            <a:effectLst>
              <a:reflection stA="0" endPos="65000" dist="50800" dir="5400000" sy="-100000" algn="bl" rotWithShape="0"/>
            </a:effectLst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D7F657B-02E5-4D32-85F3-2425715851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0980" y="3905489"/>
            <a:ext cx="4143441" cy="271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0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0937B-094B-43C6-A165-4BB203F2E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759" y="764373"/>
            <a:ext cx="6257291" cy="1293028"/>
          </a:xfrm>
        </p:spPr>
        <p:txBody>
          <a:bodyPr>
            <a:normAutofit/>
          </a:bodyPr>
          <a:lstStyle/>
          <a:p>
            <a:r>
              <a:rPr lang="en-US" dirty="0"/>
              <a:t>Imagine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C4258-21FD-43F3-8675-5E7FBC8D5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760" y="2194560"/>
            <a:ext cx="6257290" cy="4024125"/>
          </a:xfrm>
        </p:spPr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79DC9F-A200-4D9C-A5A4-46DD675527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5" r="7860"/>
          <a:stretch/>
        </p:blipFill>
        <p:spPr>
          <a:xfrm>
            <a:off x="7519416" y="10"/>
            <a:ext cx="4672584" cy="68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8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0A452-BB5D-468E-BC9A-30FF7845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5" y="987111"/>
            <a:ext cx="10650415" cy="1293028"/>
          </a:xfrm>
        </p:spPr>
        <p:txBody>
          <a:bodyPr/>
          <a:lstStyle/>
          <a:p>
            <a:r>
              <a:rPr lang="en-US" dirty="0"/>
              <a:t>Where do self-concepts come from?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27AE6-0AB4-41CD-99AB-D935A1F43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393852"/>
            <a:ext cx="10820400" cy="4024125"/>
          </a:xfrm>
        </p:spPr>
        <p:txBody>
          <a:bodyPr>
            <a:normAutofit/>
          </a:bodyPr>
          <a:lstStyle/>
          <a:p>
            <a:r>
              <a:rPr lang="en-US" sz="2800" dirty="0"/>
              <a:t>Main proposals</a:t>
            </a:r>
          </a:p>
          <a:p>
            <a:pPr lvl="1"/>
            <a:r>
              <a:rPr lang="en-US" sz="2800" dirty="0"/>
              <a:t>Introspection</a:t>
            </a:r>
          </a:p>
          <a:p>
            <a:pPr lvl="1"/>
            <a:r>
              <a:rPr lang="en-US" sz="2800" dirty="0"/>
              <a:t>Self-Perception</a:t>
            </a:r>
          </a:p>
          <a:p>
            <a:pPr lvl="1"/>
            <a:r>
              <a:rPr lang="en-US" sz="2800" u="sng" dirty="0"/>
              <a:t>Other People</a:t>
            </a:r>
          </a:p>
          <a:p>
            <a:pPr lvl="1"/>
            <a:r>
              <a:rPr lang="en-US" sz="2800" dirty="0"/>
              <a:t>Culture</a:t>
            </a:r>
          </a:p>
        </p:txBody>
      </p:sp>
    </p:spTree>
    <p:extLst>
      <p:ext uri="{BB962C8B-B14F-4D97-AF65-F5344CB8AC3E}">
        <p14:creationId xmlns:p14="http://schemas.microsoft.com/office/powerpoint/2010/main" val="2914521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A72266-6931-4619-9EE7-53862BB2E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AA58-2691-40D0-A90E-2754F480062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282628" name="Rectangle 4">
            <a:extLst>
              <a:ext uri="{FF2B5EF4-FFF2-40B4-BE49-F238E27FC236}">
                <a16:creationId xmlns:a16="http://schemas.microsoft.com/office/drawing/2014/main" id="{E1E848BF-7B2A-4970-A9D6-6F98A84A33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Other people</a:t>
            </a:r>
          </a:p>
        </p:txBody>
      </p:sp>
      <p:sp>
        <p:nvSpPr>
          <p:cNvPr id="282629" name="Rectangle 5">
            <a:extLst>
              <a:ext uri="{FF2B5EF4-FFF2-40B4-BE49-F238E27FC236}">
                <a16:creationId xmlns:a16="http://schemas.microsoft.com/office/drawing/2014/main" id="{CC15453B-1DCC-4D5C-B669-1EB8B04214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Social Comparison Theory</a:t>
            </a:r>
          </a:p>
          <a:p>
            <a:pPr lvl="1"/>
            <a:r>
              <a:rPr lang="en-US" altLang="en-US" dirty="0"/>
              <a:t>We learn about our own abilities, feelings, and beliefs by comparing ourselves to others</a:t>
            </a:r>
          </a:p>
          <a:p>
            <a:endParaRPr lang="en-US" altLang="en-US" dirty="0"/>
          </a:p>
          <a:p>
            <a:r>
              <a:rPr lang="en-US" altLang="en-US" dirty="0"/>
              <a:t>When do we make social comparisons?</a:t>
            </a:r>
          </a:p>
          <a:p>
            <a:pPr lvl="1"/>
            <a:r>
              <a:rPr lang="en-US" altLang="en-US" dirty="0"/>
              <a:t>When we are uncertain or don’t have any idea about how well we have done </a:t>
            </a:r>
          </a:p>
          <a:p>
            <a:pPr lvl="1"/>
            <a:r>
              <a:rPr lang="en-US" altLang="en-US" dirty="0"/>
              <a:t>When the other person’s ability can help us better understand our own (e.g., same domain)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Whom do we compare ourselves to?</a:t>
            </a:r>
          </a:p>
          <a:p>
            <a:pPr lvl="1"/>
            <a:r>
              <a:rPr lang="en-US" altLang="en-US" dirty="0"/>
              <a:t>Others who are similar in </a:t>
            </a:r>
            <a:r>
              <a:rPr lang="en-US" altLang="en-US" u="sng" dirty="0"/>
              <a:t>relevant</a:t>
            </a:r>
            <a:r>
              <a:rPr lang="en-US" altLang="en-US" dirty="0"/>
              <a:t> ways</a:t>
            </a:r>
          </a:p>
        </p:txBody>
      </p:sp>
    </p:spTree>
    <p:extLst>
      <p:ext uri="{BB962C8B-B14F-4D97-AF65-F5344CB8AC3E}">
        <p14:creationId xmlns:p14="http://schemas.microsoft.com/office/powerpoint/2010/main" val="9842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9" grpId="0" build="p" bldLvl="2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64A97BD3-9E4B-458D-92D5-CDBE8CFA1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876C0-5703-4B63-AF4A-B71AB290FB21}" type="slidenum">
              <a:rPr lang="en-US" altLang="en-US"/>
              <a:pPr/>
              <a:t>8</a:t>
            </a:fld>
            <a:endParaRPr lang="en-US" altLang="en-US"/>
          </a:p>
        </p:txBody>
      </p:sp>
      <p:pic>
        <p:nvPicPr>
          <p:cNvPr id="283650" name="Picture 2" descr="Dilbert - Social comparison">
            <a:extLst>
              <a:ext uri="{FF2B5EF4-FFF2-40B4-BE49-F238E27FC236}">
                <a16:creationId xmlns:a16="http://schemas.microsoft.com/office/drawing/2014/main" id="{54F6F08B-17F9-426B-9932-35EB81430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2"/>
          <a:stretch>
            <a:fillRect/>
          </a:stretch>
        </p:blipFill>
        <p:spPr bwMode="auto">
          <a:xfrm>
            <a:off x="1809750" y="319088"/>
            <a:ext cx="8572500" cy="58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926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27A2-38D1-4FFB-BB88-3E34FAD51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7B0F7-7E69-4DD5-B171-7166E0996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4706815" cy="4382086"/>
          </a:xfrm>
        </p:spPr>
        <p:txBody>
          <a:bodyPr>
            <a:normAutofit/>
          </a:bodyPr>
          <a:lstStyle/>
          <a:p>
            <a:r>
              <a:rPr lang="en-US" sz="2400" dirty="0"/>
              <a:t>Reflected Self-Appraisals</a:t>
            </a:r>
          </a:p>
          <a:p>
            <a:pPr lvl="1"/>
            <a:r>
              <a:rPr lang="en-US" sz="2200" dirty="0"/>
              <a:t>“Looking glass self”</a:t>
            </a:r>
          </a:p>
          <a:p>
            <a:r>
              <a:rPr lang="en-US" altLang="en-US" sz="2400" dirty="0"/>
              <a:t>We tend to see ourselves through the eyes of other people and adopt those views</a:t>
            </a:r>
          </a:p>
          <a:p>
            <a:pPr lvl="1"/>
            <a:r>
              <a:rPr lang="en-US" altLang="en-US" sz="2400" dirty="0"/>
              <a:t>Particularly when we have a motivation to affiliate </a:t>
            </a:r>
          </a:p>
          <a:p>
            <a:pPr lvl="1"/>
            <a:r>
              <a:rPr lang="en-US" altLang="en-US" sz="2400" dirty="0"/>
              <a:t>Particularly true for those who lack a firm self concept, such as children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2C75B-DBB7-4C57-8981-39D53D5F85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56" t="25478" r="24085" b="8380"/>
          <a:stretch/>
        </p:blipFill>
        <p:spPr>
          <a:xfrm>
            <a:off x="5298832" y="1811622"/>
            <a:ext cx="6506307" cy="504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5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20015</TotalTime>
  <Words>768</Words>
  <Application>Microsoft Office PowerPoint</Application>
  <PresentationFormat>Widescreen</PresentationFormat>
  <Paragraphs>160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Century Gothic</vt:lpstr>
      <vt:lpstr>Wingdings</vt:lpstr>
      <vt:lpstr>Vapor Trail</vt:lpstr>
      <vt:lpstr>Test yourself</vt:lpstr>
      <vt:lpstr>The Self</vt:lpstr>
      <vt:lpstr>Where do self-concepts come from?</vt:lpstr>
      <vt:lpstr>Self-Perception</vt:lpstr>
      <vt:lpstr>Imagine</vt:lpstr>
      <vt:lpstr>Where do self-concepts come from?</vt:lpstr>
      <vt:lpstr>Other people</vt:lpstr>
      <vt:lpstr>PowerPoint Presentation</vt:lpstr>
      <vt:lpstr>Other people</vt:lpstr>
      <vt:lpstr>Where do self-concepts come from?</vt:lpstr>
      <vt:lpstr>Culture and self-concept</vt:lpstr>
      <vt:lpstr>Self-Concept by construal</vt:lpstr>
      <vt:lpstr>Summary of Self-concept</vt:lpstr>
      <vt:lpstr>The Self</vt:lpstr>
      <vt:lpstr>What is Self-esteem?</vt:lpstr>
      <vt:lpstr>Qualities of Self-esteem</vt:lpstr>
      <vt:lpstr>Measuring Self-Esteem</vt:lpstr>
      <vt:lpstr>Theories Explaining/Relating to self-esteem</vt:lpstr>
      <vt:lpstr>Contingencies of self-worth Model</vt:lpstr>
      <vt:lpstr>Self-discrepancy Theory</vt:lpstr>
      <vt:lpstr>For Next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 of games</dc:title>
  <dc:creator>Kraemer, Kyle Rhoads</dc:creator>
  <cp:lastModifiedBy>Kraemer, Kyle</cp:lastModifiedBy>
  <cp:revision>254</cp:revision>
  <dcterms:created xsi:type="dcterms:W3CDTF">2019-01-01T18:46:56Z</dcterms:created>
  <dcterms:modified xsi:type="dcterms:W3CDTF">2021-09-10T21:34:18Z</dcterms:modified>
</cp:coreProperties>
</file>