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22"/>
  </p:notesMasterIdLst>
  <p:sldIdLst>
    <p:sldId id="293" r:id="rId2"/>
    <p:sldId id="508" r:id="rId3"/>
    <p:sldId id="544" r:id="rId4"/>
    <p:sldId id="545" r:id="rId5"/>
    <p:sldId id="546" r:id="rId6"/>
    <p:sldId id="561" r:id="rId7"/>
    <p:sldId id="564" r:id="rId8"/>
    <p:sldId id="1551" r:id="rId9"/>
    <p:sldId id="1552" r:id="rId10"/>
    <p:sldId id="551" r:id="rId11"/>
    <p:sldId id="520" r:id="rId12"/>
    <p:sldId id="552" r:id="rId13"/>
    <p:sldId id="560" r:id="rId14"/>
    <p:sldId id="553" r:id="rId15"/>
    <p:sldId id="558" r:id="rId16"/>
    <p:sldId id="562" r:id="rId17"/>
    <p:sldId id="556" r:id="rId18"/>
    <p:sldId id="569" r:id="rId19"/>
    <p:sldId id="530" r:id="rId20"/>
    <p:sldId id="155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0565" autoAdjust="0"/>
  </p:normalViewPr>
  <p:slideViewPr>
    <p:cSldViewPr snapToGrid="0">
      <p:cViewPr varScale="1">
        <p:scale>
          <a:sx n="60" d="100"/>
          <a:sy n="60" d="100"/>
        </p:scale>
        <p:origin x="155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73C75-0DBC-41CC-B4DC-25B0B865FE42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DD60A-1940-471F-88A4-F15D5179B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12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Pull up video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https://youtu.be/wJdNrCeUdhc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36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11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32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60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722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667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21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13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238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9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21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fld id="{AC867787-650D-470E-9694-4FB065BDB39D}" type="slidenum">
              <a:rPr lang="en-US">
                <a:latin typeface="Arial" charset="0"/>
              </a:rPr>
              <a:pPr eaLnBrk="1" hangingPunct="1"/>
              <a:t>8</a:t>
            </a:fld>
            <a:endParaRPr lang="en-US">
              <a:latin typeface="Arial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z="9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00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DD60A-1940-471F-88A4-F15D5179BEA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056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ABFA98-D8CB-488C-A33D-6F5B90813D6E}" type="slidenum">
              <a:rPr lang="en-US"/>
              <a:pPr/>
              <a:t>11</a:t>
            </a:fld>
            <a:endParaRPr lang="en-US"/>
          </a:p>
        </p:txBody>
      </p:sp>
      <p:sp>
        <p:nvSpPr>
          <p:cNvPr id="612354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730" tIns="44865" rIns="89730" bIns="44865" anchor="b"/>
          <a:lstStyle/>
          <a:p>
            <a:pPr algn="r"/>
            <a:fld id="{C8EC8801-7983-46D2-B425-81CA0911C191}" type="slidenum">
              <a:rPr lang="en-US" sz="1200">
                <a:latin typeface="Arial" charset="0"/>
              </a:rPr>
              <a:pPr algn="r"/>
              <a:t>11</a:t>
            </a:fld>
            <a:endParaRPr lang="en-US" sz="1200">
              <a:latin typeface="Arial" charset="0"/>
            </a:endParaRPr>
          </a:p>
        </p:txBody>
      </p:sp>
      <p:sp>
        <p:nvSpPr>
          <p:cNvPr id="612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6123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9730" tIns="44865" rIns="89730" bIns="44865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8888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6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63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7734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45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389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97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85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6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02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5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66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4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1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557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028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6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81365-A592-4DB2-A3B8-81A4BC3A43B5}" type="datetimeFigureOut">
              <a:rPr lang="en-US" smtClean="0"/>
              <a:t>9/12/2021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5AFC4-BE56-4735-BD76-5BE8D0C40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6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2C018-77D4-478D-9D58-B01DD0A42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Reading/Video quiz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13500-0B93-491C-8E44-D54799DA8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800" dirty="0"/>
              <a:t>Please take out a sheet of paper</a:t>
            </a:r>
          </a:p>
          <a:p>
            <a:endParaRPr lang="en-US" sz="2800" dirty="0"/>
          </a:p>
          <a:p>
            <a:r>
              <a:rPr lang="en-US" sz="2800" dirty="0"/>
              <a:t>Put your full name and date on it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Then number 1 through 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27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5E943-5865-4C9A-981A-3DA3554F1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Self-serving attributional bias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3E18F-36C0-499E-888C-CDA31AC32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The tendency to attribute our successes &amp; positive events to </a:t>
            </a:r>
            <a:r>
              <a:rPr lang="en-US" i="1" u="sng" dirty="0"/>
              <a:t>ourselves</a:t>
            </a:r>
            <a:r>
              <a:rPr lang="en-US" i="1" dirty="0"/>
              <a:t>, and our failures &amp; negative events to </a:t>
            </a:r>
            <a:r>
              <a:rPr lang="en-US" i="1" u="sng" dirty="0"/>
              <a:t>external circumstances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B1AC9C-68A7-4266-AF14-37D2644177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4611" y="2930238"/>
            <a:ext cx="2783305" cy="34256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E2E10E-7A9C-404D-A344-168B51DF03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3337" y="2907170"/>
            <a:ext cx="3654843" cy="37606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7055" y="3768189"/>
            <a:ext cx="2859272" cy="174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9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0183-7536-45F7-B7F6-7A45960AFCE4}" type="slidenum">
              <a:rPr lang="en-US"/>
              <a:pPr/>
              <a:t>11</a:t>
            </a:fld>
            <a:endParaRPr lang="en-US"/>
          </a:p>
        </p:txBody>
      </p:sp>
      <p:sp>
        <p:nvSpPr>
          <p:cNvPr id="6113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a) self-serving bias</a:t>
            </a:r>
          </a:p>
        </p:txBody>
      </p:sp>
      <p:sp>
        <p:nvSpPr>
          <p:cNvPr id="342019" name="Text Box 3"/>
          <p:cNvSpPr txBox="1">
            <a:spLocks noChangeArrowheads="1"/>
          </p:cNvSpPr>
          <p:nvPr/>
        </p:nvSpPr>
        <p:spPr bwMode="auto">
          <a:xfrm>
            <a:off x="1363747" y="5474369"/>
            <a:ext cx="3749675" cy="83099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 dirty="0">
                <a:latin typeface="Arial" charset="0"/>
              </a:rPr>
              <a:t>“I really don’t have the skills necessary.”</a:t>
            </a:r>
          </a:p>
        </p:txBody>
      </p:sp>
      <p:sp>
        <p:nvSpPr>
          <p:cNvPr id="342020" name="Text Box 4"/>
          <p:cNvSpPr txBox="1">
            <a:spLocks noChangeArrowheads="1"/>
          </p:cNvSpPr>
          <p:nvPr/>
        </p:nvSpPr>
        <p:spPr bwMode="auto">
          <a:xfrm>
            <a:off x="5951622" y="3264568"/>
            <a:ext cx="3749675" cy="12255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>
                <a:latin typeface="Arial" charset="0"/>
              </a:rPr>
              <a:t>“They were desperate &amp; would have hired anybody.”</a:t>
            </a:r>
          </a:p>
        </p:txBody>
      </p:sp>
      <p:sp>
        <p:nvSpPr>
          <p:cNvPr id="342021" name="Text Box 5"/>
          <p:cNvSpPr txBox="1">
            <a:spLocks noChangeArrowheads="1"/>
          </p:cNvSpPr>
          <p:nvPr/>
        </p:nvSpPr>
        <p:spPr bwMode="auto">
          <a:xfrm>
            <a:off x="1347872" y="3531269"/>
            <a:ext cx="3749675" cy="461665"/>
          </a:xfrm>
          <a:prstGeom prst="rect">
            <a:avLst/>
          </a:prstGeom>
          <a:solidFill>
            <a:srgbClr val="3399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 b="1" dirty="0">
                <a:latin typeface="Arial" charset="0"/>
              </a:rPr>
              <a:t>“I am very qualified!”</a:t>
            </a:r>
          </a:p>
        </p:txBody>
      </p:sp>
      <p:sp>
        <p:nvSpPr>
          <p:cNvPr id="342022" name="Text Box 6"/>
          <p:cNvSpPr txBox="1">
            <a:spLocks noChangeArrowheads="1"/>
          </p:cNvSpPr>
          <p:nvPr/>
        </p:nvSpPr>
        <p:spPr bwMode="auto">
          <a:xfrm>
            <a:off x="5951622" y="5093369"/>
            <a:ext cx="3749675" cy="1200329"/>
          </a:xfrm>
          <a:prstGeom prst="rect">
            <a:avLst/>
          </a:prstGeom>
          <a:solidFill>
            <a:srgbClr val="FF7C8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 b="1" dirty="0">
                <a:latin typeface="Arial" charset="0"/>
              </a:rPr>
              <a:t>“They obviously didn’t read my resume &amp; cover letter very carefully!”</a:t>
            </a:r>
          </a:p>
        </p:txBody>
      </p:sp>
      <p:sp>
        <p:nvSpPr>
          <p:cNvPr id="611335" name="Text Box 7"/>
          <p:cNvSpPr txBox="1">
            <a:spLocks noChangeArrowheads="1"/>
          </p:cNvSpPr>
          <p:nvPr/>
        </p:nvSpPr>
        <p:spPr bwMode="auto">
          <a:xfrm>
            <a:off x="1363747" y="2045369"/>
            <a:ext cx="3749675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 b="1" u="sng">
                <a:latin typeface="Arial" charset="0"/>
              </a:rPr>
              <a:t>Due to ME</a:t>
            </a:r>
            <a:endParaRPr lang="en-US" sz="2400" b="1">
              <a:latin typeface="Arial" charset="0"/>
            </a:endParaRPr>
          </a:p>
        </p:txBody>
      </p:sp>
      <p:sp>
        <p:nvSpPr>
          <p:cNvPr id="611336" name="Text Box 8"/>
          <p:cNvSpPr txBox="1">
            <a:spLocks noChangeArrowheads="1"/>
          </p:cNvSpPr>
          <p:nvPr/>
        </p:nvSpPr>
        <p:spPr bwMode="auto">
          <a:xfrm>
            <a:off x="5935747" y="1816768"/>
            <a:ext cx="3749675" cy="831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 b="1" u="sng">
                <a:latin typeface="Arial" charset="0"/>
              </a:rPr>
              <a:t>Due to EXTERNAL circumstances</a:t>
            </a:r>
            <a:endParaRPr lang="en-US" sz="2400" b="1">
              <a:latin typeface="Arial" charset="0"/>
            </a:endParaRPr>
          </a:p>
        </p:txBody>
      </p:sp>
      <p:sp>
        <p:nvSpPr>
          <p:cNvPr id="342025" name="Text Box 9"/>
          <p:cNvSpPr txBox="1">
            <a:spLocks noChangeArrowheads="1"/>
          </p:cNvSpPr>
          <p:nvPr/>
        </p:nvSpPr>
        <p:spPr bwMode="auto">
          <a:xfrm>
            <a:off x="5113422" y="3569369"/>
            <a:ext cx="86226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>
                <a:latin typeface="Arial" charset="0"/>
              </a:rPr>
              <a:t>VS.</a:t>
            </a:r>
          </a:p>
        </p:txBody>
      </p:sp>
      <p:sp>
        <p:nvSpPr>
          <p:cNvPr id="342026" name="Text Box 10"/>
          <p:cNvSpPr txBox="1">
            <a:spLocks noChangeArrowheads="1"/>
          </p:cNvSpPr>
          <p:nvPr/>
        </p:nvSpPr>
        <p:spPr bwMode="auto">
          <a:xfrm>
            <a:off x="5137484" y="5626769"/>
            <a:ext cx="7982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latin typeface="Arial" charset="0"/>
              </a:rPr>
              <a:t>VS.</a:t>
            </a:r>
          </a:p>
        </p:txBody>
      </p:sp>
      <p:sp>
        <p:nvSpPr>
          <p:cNvPr id="2" name="Rectangle 1"/>
          <p:cNvSpPr/>
          <p:nvPr/>
        </p:nvSpPr>
        <p:spPr>
          <a:xfrm rot="18085156">
            <a:off x="254556" y="3334188"/>
            <a:ext cx="19415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success</a:t>
            </a:r>
          </a:p>
        </p:txBody>
      </p:sp>
      <p:sp>
        <p:nvSpPr>
          <p:cNvPr id="13" name="Rectangle 12"/>
          <p:cNvSpPr/>
          <p:nvPr/>
        </p:nvSpPr>
        <p:spPr>
          <a:xfrm rot="18085156">
            <a:off x="377187" y="5115416"/>
            <a:ext cx="16962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failure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747" y="309680"/>
            <a:ext cx="2416101" cy="145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19" grpId="0" animBg="1"/>
      <p:bldP spid="342020" grpId="0" animBg="1"/>
      <p:bldP spid="342021" grpId="0" animBg="1"/>
      <p:bldP spid="342022" grpId="0" animBg="1"/>
      <p:bldP spid="342025" grpId="0" animBg="1"/>
      <p:bldP spid="342026" grpId="0" animBg="1"/>
      <p:bldP spid="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B6D6-A243-4708-A7BF-483F046B3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Downward 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64345-662C-4ACE-A936-44503B6A4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326556"/>
          </a:xfrm>
        </p:spPr>
        <p:txBody>
          <a:bodyPr>
            <a:normAutofit/>
          </a:bodyPr>
          <a:lstStyle/>
          <a:p>
            <a:r>
              <a:rPr lang="en-US" altLang="en-US" sz="2600" dirty="0"/>
              <a:t>Remember Social Comparison Theory</a:t>
            </a:r>
          </a:p>
          <a:p>
            <a:pPr lvl="1"/>
            <a:r>
              <a:rPr lang="en-US" altLang="en-US" sz="2400" dirty="0"/>
              <a:t>We can choose who to compare ourselves with</a:t>
            </a:r>
          </a:p>
          <a:p>
            <a:pPr lvl="1"/>
            <a:endParaRPr lang="en-US" altLang="en-US" sz="2400" dirty="0"/>
          </a:p>
          <a:p>
            <a:r>
              <a:rPr lang="en-US" altLang="en-US" sz="2600" dirty="0"/>
              <a:t>Downward Comparisons—Comparing ourselves with others who are worse than we are on a particular trait or ability. </a:t>
            </a:r>
            <a:endParaRPr lang="en-US" altLang="en-US" sz="800" dirty="0"/>
          </a:p>
          <a:p>
            <a:endParaRPr lang="en-US" dirty="0"/>
          </a:p>
          <a:p>
            <a:pPr marL="0" indent="0">
              <a:buNone/>
            </a:pPr>
            <a:endParaRPr lang="en-US" sz="2600" dirty="0"/>
          </a:p>
          <a:p>
            <a:r>
              <a:rPr lang="en-US" sz="2600" dirty="0"/>
              <a:t>Question:  Why would                                                                                                     this be good for                                                                                              self-esteem?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3AC318-393F-4DE2-98F9-8DCEA164D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140" y="4357838"/>
            <a:ext cx="7129713" cy="20359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4069" y="1794560"/>
            <a:ext cx="2610619" cy="159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45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B6D6-A243-4708-A7BF-483F046B3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Downward 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64345-662C-4ACE-A936-44503B6A4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326556"/>
          </a:xfrm>
        </p:spPr>
        <p:txBody>
          <a:bodyPr>
            <a:normAutofit/>
          </a:bodyPr>
          <a:lstStyle/>
          <a:p>
            <a:r>
              <a:rPr lang="en-US" sz="2800" dirty="0"/>
              <a:t>Downward Temporal comparisons</a:t>
            </a:r>
          </a:p>
          <a:p>
            <a:pPr lvl="1"/>
            <a:r>
              <a:rPr lang="en-US" sz="2400" dirty="0"/>
              <a:t>we evaluate </a:t>
            </a:r>
            <a:r>
              <a:rPr lang="en-US" sz="2400" b="1" i="1" dirty="0"/>
              <a:t>distant </a:t>
            </a:r>
            <a:r>
              <a:rPr lang="en-US" sz="2400" dirty="0"/>
              <a:t>past selves negatively, which makes our present self look good by comparison</a:t>
            </a:r>
          </a:p>
          <a:p>
            <a:endParaRPr lang="en-US" dirty="0"/>
          </a:p>
          <a:p>
            <a:r>
              <a:rPr lang="en-US" sz="2400" dirty="0"/>
              <a:t>Consider: Why do you think it might be more effective or easier for us to criticize a past self rather than enhance a present self (i.e., rate our present self extremely positively)?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6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80C4E-0E50-4A24-B7CD-06A9BD437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Basking in Reflected Glory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E7E54-FAA3-4680-BA33-43916097A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Showing an association between ourselves and successful others</a:t>
            </a:r>
          </a:p>
          <a:p>
            <a:pPr lvl="1"/>
            <a:r>
              <a:rPr lang="en-US" sz="2400" dirty="0"/>
              <a:t>we take pride in their victories as if they were our own</a:t>
            </a:r>
          </a:p>
          <a:p>
            <a:r>
              <a:rPr lang="en-US" sz="2800" dirty="0"/>
              <a:t>Evidence:</a:t>
            </a:r>
          </a:p>
          <a:p>
            <a:pPr lvl="1"/>
            <a:r>
              <a:rPr lang="en-US" sz="2400" dirty="0"/>
              <a:t>Cialdini (1976) study about college football fans</a:t>
            </a:r>
          </a:p>
          <a:p>
            <a:pPr lvl="1"/>
            <a:r>
              <a:rPr lang="en-US" sz="2400" dirty="0"/>
              <a:t>3 studies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200" dirty="0"/>
              <a:t>School apparel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200" dirty="0"/>
              <a:t> </a:t>
            </a:r>
            <a:r>
              <a:rPr lang="en-US" sz="2400" dirty="0"/>
              <a:t>“We won” but “they lost” (after failed quiz)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2400" dirty="0"/>
              <a:t>After failure, reported “</a:t>
            </a:r>
            <a:r>
              <a:rPr lang="en-US" sz="2400" u="sng" dirty="0"/>
              <a:t>they</a:t>
            </a:r>
            <a:r>
              <a:rPr lang="en-US" sz="2400" dirty="0"/>
              <a:t> lost” more often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0B4ACEA-E292-41E0-8B76-837B0016A4B2}"/>
              </a:ext>
            </a:extLst>
          </p:cNvPr>
          <p:cNvSpPr/>
          <p:nvPr/>
        </p:nvSpPr>
        <p:spPr>
          <a:xfrm>
            <a:off x="120092" y="5955775"/>
            <a:ext cx="2057400" cy="505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/>
              <a:t>BIRGing</a:t>
            </a:r>
            <a:endParaRPr lang="en-US" sz="28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AFC124D-61AA-4BCE-9CBD-4C2BF3E4D293}"/>
              </a:ext>
            </a:extLst>
          </p:cNvPr>
          <p:cNvSpPr/>
          <p:nvPr/>
        </p:nvSpPr>
        <p:spPr>
          <a:xfrm>
            <a:off x="6096000" y="4436022"/>
            <a:ext cx="2057400" cy="505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/>
              <a:t>CORFing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4264" y="4414071"/>
            <a:ext cx="3477644" cy="2289449"/>
          </a:xfrm>
          <a:prstGeom prst="rect">
            <a:avLst/>
          </a:prstGeom>
        </p:spPr>
      </p:pic>
      <p:cxnSp>
        <p:nvCxnSpPr>
          <p:cNvPr id="12" name="Elbow Connector 11"/>
          <p:cNvCxnSpPr/>
          <p:nvPr/>
        </p:nvCxnSpPr>
        <p:spPr>
          <a:xfrm flipV="1">
            <a:off x="992459" y="5263376"/>
            <a:ext cx="1185033" cy="537777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0800000" flipV="1">
            <a:off x="5220631" y="4636332"/>
            <a:ext cx="795237" cy="442176"/>
          </a:xfrm>
          <a:prstGeom prst="bentConnector3">
            <a:avLst>
              <a:gd name="adj1" fmla="val 10048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17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0BB88-6084-461A-AB4E-CC9E72EB8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Self-handicapping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AB3B0-6231-4491-91B2-627D4A454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/>
              <a:t>The act of creating performance obstacles for ourselves</a:t>
            </a:r>
          </a:p>
          <a:p>
            <a:pPr lvl="1"/>
            <a:r>
              <a:rPr lang="en-US" altLang="en-US" sz="2200" dirty="0"/>
              <a:t>E.g. Procrastinating, not giving full effort, performing with limitations</a:t>
            </a:r>
          </a:p>
          <a:p>
            <a:endParaRPr lang="en-US" altLang="en-US" sz="2400" dirty="0"/>
          </a:p>
          <a:p>
            <a:r>
              <a:rPr lang="en-US" altLang="en-US" sz="2400" dirty="0"/>
              <a:t>Question: If people want to improve self-esteem, why would they engage in self-handicapping?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993" y="390571"/>
            <a:ext cx="2117199" cy="173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7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AAF66-8DB2-4E0C-88C9-D23C63637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Self-handicapping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621F8-5407-4A83-AADA-39C66B9B4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398745"/>
          </a:xfrm>
        </p:spPr>
        <p:txBody>
          <a:bodyPr/>
          <a:lstStyle/>
          <a:p>
            <a:r>
              <a:rPr lang="en-US" altLang="en-US" sz="2800" dirty="0"/>
              <a:t>We sabotage our likelihood of doing well, so that we </a:t>
            </a:r>
            <a:r>
              <a:rPr lang="en-US" altLang="en-US" sz="2800" u="sng" dirty="0"/>
              <a:t>have excuses</a:t>
            </a:r>
            <a:r>
              <a:rPr lang="en-US" altLang="en-US" sz="2800" dirty="0"/>
              <a:t> in case we perform poorly. </a:t>
            </a:r>
          </a:p>
          <a:p>
            <a:pPr lvl="1"/>
            <a:r>
              <a:rPr lang="en-US" altLang="en-US" sz="2400" dirty="0"/>
              <a:t>If we fail . . . </a:t>
            </a:r>
          </a:p>
          <a:p>
            <a:pPr lvl="2"/>
            <a:r>
              <a:rPr lang="en-US" altLang="en-US" sz="2200" dirty="0"/>
              <a:t>we have a ready-made situational excuse</a:t>
            </a:r>
          </a:p>
          <a:p>
            <a:pPr lvl="2"/>
            <a:r>
              <a:rPr lang="en-US" altLang="en-US" sz="2000" dirty="0"/>
              <a:t>“I surely would have played better if I had just practiced more”</a:t>
            </a:r>
          </a:p>
          <a:p>
            <a:pPr lvl="1"/>
            <a:r>
              <a:rPr lang="en-US" altLang="en-US" sz="2400" dirty="0"/>
              <a:t>If we succeed despite the obstacle . . .</a:t>
            </a:r>
          </a:p>
          <a:p>
            <a:pPr lvl="2"/>
            <a:r>
              <a:rPr lang="en-US" altLang="en-US" sz="2200" dirty="0"/>
              <a:t>we must be exceptional!</a:t>
            </a:r>
          </a:p>
          <a:p>
            <a:pPr lvl="2"/>
            <a:r>
              <a:rPr lang="en-US" altLang="en-US" sz="2000" dirty="0"/>
              <a:t>“I didn’t practice and I still played well…I’m a superstar athlete!”</a:t>
            </a:r>
          </a:p>
          <a:p>
            <a:pPr lvl="1"/>
            <a:r>
              <a:rPr lang="en-US" altLang="en-US" sz="2400" dirty="0"/>
              <a:t>Either way self-esteem remains high</a:t>
            </a:r>
          </a:p>
          <a:p>
            <a:pPr lvl="1"/>
            <a:endParaRPr lang="en-US" sz="2400" dirty="0"/>
          </a:p>
          <a:p>
            <a:r>
              <a:rPr lang="en-US" dirty="0"/>
              <a:t>Downsides?</a:t>
            </a:r>
          </a:p>
        </p:txBody>
      </p:sp>
    </p:spTree>
    <p:extLst>
      <p:ext uri="{BB962C8B-B14F-4D97-AF65-F5344CB8AC3E}">
        <p14:creationId xmlns:p14="http://schemas.microsoft.com/office/powerpoint/2010/main" val="247850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12DB-182C-4732-8503-6FCDCCB5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Unskilled and unaware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E53D8-F15E-4C65-A7DF-3B2789130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7666463" cy="4024125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If you write a paper, how do you know whether your grammar in the paper was usually correct?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Dunning-Kruger Effect</a:t>
            </a:r>
            <a:endParaRPr lang="en-US" dirty="0"/>
          </a:p>
          <a:p>
            <a:pPr lvl="1"/>
            <a:r>
              <a:rPr lang="en-US" sz="2600" dirty="0"/>
              <a:t>People with the </a:t>
            </a:r>
            <a:r>
              <a:rPr lang="en-US" sz="2600" i="1" dirty="0"/>
              <a:t>least</a:t>
            </a:r>
            <a:r>
              <a:rPr lang="en-US" sz="2600" dirty="0"/>
              <a:t> </a:t>
            </a:r>
            <a:r>
              <a:rPr lang="en-US" sz="2600" i="1" dirty="0"/>
              <a:t>knowledge</a:t>
            </a:r>
            <a:r>
              <a:rPr lang="en-US" sz="2600" dirty="0"/>
              <a:t> within a given domain overestimate their own ability the </a:t>
            </a:r>
            <a:r>
              <a:rPr lang="en-US" sz="2600" i="1" dirty="0"/>
              <a:t>most</a:t>
            </a:r>
            <a:r>
              <a:rPr lang="en-US" sz="2600" dirty="0"/>
              <a:t>.</a:t>
            </a:r>
          </a:p>
          <a:p>
            <a:pPr lvl="2"/>
            <a:r>
              <a:rPr lang="en-US" sz="2200" dirty="0"/>
              <a:t>Humor, grammar, logic</a:t>
            </a:r>
          </a:p>
          <a:p>
            <a:pPr lvl="1"/>
            <a:endParaRPr lang="en-US" sz="2400" dirty="0"/>
          </a:p>
          <a:p>
            <a:endParaRPr lang="en-US" sz="2600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263" y="219456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69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12DB-182C-4732-8503-6FCDCCB5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Unskilled and unaware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E53D8-F15E-4C65-A7DF-3B2789130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Occurs because people who are unskilled in these domains suffer a dual burden: </a:t>
            </a:r>
          </a:p>
          <a:p>
            <a:pPr lvl="1"/>
            <a:r>
              <a:rPr lang="en-US" sz="2600" dirty="0"/>
              <a:t>1) Their lack of skill causes them to make errors, perform poorly, so their actual performance is low.</a:t>
            </a:r>
          </a:p>
          <a:p>
            <a:pPr lvl="1"/>
            <a:r>
              <a:rPr lang="en-US" sz="2600" dirty="0"/>
              <a:t>2) Their lack of skill also prevents them from gaining insight into their errors, so they’re unable to tell a good performance from a bad performance.</a:t>
            </a:r>
          </a:p>
          <a:p>
            <a:pPr lvl="1"/>
            <a:endParaRPr lang="en-US" sz="2400" dirty="0"/>
          </a:p>
          <a:p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50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113E4E2-D777-431A-B86C-E84E5403D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thoughts on self-enhancement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7BDD0DC-3F01-4A7E-A535-72043F7DB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We tend to hold unrealistically positive self-views</a:t>
            </a:r>
          </a:p>
          <a:p>
            <a:endParaRPr lang="en-US" sz="2800" dirty="0"/>
          </a:p>
          <a:p>
            <a:r>
              <a:rPr lang="en-US" sz="2800" dirty="0"/>
              <a:t>Specific psychological mechanisms, often involving motivation to improve self-esteem, make these positive self-views possible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4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F18680-54EF-4FEA-9B9F-AA9973622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yourself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DDA973-B4D8-4AF2-A901-052F7B740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What theory suggests that we infer our own preferences and feelings by observing our own </a:t>
            </a:r>
            <a:r>
              <a:rPr lang="en-US" sz="2800" i="1" dirty="0"/>
              <a:t>behavior</a:t>
            </a:r>
            <a:r>
              <a:rPr lang="en-US" sz="2800" dirty="0"/>
              <a:t>?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cs typeface="Times New Roman" pitchFamily="18" charset="0"/>
              </a:rPr>
              <a:t>The part of our self-concept in which we evaluate ourselves as good or bad is called ___________________.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  <a:p>
            <a:endParaRPr lang="en-US" sz="2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8E7C018-6075-4FC7-B273-A67EF9C4233F}"/>
              </a:ext>
            </a:extLst>
          </p:cNvPr>
          <p:cNvSpPr/>
          <p:nvPr/>
        </p:nvSpPr>
        <p:spPr>
          <a:xfrm>
            <a:off x="5766080" y="4106634"/>
            <a:ext cx="2263480" cy="504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Self-Esteem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8ED4A73-D395-4E5F-B983-B3F9DC5CA927}"/>
              </a:ext>
            </a:extLst>
          </p:cNvPr>
          <p:cNvSpPr/>
          <p:nvPr/>
        </p:nvSpPr>
        <p:spPr>
          <a:xfrm>
            <a:off x="7423121" y="3036333"/>
            <a:ext cx="4083079" cy="5040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/>
              <a:t>Self-Perception Theory</a:t>
            </a:r>
          </a:p>
        </p:txBody>
      </p:sp>
    </p:spTree>
    <p:extLst>
      <p:ext uri="{BB962C8B-B14F-4D97-AF65-F5344CB8AC3E}">
        <p14:creationId xmlns:p14="http://schemas.microsoft.com/office/powerpoint/2010/main" val="406510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E9787-1D38-4D77-ADAC-EE119BC4F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Next Time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8AA24-8C0D-4180-8C36-C6AABEF2F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Wednesday</a:t>
            </a:r>
          </a:p>
          <a:p>
            <a:pPr lvl="1"/>
            <a:r>
              <a:rPr lang="en-US" sz="2400" dirty="0"/>
              <a:t>Read p99-102; p122-134</a:t>
            </a:r>
          </a:p>
          <a:p>
            <a:pPr lvl="1"/>
            <a:r>
              <a:rPr lang="en-US" sz="2400" dirty="0"/>
              <a:t>Watch Social Psych Mix Tape #2</a:t>
            </a:r>
          </a:p>
          <a:p>
            <a:pPr lvl="1"/>
            <a:endParaRPr lang="en-US" sz="2400" dirty="0"/>
          </a:p>
          <a:p>
            <a:r>
              <a:rPr lang="en-US" sz="2600" dirty="0"/>
              <a:t>Friday (end of the day)</a:t>
            </a:r>
          </a:p>
          <a:p>
            <a:pPr lvl="1"/>
            <a:r>
              <a:rPr lang="en-US" sz="2400" dirty="0" err="1"/>
              <a:t>InQuizitive</a:t>
            </a:r>
            <a:r>
              <a:rPr lang="en-US" sz="2400" dirty="0"/>
              <a:t> due for Chapter 3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1020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ABAC1-2426-4E14-A2AC-EBEF2E5BC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1900" y="764373"/>
            <a:ext cx="9004300" cy="1293028"/>
          </a:xfrm>
        </p:spPr>
        <p:txBody>
          <a:bodyPr/>
          <a:lstStyle/>
          <a:p>
            <a:r>
              <a:rPr lang="en-US" dirty="0"/>
              <a:t>Theories Explaining/Relating to self-esteem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904BB-6590-44E9-A43D-518F40660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Contingencies of Self-Worth Model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Self-Discrepancy Theory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Sociometer Theory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Terror Management Theory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EE3CA-C645-4074-8B74-51502A525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800" y="2992885"/>
            <a:ext cx="5913967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7503A1-5430-4F99-8EBF-B495363C5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4248" y="1913022"/>
            <a:ext cx="4329673" cy="26287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ACF2E5-EEF5-4F28-8F2B-24F960D59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Sociometer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2AEEB-B83E-4AF6-9E1E-989037240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94560"/>
            <a:ext cx="6581274" cy="4326556"/>
          </a:xfrm>
        </p:spPr>
        <p:txBody>
          <a:bodyPr>
            <a:normAutofit/>
          </a:bodyPr>
          <a:lstStyle/>
          <a:p>
            <a:r>
              <a:rPr lang="en-US" sz="2400" dirty="0"/>
              <a:t>Self-esteem is driven by a primitive need to connect with others and gain their approval.</a:t>
            </a:r>
          </a:p>
          <a:p>
            <a:pPr lvl="1"/>
            <a:r>
              <a:rPr lang="en-US" sz="2400" dirty="0"/>
              <a:t>Detects acceptance and rejection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991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B4944-9117-4CB2-94F2-946D93253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Terror management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1FF00-16DD-4AA3-818F-B3FB2CE69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057401"/>
            <a:ext cx="10820400" cy="4579219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Biologically programmed for self-preservation</a:t>
            </a:r>
          </a:p>
          <a:p>
            <a:r>
              <a:rPr lang="en-US" sz="2600" dirty="0"/>
              <a:t>Yet, we are aware of our own death</a:t>
            </a:r>
          </a:p>
          <a:p>
            <a:pPr lvl="1"/>
            <a:r>
              <a:rPr lang="en-US" sz="2600" dirty="0"/>
              <a:t>Result:  </a:t>
            </a:r>
          </a:p>
          <a:p>
            <a:pPr lvl="2"/>
            <a:r>
              <a:rPr lang="en-US" sz="2200" dirty="0"/>
              <a:t>Terror</a:t>
            </a:r>
          </a:p>
          <a:p>
            <a:pPr lvl="2"/>
            <a:r>
              <a:rPr lang="en-US" sz="2200" dirty="0"/>
              <a:t>Paralyzing deeply rooted fear</a:t>
            </a:r>
          </a:p>
          <a:p>
            <a:endParaRPr lang="en-US" sz="2600" dirty="0"/>
          </a:p>
          <a:p>
            <a:r>
              <a:rPr lang="en-US" sz="2600" dirty="0"/>
              <a:t>Question:  How might people manage this fear?</a:t>
            </a:r>
          </a:p>
          <a:p>
            <a:pPr lvl="1"/>
            <a:endParaRPr lang="en-US" sz="2600" dirty="0"/>
          </a:p>
          <a:p>
            <a:r>
              <a:rPr lang="en-US" sz="2600" dirty="0"/>
              <a:t>Buffer:  </a:t>
            </a:r>
          </a:p>
          <a:p>
            <a:pPr lvl="1"/>
            <a:r>
              <a:rPr lang="en-US" sz="2600" dirty="0"/>
              <a:t>Cultural beliefs</a:t>
            </a:r>
          </a:p>
          <a:p>
            <a:pPr lvl="1"/>
            <a:r>
              <a:rPr lang="en-US" sz="2600" dirty="0"/>
              <a:t>Embracing larger purpose/meaning</a:t>
            </a:r>
          </a:p>
          <a:p>
            <a:pPr lvl="1"/>
            <a:r>
              <a:rPr lang="en-US" sz="2600" u="sng" dirty="0"/>
              <a:t>Self-esteem</a:t>
            </a:r>
            <a:r>
              <a:rPr lang="en-US" sz="2600" dirty="0"/>
              <a:t> arises from belief that one is living up to the cultural standards of a valid worldview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966B45-9EB8-41B7-A73A-C0D3EB7ED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8989" y="2057401"/>
            <a:ext cx="3104359" cy="359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63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3080B-03AD-41CE-B1AB-92A420D9E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4FF63-79FE-43EA-AA74-C85F3953D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90700"/>
            <a:ext cx="10820400" cy="48514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For each piece of evidence (</a:t>
            </a:r>
            <a:r>
              <a:rPr lang="en-US" u="sng" dirty="0"/>
              <a:t>all true</a:t>
            </a:r>
            <a:r>
              <a:rPr lang="en-US" dirty="0"/>
              <a:t>), consider which theory(or theories) of self-esteem it supports.</a:t>
            </a:r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When forced to think about their own death, people evaluate those that share their culture more positively, others more negatively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Increased activity in rejection-related brain regions has been associated with lowered self-esteem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When people believe they are not who they </a:t>
            </a:r>
            <a:r>
              <a:rPr lang="en-US" u="sng" dirty="0"/>
              <a:t>should</a:t>
            </a:r>
            <a:r>
              <a:rPr lang="en-US" dirty="0"/>
              <a:t> be, they tend to experience anxiety, guilt, and are more likely to procrastinate.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Self-esteem praise is neurologically and behaviorally rewarding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When people believe they are not who they </a:t>
            </a:r>
            <a:r>
              <a:rPr lang="en-US" u="sng" dirty="0"/>
              <a:t>want</a:t>
            </a:r>
            <a:r>
              <a:rPr lang="en-US" dirty="0"/>
              <a:t> to be, they tend to experience disappointment, devaluation, and a sense of failure.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Boosting self-esteem makes people more open to different worldviews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People with social anxiety tend to have lower self-esteem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Some individuals’ self-esteem is dependent on the status of their relationship (RCSE). If they have a relationship setback, they are more highly prone to anxiety, depression, and changes in mood.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EC0FBF-6EB2-4870-836D-A341DBCB7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6038" y="114300"/>
            <a:ext cx="1536700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4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4994B9-EE34-4091-987F-315A67D9B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Better-than-average effect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F9889BA-7340-4AE0-8F8A-5886B20B9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39581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generally believe we are above average on favorable attributes </a:t>
            </a:r>
          </a:p>
          <a:p>
            <a:pPr lvl="1"/>
            <a:r>
              <a:rPr lang="en-US" dirty="0"/>
              <a:t>IQ</a:t>
            </a:r>
          </a:p>
          <a:p>
            <a:pPr lvl="1"/>
            <a:r>
              <a:rPr lang="en-US" dirty="0"/>
              <a:t>Memory</a:t>
            </a:r>
          </a:p>
          <a:p>
            <a:pPr lvl="1"/>
            <a:r>
              <a:rPr lang="en-US" dirty="0"/>
              <a:t>Cognitive Ability</a:t>
            </a:r>
          </a:p>
          <a:p>
            <a:pPr lvl="1"/>
            <a:r>
              <a:rPr lang="en-US" dirty="0"/>
              <a:t>Job Performance</a:t>
            </a:r>
          </a:p>
          <a:p>
            <a:pPr lvl="1"/>
            <a:r>
              <a:rPr lang="en-US" dirty="0"/>
              <a:t>Academic Performance</a:t>
            </a:r>
          </a:p>
          <a:p>
            <a:pPr lvl="1"/>
            <a:r>
              <a:rPr lang="en-US" dirty="0"/>
              <a:t>Popularity</a:t>
            </a:r>
          </a:p>
          <a:p>
            <a:pPr lvl="1"/>
            <a:r>
              <a:rPr lang="en-US" dirty="0"/>
              <a:t>Health behaviors</a:t>
            </a:r>
          </a:p>
          <a:p>
            <a:pPr lvl="1"/>
            <a:r>
              <a:rPr lang="en-US" dirty="0"/>
              <a:t>Relationship Satisfaction</a:t>
            </a:r>
          </a:p>
          <a:p>
            <a:pPr lvl="1"/>
            <a:r>
              <a:rPr lang="en-US" dirty="0"/>
              <a:t>Driving Ability</a:t>
            </a:r>
          </a:p>
          <a:p>
            <a:pPr lvl="1"/>
            <a:r>
              <a:rPr lang="en-US" dirty="0"/>
              <a:t>and . . . Immunity to bias</a:t>
            </a:r>
          </a:p>
          <a:p>
            <a:pPr lvl="1"/>
            <a:endParaRPr lang="en-US" dirty="0"/>
          </a:p>
          <a:p>
            <a:r>
              <a:rPr lang="en-US" dirty="0"/>
              <a:t>Question:  Can we all be above average?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1BB7B3-1AA0-4A98-B3F1-31A94F1DE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965" y="2834439"/>
            <a:ext cx="4142372" cy="231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0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147"/>
          <p:cNvGraphicFramePr>
            <a:graphicFrameLocks/>
          </p:cNvGraphicFramePr>
          <p:nvPr/>
        </p:nvGraphicFramePr>
        <p:xfrm>
          <a:off x="2286000" y="1295401"/>
          <a:ext cx="7848600" cy="5266373"/>
        </p:xfrm>
        <a:graphic>
          <a:graphicData uri="http://schemas.openxmlformats.org/drawingml/2006/table">
            <a:tbl>
              <a:tblPr/>
              <a:tblGrid>
                <a:gridCol w="25227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2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3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Likelihood will happen to YOU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Likelihood will happen to the typical student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Have a heart attack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Higher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Be refused a bank loan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Higher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Have a mentally gifted child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Higher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7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Become an alcoholic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Higher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67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Develop arthritis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Higher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33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Have your work recognized with an award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Higher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Lower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3665622" y="267886"/>
            <a:ext cx="8610600" cy="129302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Unrealistic optimism </a:t>
            </a:r>
            <a:r>
              <a:rPr lang="en-US" sz="2400" dirty="0"/>
              <a:t>(Weinstein, 1980)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 bwMode="auto">
          <a:xfrm>
            <a:off x="6248400" y="60928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latin typeface="Calibri" pitchFamily="34" charset="0"/>
            </a:endParaRPr>
          </a:p>
        </p:txBody>
      </p:sp>
      <p:sp>
        <p:nvSpPr>
          <p:cNvPr id="10" name="Rectangle 148"/>
          <p:cNvSpPr>
            <a:spLocks noChangeArrowheads="1"/>
          </p:cNvSpPr>
          <p:nvPr/>
        </p:nvSpPr>
        <p:spPr bwMode="auto">
          <a:xfrm>
            <a:off x="4800600" y="2188020"/>
            <a:ext cx="464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148"/>
          <p:cNvSpPr>
            <a:spLocks noChangeArrowheads="1"/>
          </p:cNvSpPr>
          <p:nvPr/>
        </p:nvSpPr>
        <p:spPr bwMode="auto">
          <a:xfrm>
            <a:off x="4800600" y="2857500"/>
            <a:ext cx="464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48"/>
          <p:cNvSpPr>
            <a:spLocks noChangeArrowheads="1"/>
          </p:cNvSpPr>
          <p:nvPr/>
        </p:nvSpPr>
        <p:spPr bwMode="auto">
          <a:xfrm>
            <a:off x="4800600" y="3581400"/>
            <a:ext cx="464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48"/>
          <p:cNvSpPr>
            <a:spLocks noChangeArrowheads="1"/>
          </p:cNvSpPr>
          <p:nvPr/>
        </p:nvSpPr>
        <p:spPr bwMode="auto">
          <a:xfrm>
            <a:off x="4800600" y="4267200"/>
            <a:ext cx="464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48"/>
          <p:cNvSpPr>
            <a:spLocks noChangeArrowheads="1"/>
          </p:cNvSpPr>
          <p:nvPr/>
        </p:nvSpPr>
        <p:spPr bwMode="auto">
          <a:xfrm>
            <a:off x="4800600" y="4876800"/>
            <a:ext cx="5029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48"/>
          <p:cNvSpPr>
            <a:spLocks noChangeArrowheads="1"/>
          </p:cNvSpPr>
          <p:nvPr/>
        </p:nvSpPr>
        <p:spPr bwMode="auto">
          <a:xfrm>
            <a:off x="4800600" y="5611968"/>
            <a:ext cx="4648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5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  <p:bldP spid="10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7C349-9EA7-479F-BA2C-95845BA26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856AD-EFB4-45A4-9953-4E69475E2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tend to have unrealistic views of our abilities and futures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Question: How might we come to these conclusions?  </a:t>
            </a:r>
          </a:p>
          <a:p>
            <a:r>
              <a:rPr lang="en-US" dirty="0"/>
              <a:t>We have mechanisms that protect our self-esteem.  </a:t>
            </a:r>
          </a:p>
          <a:p>
            <a:r>
              <a:rPr lang="en-US" dirty="0"/>
              <a:t>For example . . .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Self-serving attributional bias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Downward comparison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Basking in Reflected Glory (</a:t>
            </a:r>
            <a:r>
              <a:rPr lang="en-US" dirty="0" err="1"/>
              <a:t>BIRGing</a:t>
            </a:r>
            <a:r>
              <a:rPr lang="en-US" dirty="0"/>
              <a:t>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Self-Handicapping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8050"/>
          <a:stretch/>
        </p:blipFill>
        <p:spPr>
          <a:xfrm>
            <a:off x="8826655" y="2630780"/>
            <a:ext cx="2857500" cy="17516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b="9697"/>
          <a:stretch/>
        </p:blipFill>
        <p:spPr>
          <a:xfrm>
            <a:off x="8826655" y="4701190"/>
            <a:ext cx="2079702" cy="187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1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19990</TotalTime>
  <Words>1045</Words>
  <Application>Microsoft Office PowerPoint</Application>
  <PresentationFormat>Widescreen</PresentationFormat>
  <Paragraphs>190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Century Gothic</vt:lpstr>
      <vt:lpstr>Wingdings</vt:lpstr>
      <vt:lpstr>Vapor Trail</vt:lpstr>
      <vt:lpstr>Reading/Video quiz</vt:lpstr>
      <vt:lpstr>Test yourself</vt:lpstr>
      <vt:lpstr>Theories Explaining/Relating to self-esteem</vt:lpstr>
      <vt:lpstr>Sociometer Theory</vt:lpstr>
      <vt:lpstr>Terror management theory</vt:lpstr>
      <vt:lpstr>In-Class Assignment</vt:lpstr>
      <vt:lpstr>Better-than-average effect</vt:lpstr>
      <vt:lpstr>Unrealistic optimism (Weinstein, 1980)</vt:lpstr>
      <vt:lpstr>Main point</vt:lpstr>
      <vt:lpstr>Self-serving attributional bias</vt:lpstr>
      <vt:lpstr>a) self-serving bias</vt:lpstr>
      <vt:lpstr>Downward comparisons</vt:lpstr>
      <vt:lpstr>Downward comparisons</vt:lpstr>
      <vt:lpstr>Basking in Reflected Glory</vt:lpstr>
      <vt:lpstr>Self-handicapping</vt:lpstr>
      <vt:lpstr>Self-handicapping</vt:lpstr>
      <vt:lpstr>Unskilled and unaware</vt:lpstr>
      <vt:lpstr>Unskilled and unaware</vt:lpstr>
      <vt:lpstr>Concluding thoughts on self-enhancement</vt:lpstr>
      <vt:lpstr>For Next Time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 of games</dc:title>
  <dc:creator>Kraemer, Kyle Rhoads</dc:creator>
  <cp:lastModifiedBy>Kraemer, Kyle</cp:lastModifiedBy>
  <cp:revision>253</cp:revision>
  <dcterms:created xsi:type="dcterms:W3CDTF">2019-01-01T18:46:56Z</dcterms:created>
  <dcterms:modified xsi:type="dcterms:W3CDTF">2021-09-13T20:14:27Z</dcterms:modified>
</cp:coreProperties>
</file>