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9"/>
  </p:handoutMasterIdLst>
  <p:sldIdLst>
    <p:sldId id="256" r:id="rId2"/>
    <p:sldId id="270" r:id="rId3"/>
    <p:sldId id="271" r:id="rId4"/>
    <p:sldId id="272" r:id="rId5"/>
    <p:sldId id="273" r:id="rId6"/>
    <p:sldId id="274" r:id="rId7"/>
    <p:sldId id="290" r:id="rId8"/>
    <p:sldId id="257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91" r:id="rId18"/>
    <p:sldId id="276" r:id="rId19"/>
    <p:sldId id="284" r:id="rId20"/>
    <p:sldId id="285" r:id="rId21"/>
    <p:sldId id="286" r:id="rId22"/>
    <p:sldId id="287" r:id="rId23"/>
    <p:sldId id="288" r:id="rId24"/>
    <p:sldId id="289" r:id="rId25"/>
    <p:sldId id="292" r:id="rId26"/>
    <p:sldId id="293" r:id="rId27"/>
    <p:sldId id="294" r:id="rId28"/>
    <p:sldId id="295" r:id="rId29"/>
    <p:sldId id="297" r:id="rId30"/>
    <p:sldId id="296" r:id="rId31"/>
    <p:sldId id="299" r:id="rId32"/>
    <p:sldId id="301" r:id="rId33"/>
    <p:sldId id="300" r:id="rId34"/>
    <p:sldId id="302" r:id="rId35"/>
    <p:sldId id="303" r:id="rId36"/>
    <p:sldId id="304" r:id="rId37"/>
    <p:sldId id="305" r:id="rId38"/>
  </p:sldIdLst>
  <p:sldSz cx="9144000" cy="6858000" type="screen4x3"/>
  <p:notesSz cx="7010400" cy="92964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9680"/>
  </p:normalViewPr>
  <p:slideViewPr>
    <p:cSldViewPr>
      <p:cViewPr varScale="1">
        <p:scale>
          <a:sx n="92" d="100"/>
          <a:sy n="92" d="100"/>
        </p:scale>
        <p:origin x="21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dner, Chloe" userId="7c314754-93e3-4e0c-8a6e-d4a5b2384cb6" providerId="ADAL" clId="{694960F8-C5E0-D44C-9E3F-26EC5F676545}"/>
    <pc:docChg chg="undo custSel addSld modSld sldOrd">
      <pc:chgData name="Gardner, Chloe" userId="7c314754-93e3-4e0c-8a6e-d4a5b2384cb6" providerId="ADAL" clId="{694960F8-C5E0-D44C-9E3F-26EC5F676545}" dt="2021-09-21T02:53:41.512" v="648" actId="404"/>
      <pc:docMkLst>
        <pc:docMk/>
      </pc:docMkLst>
      <pc:sldChg chg="modSp add mod ord">
        <pc:chgData name="Gardner, Chloe" userId="7c314754-93e3-4e0c-8a6e-d4a5b2384cb6" providerId="ADAL" clId="{694960F8-C5E0-D44C-9E3F-26EC5F676545}" dt="2021-09-21T02:43:05.162" v="195" actId="20577"/>
        <pc:sldMkLst>
          <pc:docMk/>
          <pc:sldMk cId="3049602879" sldId="303"/>
        </pc:sldMkLst>
        <pc:spChg chg="mod">
          <ac:chgData name="Gardner, Chloe" userId="7c314754-93e3-4e0c-8a6e-d4a5b2384cb6" providerId="ADAL" clId="{694960F8-C5E0-D44C-9E3F-26EC5F676545}" dt="2021-09-21T02:43:05.162" v="195" actId="20577"/>
          <ac:spMkLst>
            <pc:docMk/>
            <pc:sldMk cId="3049602879" sldId="303"/>
            <ac:spMk id="2" creationId="{00000000-0000-0000-0000-000000000000}"/>
          </ac:spMkLst>
        </pc:spChg>
        <pc:spChg chg="mod">
          <ac:chgData name="Gardner, Chloe" userId="7c314754-93e3-4e0c-8a6e-d4a5b2384cb6" providerId="ADAL" clId="{694960F8-C5E0-D44C-9E3F-26EC5F676545}" dt="2021-09-21T02:42:53.270" v="193" actId="20577"/>
          <ac:spMkLst>
            <pc:docMk/>
            <pc:sldMk cId="3049602879" sldId="303"/>
            <ac:spMk id="3" creationId="{00000000-0000-0000-0000-000000000000}"/>
          </ac:spMkLst>
        </pc:spChg>
      </pc:sldChg>
      <pc:sldChg chg="modSp add mod">
        <pc:chgData name="Gardner, Chloe" userId="7c314754-93e3-4e0c-8a6e-d4a5b2384cb6" providerId="ADAL" clId="{694960F8-C5E0-D44C-9E3F-26EC5F676545}" dt="2021-09-21T02:45:05.260" v="357" actId="403"/>
        <pc:sldMkLst>
          <pc:docMk/>
          <pc:sldMk cId="1632692620" sldId="304"/>
        </pc:sldMkLst>
        <pc:spChg chg="mod">
          <ac:chgData name="Gardner, Chloe" userId="7c314754-93e3-4e0c-8a6e-d4a5b2384cb6" providerId="ADAL" clId="{694960F8-C5E0-D44C-9E3F-26EC5F676545}" dt="2021-09-21T02:45:05.260" v="357" actId="403"/>
          <ac:spMkLst>
            <pc:docMk/>
            <pc:sldMk cId="1632692620" sldId="304"/>
            <ac:spMk id="2" creationId="{00000000-0000-0000-0000-000000000000}"/>
          </ac:spMkLst>
        </pc:spChg>
        <pc:spChg chg="mod">
          <ac:chgData name="Gardner, Chloe" userId="7c314754-93e3-4e0c-8a6e-d4a5b2384cb6" providerId="ADAL" clId="{694960F8-C5E0-D44C-9E3F-26EC5F676545}" dt="2021-09-21T02:44:43.443" v="349" actId="20577"/>
          <ac:spMkLst>
            <pc:docMk/>
            <pc:sldMk cId="1632692620" sldId="304"/>
            <ac:spMk id="3" creationId="{00000000-0000-0000-0000-000000000000}"/>
          </ac:spMkLst>
        </pc:spChg>
      </pc:sldChg>
      <pc:sldChg chg="modSp add mod ord">
        <pc:chgData name="Gardner, Chloe" userId="7c314754-93e3-4e0c-8a6e-d4a5b2384cb6" providerId="ADAL" clId="{694960F8-C5E0-D44C-9E3F-26EC5F676545}" dt="2021-09-21T02:53:41.512" v="648" actId="404"/>
        <pc:sldMkLst>
          <pc:docMk/>
          <pc:sldMk cId="3891053309" sldId="305"/>
        </pc:sldMkLst>
        <pc:spChg chg="mod">
          <ac:chgData name="Gardner, Chloe" userId="7c314754-93e3-4e0c-8a6e-d4a5b2384cb6" providerId="ADAL" clId="{694960F8-C5E0-D44C-9E3F-26EC5F676545}" dt="2021-09-21T02:51:09.013" v="481" actId="20577"/>
          <ac:spMkLst>
            <pc:docMk/>
            <pc:sldMk cId="3891053309" sldId="305"/>
            <ac:spMk id="2" creationId="{00000000-0000-0000-0000-000000000000}"/>
          </ac:spMkLst>
        </pc:spChg>
        <pc:spChg chg="mod">
          <ac:chgData name="Gardner, Chloe" userId="7c314754-93e3-4e0c-8a6e-d4a5b2384cb6" providerId="ADAL" clId="{694960F8-C5E0-D44C-9E3F-26EC5F676545}" dt="2021-09-21T02:53:41.512" v="648" actId="404"/>
          <ac:spMkLst>
            <pc:docMk/>
            <pc:sldMk cId="3891053309" sldId="305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BD084D-872C-47C8-8A81-073D74D881CD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9B8536-5119-4956-9765-905358E2F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5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9/21/2021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8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9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0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1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2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4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4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5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6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7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8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9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0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1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1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1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1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1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1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1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21.emf"/><Relationship Id="rId2" Type="http://schemas.openxmlformats.org/officeDocument/2006/relationships/tags" Target="../tags/tag90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1.emf"/><Relationship Id="rId2" Type="http://schemas.openxmlformats.org/officeDocument/2006/relationships/tags" Target="../tags/tag93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image" Target="../media/image21.emf"/><Relationship Id="rId2" Type="http://schemas.openxmlformats.org/officeDocument/2006/relationships/tags" Target="../tags/tag9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image" Target="../media/image21.emf"/><Relationship Id="rId2" Type="http://schemas.openxmlformats.org/officeDocument/2006/relationships/tags" Target="../tags/tag99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7" Type="http://schemas.openxmlformats.org/officeDocument/2006/relationships/image" Target="../media/image21.emf"/><Relationship Id="rId2" Type="http://schemas.openxmlformats.org/officeDocument/2006/relationships/tags" Target="../tags/tag10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7" Type="http://schemas.openxmlformats.org/officeDocument/2006/relationships/image" Target="../media/image21.emf"/><Relationship Id="rId2" Type="http://schemas.openxmlformats.org/officeDocument/2006/relationships/tags" Target="../tags/tag105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image" Target="../media/image21.emf"/><Relationship Id="rId2" Type="http://schemas.openxmlformats.org/officeDocument/2006/relationships/tags" Target="../tags/tag108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5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6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1 –</a:t>
            </a:r>
            <a:br>
              <a:rPr lang="en-US" dirty="0"/>
            </a:br>
            <a:r>
              <a:rPr lang="en-US" dirty="0"/>
              <a:t>Some Review Questions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Neurons that transmit information about what we see, hear,  &amp; feel, are?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Glial cells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Motor neurons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Sensory neurons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Interneurons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Which part of the brain contains the medulla oblongata?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Forebrain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Hindbrain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Telencephalon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11. What part of the brain is the limbic system found in?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Forebrain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Hindbrain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Metencephalon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12. What structure regulates the autonomic NS, the endocrine system, emotions, and basic drives?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Pons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Thalamus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Hypothalamus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13. In the cerebral cortex, </a:t>
            </a:r>
            <a:r>
              <a:rPr lang="en-US" i="1" dirty="0"/>
              <a:t>bulges </a:t>
            </a:r>
            <a:r>
              <a:rPr lang="en-US" dirty="0"/>
              <a:t>in the surface of the brain are called?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Gyri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Fissures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Sulci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commisures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14. Which fissure separates the two hemispheres of the brain?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Central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Longitudinal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Lateral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15. Which lobe primarily processes motor information?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Parietal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Temporal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Occipital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16. Which lobe has hearing, memory, and some visual function?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Frontal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Parietal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Temporal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Occipital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494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17. Which two ions are found in the extracellular fluid of a neuron </a:t>
            </a:r>
            <a:r>
              <a:rPr lang="en-US" i="1" dirty="0"/>
              <a:t>at rest</a:t>
            </a:r>
            <a:r>
              <a:rPr lang="en-US" dirty="0"/>
              <a:t>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Na+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Na+ and </a:t>
            </a:r>
            <a:r>
              <a:rPr lang="en-US" dirty="0" err="1"/>
              <a:t>Cl</a:t>
            </a:r>
            <a:r>
              <a:rPr lang="en-US" dirty="0"/>
              <a:t>-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Cl</a:t>
            </a:r>
            <a:r>
              <a:rPr lang="en-US" dirty="0"/>
              <a:t>- and K+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K+ and A-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2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18. Which NT is involved in movement and pleasure?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Acetylcholine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Endorphins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Serotonin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Dopamine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506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1. Psychological Science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scientific study of the mind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scientific study of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 the study, through research, of mind, brain, and behavior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My favorite class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651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</a:t>
            </a:r>
            <a:r>
              <a:rPr lang="en-US" sz="3600" dirty="0"/>
              <a:t>Thinking that death by fire is more common than death by drowning is an example of?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Confirmation bias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Amiable skepticism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Availability heuristic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Hindsight bias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337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20. Which of the following is NOT true of the Mozart Effect?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was originally found in babies.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was based on a spatial test in adults.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led to Baby Einstein and many other products.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Other types of music may result in the same effect.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716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Visual illusions are an example of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Behaviorism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Humanistic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Gestalt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Psychoanalysis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0325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</a:t>
            </a:r>
            <a:r>
              <a:rPr lang="en-US" sz="4000" dirty="0"/>
              <a:t>The following are good characteristics of Theories except 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They are falsifiable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They are parsimonious (simple)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They are based on data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They can be proven with one good experiment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33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23. A correlational study finds that variable A is related to variable B.  You can conclude that 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causes B.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 causes A.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There is a third variable, C, that causes both A and B.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219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24. Study A finds a correlation of .4; study B finds a correlation of -.4.  Which study shows a stronger relationship?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Study A.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Study B.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strength of the relationship is the same.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8307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25. Which is the best operational definition of anxiety?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How many times someone bites their nails in 30 min.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Heart rate in 60 sec.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Score on a well-known and tested anxiety inventory.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9035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26. A random sample is 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Assigning participants to treatment groups so that each participant has the same chance of being in either group.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group of people taken from a population where each person had an equal chance of being chosen.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same thing as the Control Group.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0554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27. Which research setting is the most artificial, but gives the researcher the most control?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Laboratory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Field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Applied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2365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28. Which of the following is a confound?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An unintended difference between treatment groups.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Something other than the IV manipulation that affects one treatment group but not the other.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0733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2. </a:t>
            </a:r>
            <a:r>
              <a:rPr lang="en-US" sz="2800" dirty="0"/>
              <a:t>In a study investigating the effect of room temperature on mood, the IV would be _______and the DV would be 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Room temp; Mood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Mood; Room temp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Hot room; cold room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Cold room; hot room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049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29. Psychology has recently experienced ___________?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cognitive revolution.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behaviorist revolution.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return to dualism.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return to Freudian theory on the purpose of the unconscious.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3157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30. This almond shaped structure is part of the limbic system and is important in controlling emotions, especially fear.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hippocampus.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hypothalamus.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Basal ganglia.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amygdala.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136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31. What is the structure that acts as a sensory relay station that directs neural traffic between the senses and areas of the cerebral cortex?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thalamus.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hypothalamus.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/>
              <a:t>hippocampus.</a:t>
            </a:r>
            <a:endParaRPr lang="en-US" sz="40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amygdala.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4431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32. This area of the brain receives sensory information from the touch receptors of the skin?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Primary motor cortex.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Primary somatosensory cortex.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Central sulcus.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7272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33. This is a structure in the brainstem that is a netlike group of nerve cells that help control sleep, arousal, and </a:t>
            </a:r>
            <a:r>
              <a:rPr lang="en-US" sz="2800"/>
              <a:t>attention?.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The Basal ganglia.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The limbic system.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The reticular formation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The cerebellum.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327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34. This School of Thought in Psychology focuses on the environmental effects of observable behavior…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Psychoanalytic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Behaviorism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Humanistic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Gestalt Movement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960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35. Which Psychologist founded Behaviorism?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Carl Rogers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Wolfgang Kohler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John Watson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4000" dirty="0"/>
              <a:t>Sigmund Freud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3269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36. Which of the following are part of the APA guidelines of ethical human resources?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Getting informed consent from participants.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Participants can withdraw at any time.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Minimizing harm and discomfort.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All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9105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3. What is a between-subjects design?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same participants are given all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Different participants are given different conditions (levels) of the IV.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design that requires few participants in order to show effects.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4. The main problem with case studies is their ______________.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generalizability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Assignment of participants to treatment groups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Expectancy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truthfullness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5. The study of Phineas Gage would be a(n) _________?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Case study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Correlational study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Experiment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None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6. A study in which the nucleus </a:t>
            </a:r>
            <a:r>
              <a:rPr lang="en-US" sz="3100" dirty="0" err="1"/>
              <a:t>accumbens</a:t>
            </a:r>
            <a:r>
              <a:rPr lang="en-US" sz="3100" dirty="0"/>
              <a:t> (a brain area) of rats is damaged to see the effects on behavior is </a:t>
            </a:r>
            <a:r>
              <a:rPr lang="en-US" dirty="0"/>
              <a:t>_________?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Developmental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Biological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Social 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Clinical Psychology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7. Which NS is active when you </a:t>
            </a:r>
            <a:r>
              <a:rPr lang="en-US" sz="2800"/>
              <a:t>are frightened? </a:t>
            </a:r>
            <a:r>
              <a:rPr lang="en-US" sz="2800" dirty="0"/>
              <a:t>Choose best answer.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Peripheral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Sympathetic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Autonomic 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Parasympathetic NS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8. What is the purpose of the myelin sheath on an axon?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slow down the action potential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speed up the action potential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release NT into the synapse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bind to a receptor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75C85C901CC42EB93E00BEDC4A14EE9"/>
  <p:tag name="SLIDEID" val="D75C85C901CC42EB93E00BEDC4A14EE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wo ions are predominantly outside the neural membrane at rest?"/>
  <p:tag name="ANSWERSALIAS" val="Na+ and K+|smicln|Na+ and Cl-|smicln|Cl- and K+|smicln|Cl- and A-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4"/>
  <p:tag name="FONTSIZE" val="32"/>
  <p:tag name="BULLETTYPE" val="ppBulletArabicPeriod"/>
  <p:tag name="ANSWERTEXT" val="Na+ and K+&#10;Na+ and Cl-&#10;Cl- and K+&#10;Cl- and A-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5016068EEE247AFB624C05B66CE2D7C"/>
  <p:tag name="SLIDEID" val="75016068EEE247AFB624C05B66CE2D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T type is assembled in the cytoplasm, packaged in vesicles, and transported down axon?"/>
  <p:tag name="ANSWERSALIAS" val="Neuropeptides|smicln|Small molecule NTs|smicln|Acetylcholine"/>
  <p:tag name="VALUES" val="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6"/>
  <p:tag name="FONTSIZE" val="32"/>
  <p:tag name="BULLETTYPE" val="ppBulletArabicPeriod"/>
  <p:tag name="ANSWERTEXT" val="Neuropeptides&#10;Small molecule NTs&#10;Acetylcholin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A531AE0421F4F17A23044CD042C3568"/>
  <p:tag name="SLIDEID" val="DA531AE0421F4F17A23044CD042C35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ethical restrictions on experiments with animals."/>
  <p:tag name="ANSWERSALIAS" val="True|smicln|False"/>
  <p:tag name="VALUES" val="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4A27AC8685D45D69F4AA25C79778111"/>
  <p:tag name="SLIDEID" val="C4A27AC8685D45D69F4AA25C7977811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 monitors NT release to adjust it if necessary?"/>
  <p:tag name="ANSWERSALIAS" val="Ionotropic|smicln|Metabotropic|smicln|Autoreceptor|smicln|Gap junction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Ionotropic&#10;Metabotropic&#10;Autoreceptor&#10;Gap juncti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36C3E653F841D29AE238858CB1179B"/>
  <p:tag name="SLIDEID" val="9636C3E653F841D29AE238858CB117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spartate is a"/>
  <p:tag name="ANSWERSALIAS" val="Monoamine NT|smicln|Unconventional NT|smicln|Type of Acetylcholine|smicln|Amino Acid NT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6"/>
  <p:tag name="FONTSIZE" val="32"/>
  <p:tag name="BULLETTYPE" val="ppBulletArabicPeriod"/>
  <p:tag name="ANSWERTEXT" val="Monoamine NT&#10;Unconventional NT&#10;Type of Acetylcholine&#10;Amino Acid N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1BAAACD28E64959972FFD7E95728191"/>
  <p:tag name="SLIDEID" val="41BAAACD28E64959972FFD7E9572819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Endorphins are a type of "/>
  <p:tag name="ANSWERSALIAS" val="Catecholamine NT|smicln|Indolamine NT|smicln|Amino Acid NT|smicln|Neuropeptide NT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Catecholamine NT&#10;Indolamine NT&#10;Amino Acid NT&#10;Neuropeptide N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"/>
  <p:tag name="FONTSIZE" val="32"/>
  <p:tag name="BULLETTYPE" val="ppBulletArabicPeriod"/>
  <p:tag name="ANSWERTEXT" val="True&#10;False"/>
  <p:tag name="OLDNUMANSWERS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32"/>
  <p:tag name="BULLETTYPE" val="ppBulletArabicPeriod"/>
  <p:tag name="ANSWERTEXT" val="Is an antagonist at muscarinic Ach Rs&#10;Is an antagonist at nicotinic Ach Rs&#10;Is a D2 receptor blocker&#10;Is an agonist at the endogenous opiate Rs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79EAC169C624FABAB0BD6516D1FB83D"/>
  <p:tag name="SLIDEID" val="A79EAC169C624FABAB0BD6516D1FB8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Botox"/>
  <p:tag name="ANSWERSALIAS" val="Is an antagonist at muscarinic Ach Rs|smicln|Is an antagonist at nicotinic Ach Rs|smicln|Is a D2 receptor blocker|smicln|Is an agonist at the endogenous opiate Rs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1092</Words>
  <Application>Microsoft Office PowerPoint</Application>
  <PresentationFormat>On-screen Show (4:3)</PresentationFormat>
  <Paragraphs>179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Office Theme</vt:lpstr>
      <vt:lpstr>Chart</vt:lpstr>
      <vt:lpstr>Exam 1 – Some Review Questions</vt:lpstr>
      <vt:lpstr>1. Psychological Science is</vt:lpstr>
      <vt:lpstr>2. In a study investigating the effect of room temperature on mood, the IV would be _______and the DV would be ________.</vt:lpstr>
      <vt:lpstr>3. What is a between-subjects design?</vt:lpstr>
      <vt:lpstr>4. The main problem with case studies is their ______________.</vt:lpstr>
      <vt:lpstr>5. The study of Phineas Gage would be a(n) _________?</vt:lpstr>
      <vt:lpstr>6. A study in which the nucleus accumbens (a brain area) of rats is damaged to see the effects on behavior is _________?</vt:lpstr>
      <vt:lpstr>7. Which NS is active when you are frightened? Choose best answer.</vt:lpstr>
      <vt:lpstr>8. What is the purpose of the myelin sheath on an axon?</vt:lpstr>
      <vt:lpstr>9. Neurons that transmit information about what we see, hear,  &amp; feel, are?</vt:lpstr>
      <vt:lpstr>10. Which part of the brain contains the medulla oblongata?</vt:lpstr>
      <vt:lpstr>11. What part of the brain is the limbic system found in?</vt:lpstr>
      <vt:lpstr>12. What structure regulates the autonomic NS, the endocrine system, emotions, and basic drives?</vt:lpstr>
      <vt:lpstr>13. In the cerebral cortex, bulges in the surface of the brain are called?</vt:lpstr>
      <vt:lpstr>14. Which fissure separates the two hemispheres of the brain?</vt:lpstr>
      <vt:lpstr>15. Which lobe primarily processes motor information?</vt:lpstr>
      <vt:lpstr>16. Which lobe has hearing, memory, and some visual function?</vt:lpstr>
      <vt:lpstr>17. Which two ions are found in the extracellular fluid of a neuron at rest?</vt:lpstr>
      <vt:lpstr>18. Which NT is involved in movement and pleasure?</vt:lpstr>
      <vt:lpstr>19. Thinking that death by fire is more common than death by drowning is an example of?</vt:lpstr>
      <vt:lpstr>20. Which of the following is NOT true of the Mozart Effect?</vt:lpstr>
      <vt:lpstr>21. Visual illusions are an example of</vt:lpstr>
      <vt:lpstr>22. The following are good characteristics of Theories except ____?</vt:lpstr>
      <vt:lpstr>23. A correlational study finds that variable A is related to variable B.  You can conclude that ______?</vt:lpstr>
      <vt:lpstr>24. Study A finds a correlation of .4; study B finds a correlation of -.4.  Which study shows a stronger relationship?</vt:lpstr>
      <vt:lpstr>25. Which is the best operational definition of anxiety?</vt:lpstr>
      <vt:lpstr>26. A random sample is ________?</vt:lpstr>
      <vt:lpstr>27. Which research setting is the most artificial, but gives the researcher the most control?</vt:lpstr>
      <vt:lpstr>28. Which of the following is a confound?</vt:lpstr>
      <vt:lpstr>29. Psychology has recently experienced ___________?</vt:lpstr>
      <vt:lpstr>30. This almond shaped structure is part of the limbic system and is important in controlling emotions, especially fear.</vt:lpstr>
      <vt:lpstr>31. What is the structure that acts as a sensory relay station that directs neural traffic between the senses and areas of the cerebral cortex?</vt:lpstr>
      <vt:lpstr>32. This area of the brain receives sensory information from the touch receptors of the skin?</vt:lpstr>
      <vt:lpstr>33. This is a structure in the brainstem that is a netlike group of nerve cells that help control sleep, arousal, and attention?.</vt:lpstr>
      <vt:lpstr>34. This School of Thought in Psychology focuses on the environmental effects of observable behavior…</vt:lpstr>
      <vt:lpstr>35. Which Psychologist founded Behaviorism?</vt:lpstr>
      <vt:lpstr>36. Which of the following are part of the APA guidelines of ethical human resources?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30</cp:revision>
  <cp:lastPrinted>2021-02-18T16:14:57Z</cp:lastPrinted>
  <dcterms:created xsi:type="dcterms:W3CDTF">2010-02-08T21:56:43Z</dcterms:created>
  <dcterms:modified xsi:type="dcterms:W3CDTF">2021-09-21T14:21:59Z</dcterms:modified>
</cp:coreProperties>
</file>