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8" r:id="rId3"/>
    <p:sldId id="309" r:id="rId4"/>
    <p:sldId id="310" r:id="rId5"/>
    <p:sldId id="311" r:id="rId6"/>
    <p:sldId id="272" r:id="rId7"/>
    <p:sldId id="315" r:id="rId8"/>
    <p:sldId id="316" r:id="rId9"/>
    <p:sldId id="317" r:id="rId10"/>
    <p:sldId id="273" r:id="rId11"/>
    <p:sldId id="274" r:id="rId12"/>
    <p:sldId id="290" r:id="rId13"/>
    <p:sldId id="257" r:id="rId14"/>
    <p:sldId id="259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91" r:id="rId23"/>
    <p:sldId id="276" r:id="rId24"/>
    <p:sldId id="284" r:id="rId25"/>
    <p:sldId id="285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</p:sldIdLst>
  <p:sldSz cx="9144000" cy="6858000" type="screen4x3"/>
  <p:notesSz cx="7010400" cy="92964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9692"/>
  </p:normalViewPr>
  <p:slideViewPr>
    <p:cSldViewPr>
      <p:cViewPr varScale="1">
        <p:scale>
          <a:sx n="92" d="100"/>
          <a:sy n="92" d="100"/>
        </p:scale>
        <p:origin x="21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dner, Chloe" userId="7c314754-93e3-4e0c-8a6e-d4a5b2384cb6" providerId="ADAL" clId="{EE09191D-9CE5-2746-A555-7AA400CD2CB2}"/>
    <pc:docChg chg="undo custSel addSld modSld sldOrd">
      <pc:chgData name="Gardner, Chloe" userId="7c314754-93e3-4e0c-8a6e-d4a5b2384cb6" providerId="ADAL" clId="{EE09191D-9CE5-2746-A555-7AA400CD2CB2}" dt="2021-10-12T01:44:22.747" v="1332" actId="20577"/>
      <pc:docMkLst>
        <pc:docMk/>
      </pc:docMkLst>
      <pc:sldChg chg="modSp add mod">
        <pc:chgData name="Gardner, Chloe" userId="7c314754-93e3-4e0c-8a6e-d4a5b2384cb6" providerId="ADAL" clId="{EE09191D-9CE5-2746-A555-7AA400CD2CB2}" dt="2021-10-12T01:28:17.883" v="361" actId="20577"/>
        <pc:sldMkLst>
          <pc:docMk/>
          <pc:sldMk cId="2972978385" sldId="322"/>
        </pc:sldMkLst>
        <pc:spChg chg="mod">
          <ac:chgData name="Gardner, Chloe" userId="7c314754-93e3-4e0c-8a6e-d4a5b2384cb6" providerId="ADAL" clId="{EE09191D-9CE5-2746-A555-7AA400CD2CB2}" dt="2021-10-12T01:28:17.883" v="361" actId="20577"/>
          <ac:spMkLst>
            <pc:docMk/>
            <pc:sldMk cId="2972978385" sldId="322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27:08.802" v="354" actId="20577"/>
          <ac:spMkLst>
            <pc:docMk/>
            <pc:sldMk cId="2972978385" sldId="322"/>
            <ac:spMk id="3" creationId="{00000000-0000-0000-0000-000000000000}"/>
          </ac:spMkLst>
        </pc:spChg>
      </pc:sldChg>
      <pc:sldChg chg="modSp add mod">
        <pc:chgData name="Gardner, Chloe" userId="7c314754-93e3-4e0c-8a6e-d4a5b2384cb6" providerId="ADAL" clId="{EE09191D-9CE5-2746-A555-7AA400CD2CB2}" dt="2021-10-12T01:31:35.414" v="597" actId="20577"/>
        <pc:sldMkLst>
          <pc:docMk/>
          <pc:sldMk cId="3132059869" sldId="323"/>
        </pc:sldMkLst>
        <pc:spChg chg="mod">
          <ac:chgData name="Gardner, Chloe" userId="7c314754-93e3-4e0c-8a6e-d4a5b2384cb6" providerId="ADAL" clId="{EE09191D-9CE5-2746-A555-7AA400CD2CB2}" dt="2021-10-12T01:30:57.532" v="493" actId="20577"/>
          <ac:spMkLst>
            <pc:docMk/>
            <pc:sldMk cId="3132059869" sldId="323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31:35.414" v="597" actId="20577"/>
          <ac:spMkLst>
            <pc:docMk/>
            <pc:sldMk cId="3132059869" sldId="323"/>
            <ac:spMk id="3" creationId="{00000000-0000-0000-0000-000000000000}"/>
          </ac:spMkLst>
        </pc:spChg>
      </pc:sldChg>
      <pc:sldChg chg="modSp add mod ord">
        <pc:chgData name="Gardner, Chloe" userId="7c314754-93e3-4e0c-8a6e-d4a5b2384cb6" providerId="ADAL" clId="{EE09191D-9CE5-2746-A555-7AA400CD2CB2}" dt="2021-10-12T01:44:22.747" v="1332" actId="20577"/>
        <pc:sldMkLst>
          <pc:docMk/>
          <pc:sldMk cId="69772491" sldId="324"/>
        </pc:sldMkLst>
        <pc:spChg chg="mod">
          <ac:chgData name="Gardner, Chloe" userId="7c314754-93e3-4e0c-8a6e-d4a5b2384cb6" providerId="ADAL" clId="{EE09191D-9CE5-2746-A555-7AA400CD2CB2}" dt="2021-10-12T01:44:22.747" v="1332" actId="20577"/>
          <ac:spMkLst>
            <pc:docMk/>
            <pc:sldMk cId="69772491" sldId="324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33:32.806" v="705" actId="255"/>
          <ac:spMkLst>
            <pc:docMk/>
            <pc:sldMk cId="69772491" sldId="324"/>
            <ac:spMk id="3" creationId="{00000000-0000-0000-0000-000000000000}"/>
          </ac:spMkLst>
        </pc:spChg>
      </pc:sldChg>
      <pc:sldChg chg="modSp add mod">
        <pc:chgData name="Gardner, Chloe" userId="7c314754-93e3-4e0c-8a6e-d4a5b2384cb6" providerId="ADAL" clId="{EE09191D-9CE5-2746-A555-7AA400CD2CB2}" dt="2021-10-12T01:38:29.352" v="984" actId="20577"/>
        <pc:sldMkLst>
          <pc:docMk/>
          <pc:sldMk cId="2326162979" sldId="325"/>
        </pc:sldMkLst>
        <pc:spChg chg="mod">
          <ac:chgData name="Gardner, Chloe" userId="7c314754-93e3-4e0c-8a6e-d4a5b2384cb6" providerId="ADAL" clId="{EE09191D-9CE5-2746-A555-7AA400CD2CB2}" dt="2021-10-12T01:35:37.611" v="770" actId="5793"/>
          <ac:spMkLst>
            <pc:docMk/>
            <pc:sldMk cId="2326162979" sldId="325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38:29.352" v="984" actId="20577"/>
          <ac:spMkLst>
            <pc:docMk/>
            <pc:sldMk cId="2326162979" sldId="325"/>
            <ac:spMk id="3" creationId="{00000000-0000-0000-0000-000000000000}"/>
          </ac:spMkLst>
        </pc:spChg>
      </pc:sldChg>
      <pc:sldChg chg="modSp add mod ord">
        <pc:chgData name="Gardner, Chloe" userId="7c314754-93e3-4e0c-8a6e-d4a5b2384cb6" providerId="ADAL" clId="{EE09191D-9CE5-2746-A555-7AA400CD2CB2}" dt="2021-10-12T01:43:13.238" v="1248" actId="20578"/>
        <pc:sldMkLst>
          <pc:docMk/>
          <pc:sldMk cId="1218812951" sldId="326"/>
        </pc:sldMkLst>
        <pc:spChg chg="mod">
          <ac:chgData name="Gardner, Chloe" userId="7c314754-93e3-4e0c-8a6e-d4a5b2384cb6" providerId="ADAL" clId="{EE09191D-9CE5-2746-A555-7AA400CD2CB2}" dt="2021-10-12T01:43:07.920" v="1247" actId="20577"/>
          <ac:spMkLst>
            <pc:docMk/>
            <pc:sldMk cId="1218812951" sldId="326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42:54.717" v="1244" actId="255"/>
          <ac:spMkLst>
            <pc:docMk/>
            <pc:sldMk cId="1218812951" sldId="326"/>
            <ac:spMk id="3" creationId="{00000000-0000-0000-0000-000000000000}"/>
          </ac:spMkLst>
        </pc:spChg>
      </pc:sldChg>
      <pc:sldChg chg="modSp add mod">
        <pc:chgData name="Gardner, Chloe" userId="7c314754-93e3-4e0c-8a6e-d4a5b2384cb6" providerId="ADAL" clId="{EE09191D-9CE5-2746-A555-7AA400CD2CB2}" dt="2021-10-12T01:44:11.238" v="1331" actId="255"/>
        <pc:sldMkLst>
          <pc:docMk/>
          <pc:sldMk cId="3153930163" sldId="327"/>
        </pc:sldMkLst>
        <pc:spChg chg="mod">
          <ac:chgData name="Gardner, Chloe" userId="7c314754-93e3-4e0c-8a6e-d4a5b2384cb6" providerId="ADAL" clId="{EE09191D-9CE5-2746-A555-7AA400CD2CB2}" dt="2021-10-12T01:43:58.074" v="1314" actId="20577"/>
          <ac:spMkLst>
            <pc:docMk/>
            <pc:sldMk cId="3153930163" sldId="327"/>
            <ac:spMk id="2" creationId="{00000000-0000-0000-0000-000000000000}"/>
          </ac:spMkLst>
        </pc:spChg>
        <pc:spChg chg="mod">
          <ac:chgData name="Gardner, Chloe" userId="7c314754-93e3-4e0c-8a6e-d4a5b2384cb6" providerId="ADAL" clId="{EE09191D-9CE5-2746-A555-7AA400CD2CB2}" dt="2021-10-12T01:44:11.238" v="1331" actId="255"/>
          <ac:spMkLst>
            <pc:docMk/>
            <pc:sldMk cId="3153930163" sldId="327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BBD084D-872C-47C8-8A81-073D74D881CD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69B8536-5119-4956-9765-905358E2F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5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60FBA-A358-4C7C-BB3E-EF06A7EB48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6CB93-519D-4042-9A80-9FA069320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65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16CB93-519D-4042-9A80-9FA069320C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6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9C81-EC22-4705-BD16-14E32147BE10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BFAC4-B6F6-451E-93C4-D9955E4CC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3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4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4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5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6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7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8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49.xml"/><Relationship Id="rId7" Type="http://schemas.openxmlformats.org/officeDocument/2006/relationships/oleObject" Target="../embeddings/oleObject16.bin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0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1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2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3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3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4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5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16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16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16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16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16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16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16.emf"/><Relationship Id="rId2" Type="http://schemas.openxmlformats.org/officeDocument/2006/relationships/tags" Target="../tags/tag90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16.emf"/><Relationship Id="rId2" Type="http://schemas.openxmlformats.org/officeDocument/2006/relationships/tags" Target="../tags/tag93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3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image" Target="../media/image16.emf"/><Relationship Id="rId2" Type="http://schemas.openxmlformats.org/officeDocument/2006/relationships/tags" Target="../tags/tag9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3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7" Type="http://schemas.openxmlformats.org/officeDocument/2006/relationships/image" Target="../media/image16.emf"/><Relationship Id="rId2" Type="http://schemas.openxmlformats.org/officeDocument/2006/relationships/tags" Target="../tags/tag99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7" Type="http://schemas.openxmlformats.org/officeDocument/2006/relationships/image" Target="../media/image16.emf"/><Relationship Id="rId2" Type="http://schemas.openxmlformats.org/officeDocument/2006/relationships/tags" Target="../tags/tag102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3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2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2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Exam 2 –</a:t>
            </a:r>
            <a:br>
              <a:rPr lang="en-US" dirty="0"/>
            </a:br>
            <a:r>
              <a:rPr lang="en-US" dirty="0"/>
              <a:t>Some Review Questions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Study Guide is Posted under </a:t>
            </a:r>
          </a:p>
          <a:p>
            <a:r>
              <a:rPr lang="en-US" dirty="0"/>
              <a:t>“Study Aids” on Moodle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9. All of the following are drugs classified as depressants, except…?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Pentobarbital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Xanax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840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10. What do stimulant drugs do to neural firing rate?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Increase it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Decrease it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There is no change in neural firing rate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At first decrease it, then increase it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721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100" dirty="0"/>
              <a:t>11. Most hallucinogenic drugs increase what neurotransmitter?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Dopamine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Acetylcholine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Serotonin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Endorphins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2517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12. If you are having trouble sleeping, what did I say you should look at first?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How much and when you drink 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How much and when you drink 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Your diet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Your room temperature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13. Which of the following is NOT true of sleep?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It is important for helping us to remember information.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There are many lifestyle changes you can make to improve the quality of sleep.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During REM sleep, most people’s muscles are paralyzed.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If you are having trouble sleeping, the first thing you should do is try a sleeping pill.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/>
              <a:t>14. Subliminal messages are often used to influence your behavior, for instance at a movie theater.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15. There is a lack of scientific research showing that meditation is beneficial for health.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16. Which of the following is the view that we sleep to keep us safe during the dark?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Chart" r:id="rId7" imgW="4572000" imgH="5143500" progId="MSGraph.Chart.8">
                  <p:embed followColorScheme="full"/>
                </p:oleObj>
              </mc:Choice>
              <mc:Fallback>
                <p:oleObj name="Chart" r:id="rId7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restoration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activation-synthesis theory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Freud’s theory of unconscious conflicts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Following circadian rhythms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17. All of our dreams occur during REM sleep.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71311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18. Which type of EEG waves are most likely to be seen during deep sleep (stages 3 and 4)?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Alpha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Beta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Gamma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Delta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/>
              <a:t>1. Jill has been exposed to a virus.  She then tries shrimp for the first time and later that night she gets sick.  What is the US for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shrimp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virus that caused her to get sick.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getting sick (vomiting)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Feeling nauseous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3344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19. Which of the following is an operant response, as opposed to Pavlovian?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blink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flinch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Running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fear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20.Which of the following is NOT true of the Law of Effect?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Behavior is a function of its consequences.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 satisfying event will be repeated.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An annoying event will not be repeated.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was proposed by B.F. Skinner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REM sleep behavior disorder is classified as a type of insomnia.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4949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You tend to underestimate the amount of sleep you get at night.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5224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/>
              <a:t>23. If I dream that a large monster is crouched on my chest and won’t move, this is most likely…?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night terror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Non-REM dream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Sleep Apnea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A and B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5060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24. </a:t>
            </a:r>
            <a:r>
              <a:rPr lang="en-US" sz="3600" dirty="0"/>
              <a:t>All of the following are true of Alcohol, except…?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impairs judgement at low doses.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only impairs driving ability at high doses.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is likely to cause death at the level of anesthesia.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It makes seizure-prone individuals less likely to have a seizure.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337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25.Which of the following is true?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Little Albert was conditioned to pair furry things with a loud noise.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Peter was afraid of white rats.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Mary Cover Jones paired a rabbit with crackers and milk.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Peter’s fear of rabbits generalized to other furry things.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0398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26. </a:t>
            </a:r>
            <a:r>
              <a:rPr lang="en-US" sz="3600" dirty="0"/>
              <a:t>What did the Bandura studies suggest?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That people often model aggressive behavior.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That aggressive behavior is only modeled if it is rewarded.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That aggressive behavior is never modeled if it is punished.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All of the above.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1373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27. </a:t>
            </a:r>
            <a:r>
              <a:rPr lang="en-US" sz="3600" dirty="0"/>
              <a:t>Which of the following is true of punishment?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is effective and long-lasting.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teaches the organism the correct behavior to do.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Corporal punishment is associated with good outcomes.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immediately stops the unwanted behavior.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628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28. </a:t>
            </a:r>
            <a:r>
              <a:rPr lang="en-US" sz="3600" dirty="0"/>
              <a:t>Which of the following is NOT true of systematic desensitization?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Relaxation training is paired with fear-producing stimuli.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hierarchy of fears is produced so you can work on worse fears over time.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It is a type of counter conditioning.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Virtual reality doesn’t work to </a:t>
            </a:r>
            <a:r>
              <a:rPr lang="en-US" sz="2400"/>
              <a:t>treat phobias.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4641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/>
              <a:t>2. Jill has been exposed to a virus.  She then tries shrimp for the first time and later that night she gets sick.  What is the UR for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shrimp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virus that caused her to get sick.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getting sick (vomiting)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Feeling nauseous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483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29. </a:t>
            </a:r>
            <a:r>
              <a:rPr lang="en-US" sz="3600" dirty="0"/>
              <a:t>Which of the following is an example of negative reinforcement?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Taking an aspirin to get rid of an annoying headache.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When a child procrastinates, he is scolded by the parent.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For pinching his sister, a child gets put in time-out.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After a child cleans his room, he gets a hug from his mom. 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7297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7"/>
            <a:ext cx="89281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30. </a:t>
            </a:r>
            <a:r>
              <a:rPr lang="en-US" sz="3600" dirty="0"/>
              <a:t>Decreasing the probability of behavior being repeated by administering an aversive stimulus is 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reinforcement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Positive punishment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Negative punishment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3205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7"/>
            <a:ext cx="89281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31. </a:t>
            </a:r>
            <a:r>
              <a:rPr lang="en-US" sz="3600" dirty="0"/>
              <a:t>Food, water, and sex are secondary reinforcers.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977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7"/>
            <a:ext cx="8928100" cy="1143000"/>
          </a:xfrm>
        </p:spPr>
        <p:txBody>
          <a:bodyPr>
            <a:normAutofit/>
          </a:bodyPr>
          <a:lstStyle/>
          <a:p>
            <a:r>
              <a:rPr lang="en-US" dirty="0"/>
              <a:t>32. </a:t>
            </a:r>
            <a:r>
              <a:rPr lang="en-US" sz="3600" dirty="0"/>
              <a:t>Ivan Pavlov was interested in 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study of pigeons.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Conditioned emotional responses.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Salivary reflexes in dogs.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Second-order conditioning.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261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7"/>
            <a:ext cx="89281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33. </a:t>
            </a:r>
            <a:r>
              <a:rPr lang="en-US" sz="3600" dirty="0"/>
              <a:t>How many drinks can the average person metabolize per hour?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4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1881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52400" y="274637"/>
            <a:ext cx="89281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34. </a:t>
            </a:r>
            <a:r>
              <a:rPr lang="en-US" sz="3600" dirty="0"/>
              <a:t>BAC only drops 0.015% per hour once drinking has stopped.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5393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/>
              <a:t>3. Jill has been exposed to a virus.  She then tries shrimp for the first time and later that night she gets sick.  What is the CS for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shrimp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virus that caused her to get sick.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getting sick (vomiting)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Feeling nauseous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719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/>
              <a:t>4. Jill has been exposed to a virus.  She then tries shrimp for the first time and later that night she gets sick.  What is the CR for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shrimp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virus that caused her to get sick.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getting sick (vomiting)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Feeling nauseous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8771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5. </a:t>
            </a:r>
            <a:r>
              <a:rPr lang="en-US" sz="2200" dirty="0"/>
              <a:t>My friend used to go to an aerobics class where the teacher paired a Sting song with the cooldown.  Now when she hears that song, she can feel her heart rate go down.  What is the US in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Sting Song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b/c of 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upon hearing the song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891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6. </a:t>
            </a:r>
            <a:r>
              <a:rPr lang="en-US" sz="2200" dirty="0"/>
              <a:t>My friend used to go to an aerobics class where the teacher paired a Sting song with the cooldown.  Now when she hears that song, she can feel her heart rate go down.  What is the UR in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Sting Song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b/c of 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upon hearing the song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56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7. </a:t>
            </a:r>
            <a:r>
              <a:rPr lang="en-US" sz="2200" dirty="0"/>
              <a:t>My friend used to go to an aerobics class where the teacher paired a Sting song with the cooldown.  Now when she hears that song, she can feel her heart rate go down.  What is the CS in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Sting Song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b/c of 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upon hearing the song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644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8. </a:t>
            </a:r>
            <a:r>
              <a:rPr lang="en-US" sz="2200" dirty="0"/>
              <a:t>My friend used to go to an aerobics class where the teacher paired a Sting song with the cooldown.  Now when she hears that song, she can feel her heart rate go down.  What is the CR in this example?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Sting Song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b/c of the cooldown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Her heart rate decreasing upon hearing the song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368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65811C4A5F14C008AB17CAC193771A9"/>
  <p:tag name="SLIDEID" val="265811C4A5F14C008AB17CAC193771A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a quasi-experimental study?"/>
  <p:tag name="ANSWERSALIAS" val="Participants are not randomly assigned to groups|smicln|A single person is studied in-depth|smicln|An animal study|smicln|Separate participants form the treatment groups"/>
  <p:tag name="VALUES" val="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8"/>
  <p:tag name="FONTSIZE" val="28"/>
  <p:tag name="BULLETTYPE" val="ppBulletArabicPeriod"/>
  <p:tag name="ANSWERTEXT" val="Participants are not randomly assigned to groups&#10;A single person is studied in-depth&#10;An animal study&#10;Separate participants form the treatment groups"/>
  <p:tag name="OLDNUMANSWERS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FB2B88217C24F14922E68361AFADAF4"/>
  <p:tag name="SLIDEID" val="7FB2B88217C24F14922E68361AFADAF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Research that is done to solve a problem is referred to as _______ research."/>
  <p:tag name="ANSWERSALIAS" val="Experimental|smicln|Solution|smicln|Pure|smicln|Applied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34"/>
  <p:tag name="FONTSIZE" val="32"/>
  <p:tag name="BULLETTYPE" val="ppBulletArabicPeriod"/>
  <p:tag name="ANSWERTEXT" val="Experimental&#10;Solution&#10;Pure&#10;Applied"/>
  <p:tag name="OLDNUMANSWERS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0018A8B4F8B4AD7909ECB387DA45DBE"/>
  <p:tag name="SLIDEID" val="A0018A8B4F8B4AD7909ECB387DA45DB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A study correlating EEG measures to dreamstate would be _________?"/>
  <p:tag name="ANSWERSALIAS" val="Physiological psychology|smicln|Psychopharmacology|smicln|Neuropsychology|smicln|Psychophysiology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6"/>
  <p:tag name="FONTSIZE" val="28"/>
  <p:tag name="BULLETTYPE" val="ppBulletArabicPeriod"/>
  <p:tag name="ANSWERTEXT" val="Physiological psychology&#10;Psychopharmacology&#10;Neuropsychology&#10;Psychophysiology"/>
  <p:tag name="OLDNUMANSWERS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EA60DC18BF243D6BE937DF98F7A360D"/>
  <p:tag name="SLIDEID" val="6EA60DC18BF243D6BE937DF98F7A360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S is active when you are relaxing? Choose best answer."/>
  <p:tag name="ANSWERSALIAS" val="Peripheral NS|smicln|Sympathetic NS|smicln|Autonomic NS|smicln|Parasympathetic NS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0"/>
  <p:tag name="FONTSIZE" val="32"/>
  <p:tag name="BULLETTYPE" val="ppBulletArabicPeriod"/>
  <p:tag name="ANSWERTEXT" val="Peripheral NS&#10;Sympathetic NS&#10;Autonomic NS&#10;Parasympathetic N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64FE1168A1419188A7940486F91EA2"/>
  <p:tag name="SLIDEID" val="0C64FE1168A1419188A7940486F91EA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NS, myelinated axons are called _____, clusters of nerve cell bodies are called ______, and cells that produce myelin are called _______?"/>
  <p:tag name="ANSWERSALIAS" val="Nerves, ganglia, Schwann cells|smicln|Tracts, nuclei, Oligodendrocytes|smicln|Nerves, nuclei, Microglia|smicln|Tracts, ganglia, Astrocytes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7"/>
  <p:tag name="FONTSIZE" val="32"/>
  <p:tag name="BULLETTYPE" val="ppBulletArabicPeriod"/>
  <p:tag name="ANSWERTEXT" val="Nerves, ganglia, Schwann cells&#10;Tracts, nuclei, Oligodendrocytes&#10;Nerves, nuclei, Microglia&#10;Tracts, ganglia, Astrocyt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73CFE654C3D4752A0C736CFDFDB387C"/>
  <p:tag name="SLIDEID" val="973CFE654C3D4752A0C736CFDFDB38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eurons found in the dorsal root ganglia of the spinal cord are?"/>
  <p:tag name="ANSWERSALIAS" val="Sensory/afferent|smicln|Motor/efferent|smicln|Both sensory and motor|smicln|Composed of white matter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Sensory/afferent&#10;Motor/efferent&#10;Both sensory and motor&#10;Composed of white matt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83F4079878464A8A7505E0EE5333B7"/>
  <p:tag name="SLIDEID" val="5783F4079878464A8A7505E0EE5333B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cephalon contains the pons and the cerebellum?"/>
  <p:tag name="ANSWERSALIAS" val="Mesencephalon|smicln|Metencephalon|smicln|Myencephalon|smicln|myelencephalon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5"/>
  <p:tag name="FONTSIZE" val="32"/>
  <p:tag name="BULLETTYPE" val="ppBulletArabicPeriod"/>
  <p:tag name="ANSWERTEXT" val="Mesencephalon&#10;Metencephalon&#10;Myencephalon&#10;myelencephalon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9C973996D942AD8AAFF53A02700C7D"/>
  <p:tag name="SLIDEID" val="0F9C973996D942AD8AAFF53A02700C7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art of the brain is the tegmentum found in?"/>
  <p:tag name="ANSWERSALIAS" val="Thalamus|smicln|Hypothalamus|smicln|Midbrain|smicln|medulla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8"/>
  <p:tag name="FONTSIZE" val="32"/>
  <p:tag name="BULLETTYPE" val="ppBulletArabicPeriod"/>
  <p:tag name="ANSWERTEXT" val="Thalamus&#10;Hypothalamus&#10;Midbrain&#10;medull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ED59F028E534476A2E6738A40243C4C"/>
  <p:tag name="SLIDEID" val="DED59F028E534476A2E6738A40243C4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structure regulates the release of hormones from the pituitary gland?"/>
  <p:tag name="ANSWERSALIAS" val="Massa intermedia|smicln|Diencephalon|smicln|Thalamus|smicln|Hypothalamus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1"/>
  <p:tag name="FONTSIZE" val="32"/>
  <p:tag name="BULLETTYPE" val="ppBulletArabicPeriod"/>
  <p:tag name="ANSWERTEXT" val="Massa intermedia&#10;Diencephalon&#10;Thalamus&#10;Hypothalamu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283F3EA9EB4AE18ADDC687AF29B7E5"/>
  <p:tag name="SLIDEID" val="02283F3EA9EB4AE18ADDC687AF29B7E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In the cerebral cortex, small furrows in the surface of the brain are called?"/>
  <p:tag name="ANSWERSALIAS" val="Gyri|smicln|Fissures|smicln|Sulci|smicln|commisures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Gyri&#10;Fissures&#10;Sulci&#10;commisur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D4200A78B74938B13D6FA6248768C9"/>
  <p:tag name="SLIDEID" val="1CD4200A78B74938B13D6FA6248768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fissure separates the primary motor cortex and the primary somatosensory cortex?"/>
  <p:tag name="ANSWERSALIAS" val="Central|smicln|Longitudinal|smicln|Lateral"/>
  <p:tag name="VALUES" val="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Central&#10;Longitudinal&#10;Latera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6C00B777064C64AC247848DB1AA2EF"/>
  <p:tag name="SLIDEID" val="DB6C00B777064C64AC247848DB1AA2E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lobe primarily processes visual information?"/>
  <p:tag name="ANSWERSALIAS" val="Frontal|smicln|Parietal|smicln|Temporal|smicln|Occipital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Frontal&#10;Parietal&#10;Temporal&#10;Occipita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75C85C901CC42EB93E00BEDC4A14EE9"/>
  <p:tag name="SLIDEID" val="D75C85C901CC42EB93E00BEDC4A14EE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two ions are predominantly outside the neural membrane at rest?"/>
  <p:tag name="ANSWERSALIAS" val="Na+ and K+|smicln|Na+ and Cl-|smicln|Cl- and K+|smicln|Cl- and A-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4"/>
  <p:tag name="FONTSIZE" val="32"/>
  <p:tag name="BULLETTYPE" val="ppBulletArabicPeriod"/>
  <p:tag name="ANSWERTEXT" val="Na+ and K+&#10;Na+ and Cl-&#10;Cl- and K+&#10;Cl- and A-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5016068EEE247AFB624C05B66CE2D7C"/>
  <p:tag name="SLIDEID" val="75016068EEE247AFB624C05B66CE2D7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NT type is assembled in the cytoplasm, packaged in vesicles, and transported down axon?"/>
  <p:tag name="ANSWERSALIAS" val="Neuropeptides|smicln|Small molecule NTs|smicln|Acetylcholine"/>
  <p:tag name="VALUES" val="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6"/>
  <p:tag name="FONTSIZE" val="32"/>
  <p:tag name="BULLETTYPE" val="ppBulletArabicPeriod"/>
  <p:tag name="ANSWERTEXT" val="Neuropeptides&#10;Small molecule NTs&#10;Acetylcholin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1"/>
  <p:tag name="FONTSIZE" val="32"/>
  <p:tag name="BULLETTYPE" val="ppBulletArabicPeriod"/>
  <p:tag name="ANSWERTEXT" val="Biopsychology&#10;Neuroscience&#10;Both are approximately the same size&#10;Neither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060CE135C7D42E0A9968834CC4AC1DA"/>
  <p:tag name="SLIDEID" val="B060CE135C7D42E0A9968834CC4AC1D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ANSWERSALIAS" val="Biopsychology|smicln|Neuroscience|smicln|Both are approximately the same size|smicln|Neither"/>
  <p:tag name="QUESTIONALIAS" val="Which field is larger (in terms of number of people studying) biopsychology, or neuroscience?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onotropic &#10;Metabotropic&#10;G-protein linked&#10;Second messengers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3753131E6C471494CD3923E18429D1"/>
  <p:tag name="SLIDEID" val="E93753131E6C471494CD3923E18429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receptors are less common and lead to immediate effects?"/>
  <p:tag name="ANSWERSALIAS" val="Ionotropic |smicln|Metabotropic|smicln|G-protein linked|smicln|Second messengers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1301</Words>
  <Application>Microsoft Office PowerPoint</Application>
  <PresentationFormat>On-screen Show (4:3)</PresentationFormat>
  <Paragraphs>160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Office Theme</vt:lpstr>
      <vt:lpstr>Chart</vt:lpstr>
      <vt:lpstr>Exam 2 – Some Review Questions</vt:lpstr>
      <vt:lpstr>1. Jill has been exposed to a virus.  She then tries shrimp for the first time and later that night she gets sick.  What is the US for this example?</vt:lpstr>
      <vt:lpstr>2. Jill has been exposed to a virus.  She then tries shrimp for the first time and later that night she gets sick.  What is the UR for this example?</vt:lpstr>
      <vt:lpstr>3. Jill has been exposed to a virus.  She then tries shrimp for the first time and later that night she gets sick.  What is the CS for this example?</vt:lpstr>
      <vt:lpstr>4. Jill has been exposed to a virus.  She then tries shrimp for the first time and later that night she gets sick.  What is the CR for this example?</vt:lpstr>
      <vt:lpstr>5. My friend used to go to an aerobics class where the teacher paired a Sting song with the cooldown.  Now when she hears that song, she can feel her heart rate go down.  What is the US in this example?</vt:lpstr>
      <vt:lpstr>6. My friend used to go to an aerobics class where the teacher paired a Sting song with the cooldown.  Now when she hears that song, she can feel her heart rate go down.  What is the UR in this example?</vt:lpstr>
      <vt:lpstr>7. My friend used to go to an aerobics class where the teacher paired a Sting song with the cooldown.  Now when she hears that song, she can feel her heart rate go down.  What is the CS in this example?</vt:lpstr>
      <vt:lpstr>8. My friend used to go to an aerobics class where the teacher paired a Sting song with the cooldown.  Now when she hears that song, she can feel her heart rate go down.  What is the CR in this example?</vt:lpstr>
      <vt:lpstr>9. All of the following are drugs classified as depressants, except…?</vt:lpstr>
      <vt:lpstr>10. What do stimulant drugs do to neural firing rate?</vt:lpstr>
      <vt:lpstr>11. Most hallucinogenic drugs increase what neurotransmitter?</vt:lpstr>
      <vt:lpstr>12. If you are having trouble sleeping, what did I say you should look at first?</vt:lpstr>
      <vt:lpstr>13. Which of the following is NOT true of sleep?</vt:lpstr>
      <vt:lpstr>14. Subliminal messages are often used to influence your behavior, for instance at a movie theater.</vt:lpstr>
      <vt:lpstr>15. There is a lack of scientific research showing that meditation is beneficial for health.</vt:lpstr>
      <vt:lpstr>16. Which of the following is the view that we sleep to keep us safe during the dark?</vt:lpstr>
      <vt:lpstr>17. All of our dreams occur during REM sleep.</vt:lpstr>
      <vt:lpstr>18. Which type of EEG waves are most likely to be seen during deep sleep (stages 3 and 4)?</vt:lpstr>
      <vt:lpstr>19. Which of the following is an operant response, as opposed to Pavlovian?</vt:lpstr>
      <vt:lpstr>20.Which of the following is NOT true of the Law of Effect?</vt:lpstr>
      <vt:lpstr>21. REM sleep behavior disorder is classified as a type of insomnia.</vt:lpstr>
      <vt:lpstr>22. You tend to underestimate the amount of sleep you get at night.</vt:lpstr>
      <vt:lpstr>23. If I dream that a large monster is crouched on my chest and won’t move, this is most likely…?</vt:lpstr>
      <vt:lpstr>24. All of the following are true of Alcohol, except…?</vt:lpstr>
      <vt:lpstr>25.Which of the following is true?</vt:lpstr>
      <vt:lpstr>26. What did the Bandura studies suggest?</vt:lpstr>
      <vt:lpstr>27. Which of the following is true of punishment?</vt:lpstr>
      <vt:lpstr>28. Which of the following is NOT true of systematic desensitization?</vt:lpstr>
      <vt:lpstr>29. Which of the following is an example of negative reinforcement?</vt:lpstr>
      <vt:lpstr>30. Decreasing the probability of behavior being repeated by administering an aversive stimulus is …</vt:lpstr>
      <vt:lpstr>31. Food, water, and sex are secondary reinforcers.</vt:lpstr>
      <vt:lpstr>32. Ivan Pavlov was interested in …</vt:lpstr>
      <vt:lpstr>33. How many drinks can the average person metabolize per hour?</vt:lpstr>
      <vt:lpstr>34. BAC only drops 0.015% per hour once drinking has stopped.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NS quiz</dc:title>
  <dc:creator>ltrench</dc:creator>
  <cp:lastModifiedBy>Trench, Lynne S.</cp:lastModifiedBy>
  <cp:revision>33</cp:revision>
  <cp:lastPrinted>2021-02-18T16:14:57Z</cp:lastPrinted>
  <dcterms:created xsi:type="dcterms:W3CDTF">2010-02-08T21:56:43Z</dcterms:created>
  <dcterms:modified xsi:type="dcterms:W3CDTF">2021-10-12T14:24:44Z</dcterms:modified>
</cp:coreProperties>
</file>