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9"/>
  </p:notesMasterIdLst>
  <p:sldIdLst>
    <p:sldId id="257" r:id="rId2"/>
    <p:sldId id="258" r:id="rId3"/>
    <p:sldId id="298" r:id="rId4"/>
    <p:sldId id="272" r:id="rId5"/>
    <p:sldId id="270" r:id="rId6"/>
    <p:sldId id="329" r:id="rId7"/>
    <p:sldId id="330" r:id="rId8"/>
    <p:sldId id="332" r:id="rId9"/>
    <p:sldId id="334" r:id="rId10"/>
    <p:sldId id="335" r:id="rId11"/>
    <p:sldId id="274" r:id="rId12"/>
    <p:sldId id="275" r:id="rId13"/>
    <p:sldId id="268" r:id="rId14"/>
    <p:sldId id="281" r:id="rId15"/>
    <p:sldId id="311" r:id="rId16"/>
    <p:sldId id="315" r:id="rId17"/>
    <p:sldId id="345" r:id="rId18"/>
    <p:sldId id="364" r:id="rId19"/>
    <p:sldId id="346" r:id="rId20"/>
    <p:sldId id="365" r:id="rId21"/>
    <p:sldId id="288" r:id="rId22"/>
    <p:sldId id="292" r:id="rId23"/>
    <p:sldId id="312" r:id="rId24"/>
    <p:sldId id="336" r:id="rId25"/>
    <p:sldId id="369" r:id="rId26"/>
    <p:sldId id="367" r:id="rId27"/>
    <p:sldId id="371" r:id="rId2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6980" autoAdjust="0"/>
    <p:restoredTop sz="94660"/>
  </p:normalViewPr>
  <p:slideViewPr>
    <p:cSldViewPr snapToGrid="0">
      <p:cViewPr varScale="1">
        <p:scale>
          <a:sx n="114" d="100"/>
          <a:sy n="114" d="100"/>
        </p:scale>
        <p:origin x="1446" y="10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6EF4B8B-E5C1-4BA6-B0E6-D421C81F98FA}" type="datetimeFigureOut">
              <a:rPr lang="en-US" smtClean="0"/>
              <a:t>10/13/2021</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85A4585-1236-40F5-AEC3-685CBE86A311}" type="slidenum">
              <a:rPr lang="en-US" smtClean="0"/>
              <a:t>‹#›</a:t>
            </a:fld>
            <a:endParaRPr lang="en-US"/>
          </a:p>
        </p:txBody>
      </p:sp>
    </p:spTree>
    <p:extLst>
      <p:ext uri="{BB962C8B-B14F-4D97-AF65-F5344CB8AC3E}">
        <p14:creationId xmlns:p14="http://schemas.microsoft.com/office/powerpoint/2010/main" val="75198625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7" name="Rectangle 6"/>
          <p:cNvSpPr/>
          <p:nvPr/>
        </p:nvSpPr>
        <p:spPr bwMode="white">
          <a:xfrm>
            <a:off x="0" y="5971032"/>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350"/>
          </a:p>
        </p:txBody>
      </p:sp>
      <p:sp>
        <p:nvSpPr>
          <p:cNvPr id="10" name="Rectangle 9"/>
          <p:cNvSpPr/>
          <p:nvPr/>
        </p:nvSpPr>
        <p:spPr>
          <a:xfrm>
            <a:off x="-9144" y="6053328"/>
            <a:ext cx="2249424"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350"/>
          </a:p>
        </p:txBody>
      </p:sp>
      <p:sp>
        <p:nvSpPr>
          <p:cNvPr id="11" name="Rectangle 10"/>
          <p:cNvSpPr/>
          <p:nvPr/>
        </p:nvSpPr>
        <p:spPr>
          <a:xfrm>
            <a:off x="2359152" y="6044184"/>
            <a:ext cx="6784848"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350"/>
          </a:p>
        </p:txBody>
      </p:sp>
      <p:sp>
        <p:nvSpPr>
          <p:cNvPr id="8" name="Title 7"/>
          <p:cNvSpPr>
            <a:spLocks noGrp="1"/>
          </p:cNvSpPr>
          <p:nvPr>
            <p:ph type="ctrTitle"/>
          </p:nvPr>
        </p:nvSpPr>
        <p:spPr>
          <a:xfrm>
            <a:off x="2362200" y="4038600"/>
            <a:ext cx="6477000" cy="1828800"/>
          </a:xfrm>
        </p:spPr>
        <p:txBody>
          <a:bodyPr anchor="b"/>
          <a:lstStyle>
            <a:lvl1pPr>
              <a:defRPr cap="all" baseline="0"/>
            </a:lvl1pPr>
          </a:lstStyle>
          <a:p>
            <a:r>
              <a:rPr kumimoji="0" lang="en-US"/>
              <a:t>Click to edit Master title style</a:t>
            </a:r>
          </a:p>
        </p:txBody>
      </p:sp>
      <p:sp>
        <p:nvSpPr>
          <p:cNvPr id="9" name="Subtitle 8"/>
          <p:cNvSpPr>
            <a:spLocks noGrp="1"/>
          </p:cNvSpPr>
          <p:nvPr>
            <p:ph type="subTitle" idx="1"/>
          </p:nvPr>
        </p:nvSpPr>
        <p:spPr>
          <a:xfrm>
            <a:off x="2362200" y="6050037"/>
            <a:ext cx="6705600" cy="685800"/>
          </a:xfrm>
        </p:spPr>
        <p:txBody>
          <a:bodyPr anchor="ctr">
            <a:normAutofit/>
          </a:bodyPr>
          <a:lstStyle>
            <a:lvl1pPr marL="0" indent="0" algn="l">
              <a:buNone/>
              <a:defRPr sz="1950">
                <a:solidFill>
                  <a:srgbClr val="FFFFFF"/>
                </a:solidFill>
              </a:defRPr>
            </a:lvl1pPr>
            <a:lvl2pPr marL="342900" indent="0" algn="ctr">
              <a:buNone/>
            </a:lvl2pPr>
            <a:lvl3pPr marL="685800" indent="0" algn="ctr">
              <a:buNone/>
            </a:lvl3pPr>
            <a:lvl4pPr marL="1028700" indent="0" algn="ctr">
              <a:buNone/>
            </a:lvl4pPr>
            <a:lvl5pPr marL="1371600" indent="0" algn="ctr">
              <a:buNone/>
            </a:lvl5pPr>
            <a:lvl6pPr marL="1714500" indent="0" algn="ctr">
              <a:buNone/>
            </a:lvl6pPr>
            <a:lvl7pPr marL="2057400" indent="0" algn="ctr">
              <a:buNone/>
            </a:lvl7pPr>
            <a:lvl8pPr marL="2400300" indent="0" algn="ctr">
              <a:buNone/>
            </a:lvl8pPr>
            <a:lvl9pPr marL="2743200" indent="0" algn="ctr">
              <a:buNone/>
            </a:lvl9pPr>
          </a:lstStyle>
          <a:p>
            <a:r>
              <a:rPr kumimoji="0" lang="en-US"/>
              <a:t>Click to edit Master subtitle style</a:t>
            </a:r>
          </a:p>
        </p:txBody>
      </p:sp>
      <p:sp>
        <p:nvSpPr>
          <p:cNvPr id="28" name="Date Placeholder 27"/>
          <p:cNvSpPr>
            <a:spLocks noGrp="1"/>
          </p:cNvSpPr>
          <p:nvPr>
            <p:ph type="dt" sz="half" idx="10"/>
          </p:nvPr>
        </p:nvSpPr>
        <p:spPr>
          <a:xfrm>
            <a:off x="76200" y="6068699"/>
            <a:ext cx="2057400" cy="685800"/>
          </a:xfrm>
        </p:spPr>
        <p:txBody>
          <a:bodyPr>
            <a:noAutofit/>
          </a:bodyPr>
          <a:lstStyle>
            <a:lvl1pPr algn="ctr">
              <a:defRPr sz="1500">
                <a:solidFill>
                  <a:srgbClr val="FFFFFF"/>
                </a:solidFill>
              </a:defRPr>
            </a:lvl1pPr>
          </a:lstStyle>
          <a:p>
            <a:fld id="{E19EDF4C-F39D-453F-BB91-5E176B22A45F}" type="datetimeFigureOut">
              <a:rPr lang="en-US" smtClean="0"/>
              <a:t>10/13/2021</a:t>
            </a:fld>
            <a:endParaRPr lang="en-US"/>
          </a:p>
        </p:txBody>
      </p:sp>
      <p:sp>
        <p:nvSpPr>
          <p:cNvPr id="17" name="Footer Placeholder 16"/>
          <p:cNvSpPr>
            <a:spLocks noGrp="1"/>
          </p:cNvSpPr>
          <p:nvPr>
            <p:ph type="ftr" sz="quarter" idx="11"/>
          </p:nvPr>
        </p:nvSpPr>
        <p:spPr>
          <a:xfrm>
            <a:off x="2085393" y="236542"/>
            <a:ext cx="5867400" cy="365125"/>
          </a:xfrm>
        </p:spPr>
        <p:txBody>
          <a:bodyPr/>
          <a:lstStyle>
            <a:lvl1pPr algn="r">
              <a:defRPr>
                <a:solidFill>
                  <a:schemeClr val="tx2"/>
                </a:solidFill>
              </a:defRPr>
            </a:lvl1pPr>
          </a:lstStyle>
          <a:p>
            <a:endParaRPr lang="en-US"/>
          </a:p>
        </p:txBody>
      </p:sp>
      <p:sp>
        <p:nvSpPr>
          <p:cNvPr id="29" name="Slide Number Placeholder 28"/>
          <p:cNvSpPr>
            <a:spLocks noGrp="1"/>
          </p:cNvSpPr>
          <p:nvPr>
            <p:ph type="sldNum" sz="quarter" idx="12"/>
          </p:nvPr>
        </p:nvSpPr>
        <p:spPr>
          <a:xfrm>
            <a:off x="8001000" y="228600"/>
            <a:ext cx="838200" cy="381000"/>
          </a:xfrm>
        </p:spPr>
        <p:txBody>
          <a:bodyPr/>
          <a:lstStyle>
            <a:lvl1pPr>
              <a:defRPr>
                <a:solidFill>
                  <a:schemeClr val="tx2"/>
                </a:solidFill>
              </a:defRPr>
            </a:lvl1pPr>
          </a:lstStyle>
          <a:p>
            <a:fld id="{813A4580-E123-453B-A133-461DD43BADDF}" type="slidenum">
              <a:rPr lang="en-US" smtClean="0"/>
              <a:t>‹#›</a:t>
            </a:fld>
            <a:endParaRPr lang="en-US"/>
          </a:p>
        </p:txBody>
      </p:sp>
    </p:spTree>
    <p:extLst>
      <p:ext uri="{BB962C8B-B14F-4D97-AF65-F5344CB8AC3E}">
        <p14:creationId xmlns:p14="http://schemas.microsoft.com/office/powerpoint/2010/main" val="620907096"/>
      </p:ext>
    </p:extLst>
  </p:cSld>
  <p:clrMapOvr>
    <a:overrideClrMapping bg1="dk1" tx1="lt1" bg2="dk2" tx2="lt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Vertical Text Placeholder 2"/>
          <p:cNvSpPr>
            <a:spLocks noGrp="1"/>
          </p:cNvSpPr>
          <p:nvPr>
            <p:ph type="body" orient="vert" idx="1"/>
          </p:nvPr>
        </p:nvSpPr>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E19EDF4C-F39D-453F-BB91-5E176B22A45F}" type="datetimeFigureOut">
              <a:rPr lang="en-US" smtClean="0"/>
              <a:t>10/13/2021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13A4580-E123-453B-A133-461DD43BADDF}" type="slidenum">
              <a:rPr lang="en-US" smtClean="0"/>
              <a:t>‹#›</a:t>
            </a:fld>
            <a:endParaRPr lang="en-US"/>
          </a:p>
        </p:txBody>
      </p:sp>
    </p:spTree>
    <p:extLst>
      <p:ext uri="{BB962C8B-B14F-4D97-AF65-F5344CB8AC3E}">
        <p14:creationId xmlns:p14="http://schemas.microsoft.com/office/powerpoint/2010/main" val="109096759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1"/>
      </p:bgRef>
    </p:bg>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609604"/>
            <a:ext cx="2057400" cy="5516563"/>
          </a:xfrm>
        </p:spPr>
        <p:txBody>
          <a:bodyPr vert="eaVert"/>
          <a:lstStyle/>
          <a:p>
            <a:r>
              <a:rPr kumimoji="0" lang="en-US"/>
              <a:t>Click to edit Master title style</a:t>
            </a:r>
          </a:p>
        </p:txBody>
      </p:sp>
      <p:sp>
        <p:nvSpPr>
          <p:cNvPr id="3" name="Vertical Text Placeholder 2"/>
          <p:cNvSpPr>
            <a:spLocks noGrp="1"/>
          </p:cNvSpPr>
          <p:nvPr>
            <p:ph type="body" orient="vert" idx="1"/>
          </p:nvPr>
        </p:nvSpPr>
        <p:spPr>
          <a:xfrm>
            <a:off x="457200" y="609600"/>
            <a:ext cx="5562600" cy="5516564"/>
          </a:xfrm>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a:xfrm>
            <a:off x="6553200" y="6248406"/>
            <a:ext cx="2209800" cy="365125"/>
          </a:xfrm>
        </p:spPr>
        <p:txBody>
          <a:bodyPr/>
          <a:lstStyle/>
          <a:p>
            <a:fld id="{E19EDF4C-F39D-453F-BB91-5E176B22A45F}" type="datetimeFigureOut">
              <a:rPr lang="en-US" smtClean="0"/>
              <a:t>10/13/2021</a:t>
            </a:fld>
            <a:endParaRPr lang="en-US"/>
          </a:p>
        </p:txBody>
      </p:sp>
      <p:sp>
        <p:nvSpPr>
          <p:cNvPr id="5" name="Footer Placeholder 4"/>
          <p:cNvSpPr>
            <a:spLocks noGrp="1"/>
          </p:cNvSpPr>
          <p:nvPr>
            <p:ph type="ftr" sz="quarter" idx="11"/>
          </p:nvPr>
        </p:nvSpPr>
        <p:spPr>
          <a:xfrm>
            <a:off x="457203" y="6248211"/>
            <a:ext cx="5573483" cy="365125"/>
          </a:xfrm>
        </p:spPr>
        <p:txBody>
          <a:bodyPr/>
          <a:lstStyle/>
          <a:p>
            <a:endParaRPr lang="en-US"/>
          </a:p>
        </p:txBody>
      </p:sp>
      <p:sp>
        <p:nvSpPr>
          <p:cNvPr id="7" name="Rectangle 6"/>
          <p:cNvSpPr/>
          <p:nvPr/>
        </p:nvSpPr>
        <p:spPr bwMode="white">
          <a:xfrm>
            <a:off x="6096318" y="0"/>
            <a:ext cx="320040"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sz="1350"/>
          </a:p>
        </p:txBody>
      </p:sp>
      <p:sp>
        <p:nvSpPr>
          <p:cNvPr id="8" name="Rectangle 7"/>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sz="1350"/>
          </a:p>
        </p:txBody>
      </p:sp>
      <p:sp>
        <p:nvSpPr>
          <p:cNvPr id="9" name="Rectangle 8"/>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sz="1350"/>
          </a:p>
        </p:txBody>
      </p:sp>
      <p:sp>
        <p:nvSpPr>
          <p:cNvPr id="6" name="Slide Number Placeholder 5"/>
          <p:cNvSpPr>
            <a:spLocks noGrp="1"/>
          </p:cNvSpPr>
          <p:nvPr>
            <p:ph type="sldNum" sz="quarter" idx="12"/>
          </p:nvPr>
        </p:nvSpPr>
        <p:spPr>
          <a:xfrm rot="5400000">
            <a:off x="5989638" y="144462"/>
            <a:ext cx="533400" cy="244476"/>
          </a:xfrm>
        </p:spPr>
        <p:txBody>
          <a:bodyPr/>
          <a:lstStyle/>
          <a:p>
            <a:fld id="{813A4580-E123-453B-A133-461DD43BADDF}" type="slidenum">
              <a:rPr lang="en-US" smtClean="0"/>
              <a:t>‹#›</a:t>
            </a:fld>
            <a:endParaRPr lang="en-US"/>
          </a:p>
        </p:txBody>
      </p:sp>
    </p:spTree>
    <p:extLst>
      <p:ext uri="{BB962C8B-B14F-4D97-AF65-F5344CB8AC3E}">
        <p14:creationId xmlns:p14="http://schemas.microsoft.com/office/powerpoint/2010/main" val="563427323"/>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12648" y="228600"/>
            <a:ext cx="8153400" cy="990600"/>
          </a:xfrm>
        </p:spPr>
        <p:txBody>
          <a:bodyPr/>
          <a:lstStyle/>
          <a:p>
            <a:r>
              <a:rPr kumimoji="0" lang="en-US"/>
              <a:t>Click to edit Master title style</a:t>
            </a:r>
          </a:p>
        </p:txBody>
      </p:sp>
      <p:sp>
        <p:nvSpPr>
          <p:cNvPr id="4" name="Date Placeholder 3"/>
          <p:cNvSpPr>
            <a:spLocks noGrp="1"/>
          </p:cNvSpPr>
          <p:nvPr>
            <p:ph type="dt" sz="half" idx="10"/>
          </p:nvPr>
        </p:nvSpPr>
        <p:spPr/>
        <p:txBody>
          <a:bodyPr/>
          <a:lstStyle/>
          <a:p>
            <a:fld id="{E19EDF4C-F39D-453F-BB91-5E176B22A45F}" type="datetimeFigureOut">
              <a:rPr lang="en-US" smtClean="0"/>
              <a:t>10/13/2021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lvl1pPr>
              <a:defRPr>
                <a:solidFill>
                  <a:srgbClr val="FFFFFF"/>
                </a:solidFill>
              </a:defRPr>
            </a:lvl1pPr>
          </a:lstStyle>
          <a:p>
            <a:fld id="{813A4580-E123-453B-A133-461DD43BADDF}" type="slidenum">
              <a:rPr lang="en-US" smtClean="0"/>
              <a:t>‹#›</a:t>
            </a:fld>
            <a:endParaRPr lang="en-US"/>
          </a:p>
        </p:txBody>
      </p:sp>
      <p:sp>
        <p:nvSpPr>
          <p:cNvPr id="8" name="Content Placeholder 7"/>
          <p:cNvSpPr>
            <a:spLocks noGrp="1"/>
          </p:cNvSpPr>
          <p:nvPr>
            <p:ph sz="quarter" idx="1"/>
          </p:nvPr>
        </p:nvSpPr>
        <p:spPr>
          <a:xfrm>
            <a:off x="612648" y="1600200"/>
            <a:ext cx="8153400" cy="4495800"/>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Tree>
    <p:extLst>
      <p:ext uri="{BB962C8B-B14F-4D97-AF65-F5344CB8AC3E}">
        <p14:creationId xmlns:p14="http://schemas.microsoft.com/office/powerpoint/2010/main" val="283613571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371602" y="2743200"/>
            <a:ext cx="7123113" cy="1673225"/>
          </a:xfrm>
        </p:spPr>
        <p:txBody>
          <a:bodyPr anchor="t"/>
          <a:lstStyle>
            <a:lvl1pPr marL="0" indent="0">
              <a:buNone/>
              <a:defRPr sz="2100">
                <a:solidFill>
                  <a:schemeClr val="tx2"/>
                </a:solidFill>
              </a:defRPr>
            </a:lvl1pPr>
            <a:lvl2pPr>
              <a:buNone/>
              <a:defRPr sz="1350">
                <a:solidFill>
                  <a:schemeClr val="tx1">
                    <a:tint val="75000"/>
                  </a:schemeClr>
                </a:solidFill>
              </a:defRPr>
            </a:lvl2pPr>
            <a:lvl3pPr>
              <a:buNone/>
              <a:defRPr sz="1200">
                <a:solidFill>
                  <a:schemeClr val="tx1">
                    <a:tint val="75000"/>
                  </a:schemeClr>
                </a:solidFill>
              </a:defRPr>
            </a:lvl3pPr>
            <a:lvl4pPr>
              <a:buNone/>
              <a:defRPr sz="1050">
                <a:solidFill>
                  <a:schemeClr val="tx1">
                    <a:tint val="75000"/>
                  </a:schemeClr>
                </a:solidFill>
              </a:defRPr>
            </a:lvl4pPr>
            <a:lvl5pPr>
              <a:buNone/>
              <a:defRPr sz="1050">
                <a:solidFill>
                  <a:schemeClr val="tx1">
                    <a:tint val="75000"/>
                  </a:schemeClr>
                </a:solidFill>
              </a:defRPr>
            </a:lvl5pPr>
          </a:lstStyle>
          <a:p>
            <a:pPr lvl="0" eaLnBrk="1" latinLnBrk="0" hangingPunct="1"/>
            <a:r>
              <a:rPr kumimoji="0" lang="en-US"/>
              <a:t>Click to edit Master text styles</a:t>
            </a:r>
          </a:p>
        </p:txBody>
      </p:sp>
      <p:sp>
        <p:nvSpPr>
          <p:cNvPr id="7" name="Rectangle 6"/>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350"/>
          </a:p>
        </p:txBody>
      </p:sp>
      <p:sp>
        <p:nvSpPr>
          <p:cNvPr id="8" name="Rectangle 7"/>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350"/>
          </a:p>
        </p:txBody>
      </p:sp>
      <p:sp>
        <p:nvSpPr>
          <p:cNvPr id="9" name="Rectangle 8"/>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350"/>
          </a:p>
        </p:txBody>
      </p:sp>
      <p:sp>
        <p:nvSpPr>
          <p:cNvPr id="2" name="Title 1"/>
          <p:cNvSpPr>
            <a:spLocks noGrp="1"/>
          </p:cNvSpPr>
          <p:nvPr>
            <p:ph type="title"/>
          </p:nvPr>
        </p:nvSpPr>
        <p:spPr>
          <a:xfrm>
            <a:off x="1371600" y="1600200"/>
            <a:ext cx="7620000" cy="990600"/>
          </a:xfrm>
        </p:spPr>
        <p:txBody>
          <a:bodyPr/>
          <a:lstStyle>
            <a:lvl1pPr algn="l">
              <a:buNone/>
              <a:defRPr sz="3300" b="0" cap="none">
                <a:solidFill>
                  <a:srgbClr val="FFFFFF"/>
                </a:solidFill>
              </a:defRPr>
            </a:lvl1pPr>
          </a:lstStyle>
          <a:p>
            <a:r>
              <a:rPr kumimoji="0" lang="en-US"/>
              <a:t>Click to edit Master title style</a:t>
            </a:r>
          </a:p>
        </p:txBody>
      </p:sp>
      <p:sp>
        <p:nvSpPr>
          <p:cNvPr id="12" name="Date Placeholder 11"/>
          <p:cNvSpPr>
            <a:spLocks noGrp="1"/>
          </p:cNvSpPr>
          <p:nvPr>
            <p:ph type="dt" sz="half" idx="10"/>
          </p:nvPr>
        </p:nvSpPr>
        <p:spPr/>
        <p:txBody>
          <a:bodyPr/>
          <a:lstStyle/>
          <a:p>
            <a:fld id="{E19EDF4C-F39D-453F-BB91-5E176B22A45F}" type="datetimeFigureOut">
              <a:rPr lang="en-US" smtClean="0"/>
              <a:t>10/13/2021</a:t>
            </a:fld>
            <a:endParaRPr lang="en-US"/>
          </a:p>
        </p:txBody>
      </p:sp>
      <p:sp>
        <p:nvSpPr>
          <p:cNvPr id="13" name="Slide Number Placeholder 12"/>
          <p:cNvSpPr>
            <a:spLocks noGrp="1"/>
          </p:cNvSpPr>
          <p:nvPr>
            <p:ph type="sldNum" sz="quarter" idx="11"/>
          </p:nvPr>
        </p:nvSpPr>
        <p:spPr>
          <a:xfrm>
            <a:off x="0" y="1752600"/>
            <a:ext cx="1295400" cy="701676"/>
          </a:xfrm>
        </p:spPr>
        <p:txBody>
          <a:bodyPr>
            <a:noAutofit/>
          </a:bodyPr>
          <a:lstStyle>
            <a:lvl1pPr>
              <a:defRPr sz="1800">
                <a:solidFill>
                  <a:srgbClr val="FFFFFF"/>
                </a:solidFill>
              </a:defRPr>
            </a:lvl1pPr>
          </a:lstStyle>
          <a:p>
            <a:fld id="{813A4580-E123-453B-A133-461DD43BADDF}" type="slidenum">
              <a:rPr lang="en-US" smtClean="0"/>
              <a:t>‹#›</a:t>
            </a:fld>
            <a:endParaRPr lang="en-US"/>
          </a:p>
        </p:txBody>
      </p:sp>
      <p:sp>
        <p:nvSpPr>
          <p:cNvPr id="14" name="Footer Placeholder 13"/>
          <p:cNvSpPr>
            <a:spLocks noGrp="1"/>
          </p:cNvSpPr>
          <p:nvPr>
            <p:ph type="ftr" sz="quarter" idx="12"/>
          </p:nvPr>
        </p:nvSpPr>
        <p:spPr/>
        <p:txBody>
          <a:bodyPr/>
          <a:lstStyle/>
          <a:p>
            <a:endParaRPr lang="en-US"/>
          </a:p>
        </p:txBody>
      </p:sp>
    </p:spTree>
    <p:extLst>
      <p:ext uri="{BB962C8B-B14F-4D97-AF65-F5344CB8AC3E}">
        <p14:creationId xmlns:p14="http://schemas.microsoft.com/office/powerpoint/2010/main" val="46641452"/>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9" name="Content Placeholder 8"/>
          <p:cNvSpPr>
            <a:spLocks noGrp="1"/>
          </p:cNvSpPr>
          <p:nvPr>
            <p:ph sz="quarter" idx="1"/>
          </p:nvPr>
        </p:nvSpPr>
        <p:spPr>
          <a:xfrm>
            <a:off x="609600" y="1589567"/>
            <a:ext cx="3886200" cy="4572000"/>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11" name="Content Placeholder 10"/>
          <p:cNvSpPr>
            <a:spLocks noGrp="1"/>
          </p:cNvSpPr>
          <p:nvPr>
            <p:ph sz="quarter" idx="2"/>
          </p:nvPr>
        </p:nvSpPr>
        <p:spPr>
          <a:xfrm>
            <a:off x="4844901" y="1589567"/>
            <a:ext cx="3886200" cy="4572000"/>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8" name="Date Placeholder 7"/>
          <p:cNvSpPr>
            <a:spLocks noGrp="1"/>
          </p:cNvSpPr>
          <p:nvPr>
            <p:ph type="dt" sz="half" idx="15"/>
          </p:nvPr>
        </p:nvSpPr>
        <p:spPr/>
        <p:txBody>
          <a:bodyPr rtlCol="0"/>
          <a:lstStyle/>
          <a:p>
            <a:fld id="{E19EDF4C-F39D-453F-BB91-5E176B22A45F}" type="datetimeFigureOut">
              <a:rPr lang="en-US" smtClean="0"/>
              <a:t>10/13/2021</a:t>
            </a:fld>
            <a:endParaRPr lang="en-US"/>
          </a:p>
        </p:txBody>
      </p:sp>
      <p:sp>
        <p:nvSpPr>
          <p:cNvPr id="10" name="Slide Number Placeholder 9"/>
          <p:cNvSpPr>
            <a:spLocks noGrp="1"/>
          </p:cNvSpPr>
          <p:nvPr>
            <p:ph type="sldNum" sz="quarter" idx="16"/>
          </p:nvPr>
        </p:nvSpPr>
        <p:spPr/>
        <p:txBody>
          <a:bodyPr rtlCol="0"/>
          <a:lstStyle/>
          <a:p>
            <a:fld id="{813A4580-E123-453B-A133-461DD43BADDF}" type="slidenum">
              <a:rPr lang="en-US" smtClean="0"/>
              <a:t>‹#›</a:t>
            </a:fld>
            <a:endParaRPr lang="en-US"/>
          </a:p>
        </p:txBody>
      </p:sp>
      <p:sp>
        <p:nvSpPr>
          <p:cNvPr id="12" name="Footer Placeholder 11"/>
          <p:cNvSpPr>
            <a:spLocks noGrp="1"/>
          </p:cNvSpPr>
          <p:nvPr>
            <p:ph type="ftr" sz="quarter" idx="17"/>
          </p:nvPr>
        </p:nvSpPr>
        <p:spPr/>
        <p:txBody>
          <a:bodyPr rtlCol="0"/>
          <a:lstStyle/>
          <a:p>
            <a:endParaRPr lang="en-US"/>
          </a:p>
        </p:txBody>
      </p:sp>
    </p:spTree>
    <p:extLst>
      <p:ext uri="{BB962C8B-B14F-4D97-AF65-F5344CB8AC3E}">
        <p14:creationId xmlns:p14="http://schemas.microsoft.com/office/powerpoint/2010/main" val="2905887789"/>
      </p:ext>
    </p:extLst>
  </p:cSld>
  <p:clrMapOvr>
    <a:masterClrMapping/>
  </p:clrMapOvr>
  <p:extLst>
    <p:ext uri="{DCECCB84-F9BA-43D5-87BE-67443E8EF086}">
      <p15:sldGuideLst xmlns:p15="http://schemas.microsoft.com/office/powerpoint/2012/main"/>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3400" y="273050"/>
            <a:ext cx="8153400" cy="869950"/>
          </a:xfrm>
        </p:spPr>
        <p:txBody>
          <a:bodyPr anchor="ctr"/>
          <a:lstStyle>
            <a:lvl1pPr>
              <a:defRPr/>
            </a:lvl1pPr>
          </a:lstStyle>
          <a:p>
            <a:r>
              <a:rPr kumimoji="0" lang="en-US"/>
              <a:t>Click to edit Master title style</a:t>
            </a:r>
          </a:p>
        </p:txBody>
      </p:sp>
      <p:sp>
        <p:nvSpPr>
          <p:cNvPr id="11" name="Content Placeholder 10"/>
          <p:cNvSpPr>
            <a:spLocks noGrp="1"/>
          </p:cNvSpPr>
          <p:nvPr>
            <p:ph sz="quarter" idx="2"/>
          </p:nvPr>
        </p:nvSpPr>
        <p:spPr>
          <a:xfrm>
            <a:off x="609600" y="2438400"/>
            <a:ext cx="3886200" cy="3581400"/>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13" name="Content Placeholder 12"/>
          <p:cNvSpPr>
            <a:spLocks noGrp="1"/>
          </p:cNvSpPr>
          <p:nvPr>
            <p:ph sz="quarter" idx="4"/>
          </p:nvPr>
        </p:nvSpPr>
        <p:spPr>
          <a:xfrm>
            <a:off x="4800600" y="2438400"/>
            <a:ext cx="3886200" cy="3581400"/>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10" name="Date Placeholder 9"/>
          <p:cNvSpPr>
            <a:spLocks noGrp="1"/>
          </p:cNvSpPr>
          <p:nvPr>
            <p:ph type="dt" sz="half" idx="15"/>
          </p:nvPr>
        </p:nvSpPr>
        <p:spPr/>
        <p:txBody>
          <a:bodyPr rtlCol="0"/>
          <a:lstStyle/>
          <a:p>
            <a:fld id="{E19EDF4C-F39D-453F-BB91-5E176B22A45F}" type="datetimeFigureOut">
              <a:rPr lang="en-US" smtClean="0"/>
              <a:t>10/13/2021</a:t>
            </a:fld>
            <a:endParaRPr lang="en-US"/>
          </a:p>
        </p:txBody>
      </p:sp>
      <p:sp>
        <p:nvSpPr>
          <p:cNvPr id="12" name="Slide Number Placeholder 11"/>
          <p:cNvSpPr>
            <a:spLocks noGrp="1"/>
          </p:cNvSpPr>
          <p:nvPr>
            <p:ph type="sldNum" sz="quarter" idx="16"/>
          </p:nvPr>
        </p:nvSpPr>
        <p:spPr/>
        <p:txBody>
          <a:bodyPr rtlCol="0"/>
          <a:lstStyle/>
          <a:p>
            <a:fld id="{813A4580-E123-453B-A133-461DD43BADDF}" type="slidenum">
              <a:rPr lang="en-US" smtClean="0"/>
              <a:t>‹#›</a:t>
            </a:fld>
            <a:endParaRPr lang="en-US"/>
          </a:p>
        </p:txBody>
      </p:sp>
      <p:sp>
        <p:nvSpPr>
          <p:cNvPr id="14" name="Footer Placeholder 13"/>
          <p:cNvSpPr>
            <a:spLocks noGrp="1"/>
          </p:cNvSpPr>
          <p:nvPr>
            <p:ph type="ftr" sz="quarter" idx="17"/>
          </p:nvPr>
        </p:nvSpPr>
        <p:spPr/>
        <p:txBody>
          <a:bodyPr rtlCol="0"/>
          <a:lstStyle/>
          <a:p>
            <a:endParaRPr lang="en-US"/>
          </a:p>
        </p:txBody>
      </p:sp>
      <p:sp>
        <p:nvSpPr>
          <p:cNvPr id="16" name="Text Placeholder 15"/>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1500" b="1">
                <a:solidFill>
                  <a:srgbClr val="FFFFFF"/>
                </a:solidFill>
              </a:defRPr>
            </a:lvl1pPr>
          </a:lstStyle>
          <a:p>
            <a:pPr lvl="0" eaLnBrk="1" latinLnBrk="0" hangingPunct="1"/>
            <a:r>
              <a:rPr kumimoji="0" lang="en-US"/>
              <a:t>Click to edit Master text styles</a:t>
            </a:r>
          </a:p>
        </p:txBody>
      </p:sp>
      <p:sp>
        <p:nvSpPr>
          <p:cNvPr id="15" name="Text Placeholder 14"/>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1500" b="1">
                <a:solidFill>
                  <a:srgbClr val="FFFFFF"/>
                </a:solidFill>
              </a:defRPr>
            </a:lvl1pPr>
          </a:lstStyle>
          <a:p>
            <a:pPr lvl="0" eaLnBrk="1" latinLnBrk="0" hangingPunct="1"/>
            <a:r>
              <a:rPr kumimoji="0" lang="en-US"/>
              <a:t>Click to edit Master text styles</a:t>
            </a:r>
          </a:p>
        </p:txBody>
      </p:sp>
    </p:spTree>
    <p:extLst>
      <p:ext uri="{BB962C8B-B14F-4D97-AF65-F5344CB8AC3E}">
        <p14:creationId xmlns:p14="http://schemas.microsoft.com/office/powerpoint/2010/main" val="1611894384"/>
      </p:ext>
    </p:extLst>
  </p:cSld>
  <p:clrMapOvr>
    <a:masterClrMapping/>
  </p:clrMapOvr>
  <p:extLst>
    <p:ext uri="{DCECCB84-F9BA-43D5-87BE-67443E8EF086}">
      <p15:sldGuideLst xmlns:p15="http://schemas.microsoft.com/office/powerpoint/2012/main"/>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Date Placeholder 2"/>
          <p:cNvSpPr>
            <a:spLocks noGrp="1"/>
          </p:cNvSpPr>
          <p:nvPr>
            <p:ph type="dt" sz="half" idx="10"/>
          </p:nvPr>
        </p:nvSpPr>
        <p:spPr/>
        <p:txBody>
          <a:bodyPr/>
          <a:lstStyle/>
          <a:p>
            <a:fld id="{E19EDF4C-F39D-453F-BB91-5E176B22A45F}" type="datetimeFigureOut">
              <a:rPr lang="en-US" smtClean="0"/>
              <a:t>10/13/2021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lvl1pPr>
              <a:defRPr>
                <a:solidFill>
                  <a:srgbClr val="FFFFFF"/>
                </a:solidFill>
              </a:defRPr>
            </a:lvl1pPr>
          </a:lstStyle>
          <a:p>
            <a:fld id="{813A4580-E123-453B-A133-461DD43BADDF}" type="slidenum">
              <a:rPr lang="en-US" smtClean="0"/>
              <a:t>‹#›</a:t>
            </a:fld>
            <a:endParaRPr lang="en-US"/>
          </a:p>
        </p:txBody>
      </p:sp>
    </p:spTree>
    <p:extLst>
      <p:ext uri="{BB962C8B-B14F-4D97-AF65-F5344CB8AC3E}">
        <p14:creationId xmlns:p14="http://schemas.microsoft.com/office/powerpoint/2010/main" val="213836998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19EDF4C-F39D-453F-BB91-5E176B22A45F}" type="datetimeFigureOut">
              <a:rPr lang="en-US" smtClean="0"/>
              <a:t>10/13/2021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a:xfrm>
            <a:off x="0" y="6248400"/>
            <a:ext cx="533400" cy="381000"/>
          </a:xfrm>
        </p:spPr>
        <p:txBody>
          <a:bodyPr/>
          <a:lstStyle>
            <a:lvl1pPr>
              <a:defRPr>
                <a:solidFill>
                  <a:schemeClr val="tx2"/>
                </a:solidFill>
              </a:defRPr>
            </a:lvl1pPr>
          </a:lstStyle>
          <a:p>
            <a:fld id="{813A4580-E123-453B-A133-461DD43BADDF}" type="slidenum">
              <a:rPr lang="en-US" smtClean="0"/>
              <a:t>‹#›</a:t>
            </a:fld>
            <a:endParaRPr lang="en-US"/>
          </a:p>
        </p:txBody>
      </p:sp>
    </p:spTree>
    <p:extLst>
      <p:ext uri="{BB962C8B-B14F-4D97-AF65-F5344CB8AC3E}">
        <p14:creationId xmlns:p14="http://schemas.microsoft.com/office/powerpoint/2010/main" val="3569650405"/>
      </p:ext>
    </p:extLst>
  </p:cSld>
  <p:clrMapOvr>
    <a:masterClrMapping/>
  </p:clrMapOvr>
  <p:extLst>
    <p:ext uri="{DCECCB84-F9BA-43D5-87BE-67443E8EF086}">
      <p15:sldGuideLst xmlns:p15="http://schemas.microsoft.com/office/powerpoint/2012/main"/>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3050"/>
            <a:ext cx="8077200" cy="869950"/>
          </a:xfrm>
        </p:spPr>
        <p:txBody>
          <a:bodyPr anchor="ctr"/>
          <a:lstStyle>
            <a:lvl1pPr algn="l">
              <a:buNone/>
              <a:defRPr sz="3300" b="0"/>
            </a:lvl1pPr>
          </a:lstStyle>
          <a:p>
            <a:r>
              <a:rPr kumimoji="0" lang="en-US"/>
              <a:t>Click to edit Master title style</a:t>
            </a:r>
          </a:p>
        </p:txBody>
      </p:sp>
      <p:sp>
        <p:nvSpPr>
          <p:cNvPr id="5" name="Date Placeholder 4"/>
          <p:cNvSpPr>
            <a:spLocks noGrp="1"/>
          </p:cNvSpPr>
          <p:nvPr>
            <p:ph type="dt" sz="half" idx="10"/>
          </p:nvPr>
        </p:nvSpPr>
        <p:spPr/>
        <p:txBody>
          <a:bodyPr/>
          <a:lstStyle/>
          <a:p>
            <a:fld id="{E19EDF4C-F39D-453F-BB91-5E176B22A45F}" type="datetimeFigureOut">
              <a:rPr lang="en-US" smtClean="0"/>
              <a:t>10/13/2021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lvl1pPr>
              <a:defRPr>
                <a:solidFill>
                  <a:srgbClr val="FFFFFF"/>
                </a:solidFill>
              </a:defRPr>
            </a:lvl1pPr>
          </a:lstStyle>
          <a:p>
            <a:fld id="{813A4580-E123-453B-A133-461DD43BADDF}" type="slidenum">
              <a:rPr lang="en-US" smtClean="0"/>
              <a:t>‹#›</a:t>
            </a:fld>
            <a:endParaRPr lang="en-US"/>
          </a:p>
        </p:txBody>
      </p:sp>
      <p:sp>
        <p:nvSpPr>
          <p:cNvPr id="3" name="Text Placeholder 2"/>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750"/>
              </a:spcAft>
              <a:buNone/>
              <a:defRPr sz="1350"/>
            </a:lvl1pPr>
            <a:lvl2pPr>
              <a:buNone/>
              <a:defRPr sz="900"/>
            </a:lvl2pPr>
            <a:lvl3pPr>
              <a:buNone/>
              <a:defRPr sz="750"/>
            </a:lvl3pPr>
            <a:lvl4pPr>
              <a:buNone/>
              <a:defRPr sz="675"/>
            </a:lvl4pPr>
            <a:lvl5pPr>
              <a:buNone/>
              <a:defRPr sz="675"/>
            </a:lvl5pPr>
          </a:lstStyle>
          <a:p>
            <a:pPr lvl="0" eaLnBrk="1" latinLnBrk="0" hangingPunct="1"/>
            <a:r>
              <a:rPr kumimoji="0" lang="en-US"/>
              <a:t>Click to edit Master text styles</a:t>
            </a:r>
          </a:p>
        </p:txBody>
      </p:sp>
      <p:sp>
        <p:nvSpPr>
          <p:cNvPr id="9" name="Content Placeholder 8"/>
          <p:cNvSpPr>
            <a:spLocks noGrp="1"/>
          </p:cNvSpPr>
          <p:nvPr>
            <p:ph sz="quarter" idx="1"/>
          </p:nvPr>
        </p:nvSpPr>
        <p:spPr>
          <a:xfrm>
            <a:off x="2362200" y="1752600"/>
            <a:ext cx="6400800" cy="4419600"/>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Tree>
    <p:extLst>
      <p:ext uri="{BB962C8B-B14F-4D97-AF65-F5344CB8AC3E}">
        <p14:creationId xmlns:p14="http://schemas.microsoft.com/office/powerpoint/2010/main" val="833902914"/>
      </p:ext>
    </p:extLst>
  </p:cSld>
  <p:clrMapOvr>
    <a:masterClrMapping/>
  </p:clrMapOvr>
  <p:extLst>
    <p:ext uri="{DCECCB84-F9BA-43D5-87BE-67443E8EF086}">
      <p15:sldGuideLst xmlns:p15="http://schemas.microsoft.com/office/powerpoint/2012/main"/>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3">
        <a:schemeClr val="bg2"/>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600200" y="5486400"/>
            <a:ext cx="7315200" cy="685800"/>
          </a:xfrm>
        </p:spPr>
        <p:txBody>
          <a:bodyPr/>
          <a:lstStyle>
            <a:lvl1pPr marL="0" indent="0">
              <a:buFontTx/>
              <a:buNone/>
              <a:defRPr sz="1275"/>
            </a:lvl1pPr>
            <a:lvl2pPr>
              <a:buFontTx/>
              <a:buNone/>
              <a:defRPr sz="900"/>
            </a:lvl2pPr>
            <a:lvl3pPr>
              <a:buFontTx/>
              <a:buNone/>
              <a:defRPr sz="750"/>
            </a:lvl3pPr>
            <a:lvl4pPr>
              <a:buFontTx/>
              <a:buNone/>
              <a:defRPr sz="675"/>
            </a:lvl4pPr>
            <a:lvl5pPr>
              <a:buFontTx/>
              <a:buNone/>
              <a:defRPr sz="675"/>
            </a:lvl5pPr>
          </a:lstStyle>
          <a:p>
            <a:pPr lvl="0" eaLnBrk="1" latinLnBrk="0" hangingPunct="1"/>
            <a:r>
              <a:rPr kumimoji="0" lang="en-US"/>
              <a:t>Click to edit Master text styles</a:t>
            </a:r>
          </a:p>
        </p:txBody>
      </p:sp>
      <p:sp>
        <p:nvSpPr>
          <p:cNvPr id="8" name="Rectangle 7"/>
          <p:cNvSpPr/>
          <p:nvPr/>
        </p:nvSpPr>
        <p:spPr bwMode="white">
          <a:xfrm>
            <a:off x="-9144" y="4572000"/>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350"/>
          </a:p>
        </p:txBody>
      </p:sp>
      <p:sp>
        <p:nvSpPr>
          <p:cNvPr id="9" name="Rectangle 8"/>
          <p:cNvSpPr/>
          <p:nvPr/>
        </p:nvSpPr>
        <p:spPr>
          <a:xfrm>
            <a:off x="-9144" y="4663440"/>
            <a:ext cx="1463040"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350"/>
          </a:p>
        </p:txBody>
      </p:sp>
      <p:sp>
        <p:nvSpPr>
          <p:cNvPr id="10" name="Rectangle 9"/>
          <p:cNvSpPr/>
          <p:nvPr/>
        </p:nvSpPr>
        <p:spPr>
          <a:xfrm>
            <a:off x="1545336" y="4654296"/>
            <a:ext cx="7598664"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350"/>
          </a:p>
        </p:txBody>
      </p:sp>
      <p:sp>
        <p:nvSpPr>
          <p:cNvPr id="2" name="Title 1"/>
          <p:cNvSpPr>
            <a:spLocks noGrp="1"/>
          </p:cNvSpPr>
          <p:nvPr>
            <p:ph type="title"/>
          </p:nvPr>
        </p:nvSpPr>
        <p:spPr>
          <a:xfrm>
            <a:off x="1600200" y="4648200"/>
            <a:ext cx="7315200" cy="685800"/>
          </a:xfrm>
        </p:spPr>
        <p:txBody>
          <a:bodyPr anchor="ctr"/>
          <a:lstStyle>
            <a:lvl1pPr algn="l">
              <a:buNone/>
              <a:defRPr sz="2100" b="0">
                <a:solidFill>
                  <a:srgbClr val="FFFFFF"/>
                </a:solidFill>
              </a:defRPr>
            </a:lvl1pPr>
          </a:lstStyle>
          <a:p>
            <a:r>
              <a:rPr kumimoji="0" lang="en-US"/>
              <a:t>Click to edit Master title style</a:t>
            </a:r>
          </a:p>
        </p:txBody>
      </p:sp>
      <p:sp>
        <p:nvSpPr>
          <p:cNvPr id="11" name="Rectangle 10"/>
          <p:cNvSpPr/>
          <p:nvPr/>
        </p:nvSpPr>
        <p:spPr bwMode="white">
          <a:xfrm>
            <a:off x="1447800" y="0"/>
            <a:ext cx="100584" cy="6867144"/>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350"/>
          </a:p>
        </p:txBody>
      </p:sp>
      <p:sp>
        <p:nvSpPr>
          <p:cNvPr id="12" name="Date Placeholder 11"/>
          <p:cNvSpPr>
            <a:spLocks noGrp="1"/>
          </p:cNvSpPr>
          <p:nvPr>
            <p:ph type="dt" sz="half" idx="10"/>
          </p:nvPr>
        </p:nvSpPr>
        <p:spPr>
          <a:xfrm>
            <a:off x="6248400" y="6248404"/>
            <a:ext cx="2667000" cy="365125"/>
          </a:xfrm>
        </p:spPr>
        <p:txBody>
          <a:bodyPr rtlCol="0"/>
          <a:lstStyle/>
          <a:p>
            <a:fld id="{E19EDF4C-F39D-453F-BB91-5E176B22A45F}" type="datetimeFigureOut">
              <a:rPr lang="en-US" smtClean="0"/>
              <a:t>10/13/2021</a:t>
            </a:fld>
            <a:endParaRPr lang="en-US"/>
          </a:p>
        </p:txBody>
      </p:sp>
      <p:sp>
        <p:nvSpPr>
          <p:cNvPr id="13" name="Slide Number Placeholder 12"/>
          <p:cNvSpPr>
            <a:spLocks noGrp="1"/>
          </p:cNvSpPr>
          <p:nvPr>
            <p:ph type="sldNum" sz="quarter" idx="11"/>
          </p:nvPr>
        </p:nvSpPr>
        <p:spPr>
          <a:xfrm>
            <a:off x="0" y="4667249"/>
            <a:ext cx="1447800" cy="663578"/>
          </a:xfrm>
        </p:spPr>
        <p:txBody>
          <a:bodyPr rtlCol="0"/>
          <a:lstStyle>
            <a:lvl1pPr>
              <a:defRPr sz="2100"/>
            </a:lvl1pPr>
          </a:lstStyle>
          <a:p>
            <a:fld id="{813A4580-E123-453B-A133-461DD43BADDF}" type="slidenum">
              <a:rPr lang="en-US" smtClean="0"/>
              <a:t>‹#›</a:t>
            </a:fld>
            <a:endParaRPr lang="en-US"/>
          </a:p>
        </p:txBody>
      </p:sp>
      <p:sp>
        <p:nvSpPr>
          <p:cNvPr id="14" name="Footer Placeholder 13"/>
          <p:cNvSpPr>
            <a:spLocks noGrp="1"/>
          </p:cNvSpPr>
          <p:nvPr>
            <p:ph type="ftr" sz="quarter" idx="12"/>
          </p:nvPr>
        </p:nvSpPr>
        <p:spPr>
          <a:xfrm>
            <a:off x="1600200" y="6248210"/>
            <a:ext cx="4572000" cy="365125"/>
          </a:xfrm>
        </p:spPr>
        <p:txBody>
          <a:bodyPr rtlCol="0"/>
          <a:lstStyle/>
          <a:p>
            <a:endParaRPr lang="en-US"/>
          </a:p>
        </p:txBody>
      </p:sp>
      <p:sp>
        <p:nvSpPr>
          <p:cNvPr id="3" name="Picture Placeholder 2"/>
          <p:cNvSpPr>
            <a:spLocks noGrp="1"/>
          </p:cNvSpPr>
          <p:nvPr>
            <p:ph type="pic" idx="1"/>
          </p:nvPr>
        </p:nvSpPr>
        <p:spPr>
          <a:xfrm>
            <a:off x="1560576" y="0"/>
            <a:ext cx="7583424" cy="4568952"/>
          </a:xfrm>
          <a:solidFill>
            <a:schemeClr val="accent1">
              <a:tint val="40000"/>
            </a:schemeClr>
          </a:solidFill>
          <a:ln>
            <a:noFill/>
          </a:ln>
        </p:spPr>
        <p:txBody>
          <a:bodyPr/>
          <a:lstStyle>
            <a:lvl1pPr marL="0" indent="0">
              <a:buNone/>
              <a:defRPr sz="2400"/>
            </a:lvl1pPr>
          </a:lstStyle>
          <a:p>
            <a:r>
              <a:rPr kumimoji="0" lang="en-US"/>
              <a:t>Click icon to add picture</a:t>
            </a:r>
            <a:endParaRPr kumimoji="0" lang="en-US" dirty="0"/>
          </a:p>
        </p:txBody>
      </p:sp>
    </p:spTree>
    <p:extLst>
      <p:ext uri="{BB962C8B-B14F-4D97-AF65-F5344CB8AC3E}">
        <p14:creationId xmlns:p14="http://schemas.microsoft.com/office/powerpoint/2010/main" val="2468519578"/>
      </p:ext>
    </p:extLst>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609600" y="228600"/>
            <a:ext cx="8153400" cy="990600"/>
          </a:xfrm>
          <a:prstGeom prst="rect">
            <a:avLst/>
          </a:prstGeom>
        </p:spPr>
        <p:txBody>
          <a:bodyPr vert="horz" anchor="ctr">
            <a:normAutofit/>
          </a:bodyPr>
          <a:lstStyle/>
          <a:p>
            <a:r>
              <a:rPr kumimoji="0" lang="en-US"/>
              <a:t>Click to edit Master title style</a:t>
            </a:r>
          </a:p>
        </p:txBody>
      </p:sp>
      <p:sp>
        <p:nvSpPr>
          <p:cNvPr id="13" name="Text Placeholder 12"/>
          <p:cNvSpPr>
            <a:spLocks noGrp="1"/>
          </p:cNvSpPr>
          <p:nvPr>
            <p:ph type="body" idx="1"/>
          </p:nvPr>
        </p:nvSpPr>
        <p:spPr>
          <a:xfrm>
            <a:off x="612648" y="1600200"/>
            <a:ext cx="8153400" cy="4526280"/>
          </a:xfrm>
          <a:prstGeom prst="rect">
            <a:avLst/>
          </a:prstGeom>
        </p:spPr>
        <p:txBody>
          <a:bodyPr vert="horz">
            <a:normAutofit/>
          </a:bodyPr>
          <a:lstStyle/>
          <a:p>
            <a:pPr lvl="0" eaLnBrk="1" latinLnBrk="0" hangingPunct="1"/>
            <a:r>
              <a:rPr kumimoji="0" lang="en-US"/>
              <a:t>Click to edit Master text styles</a:t>
            </a:r>
          </a:p>
          <a:p>
            <a:pPr lvl="1" eaLnBrk="1" latinLnBrk="0" hangingPunct="1"/>
            <a:r>
              <a:rPr kumimoji="0" lang="en-US"/>
              <a:t>Second level</a:t>
            </a:r>
          </a:p>
          <a:p>
            <a:pPr lvl="2" eaLnBrk="1" latinLnBrk="0" hangingPunct="1"/>
            <a:r>
              <a:rPr kumimoji="0" lang="en-US"/>
              <a:t>Third level</a:t>
            </a:r>
          </a:p>
          <a:p>
            <a:pPr lvl="3" eaLnBrk="1" latinLnBrk="0" hangingPunct="1"/>
            <a:r>
              <a:rPr kumimoji="0" lang="en-US"/>
              <a:t>Fourth level</a:t>
            </a:r>
          </a:p>
          <a:p>
            <a:pPr lvl="4" eaLnBrk="1" latinLnBrk="0" hangingPunct="1"/>
            <a:r>
              <a:rPr kumimoji="0" lang="en-US"/>
              <a:t>Fifth level</a:t>
            </a:r>
          </a:p>
        </p:txBody>
      </p:sp>
      <p:sp>
        <p:nvSpPr>
          <p:cNvPr id="14" name="Date Placeholder 13"/>
          <p:cNvSpPr>
            <a:spLocks noGrp="1"/>
          </p:cNvSpPr>
          <p:nvPr>
            <p:ph type="dt" sz="half" idx="2"/>
          </p:nvPr>
        </p:nvSpPr>
        <p:spPr>
          <a:xfrm>
            <a:off x="6096000" y="6248404"/>
            <a:ext cx="2667000" cy="365125"/>
          </a:xfrm>
          <a:prstGeom prst="rect">
            <a:avLst/>
          </a:prstGeom>
        </p:spPr>
        <p:txBody>
          <a:bodyPr vert="horz" anchor="ctr" anchorCtr="0"/>
          <a:lstStyle>
            <a:lvl1pPr algn="l" eaLnBrk="1" latinLnBrk="0" hangingPunct="1">
              <a:defRPr kumimoji="0" sz="1050">
                <a:solidFill>
                  <a:schemeClr val="tx2"/>
                </a:solidFill>
              </a:defRPr>
            </a:lvl1pPr>
          </a:lstStyle>
          <a:p>
            <a:fld id="{E19EDF4C-F39D-453F-BB91-5E176B22A45F}" type="datetimeFigureOut">
              <a:rPr lang="en-US" smtClean="0"/>
              <a:t>10/13/2021</a:t>
            </a:fld>
            <a:endParaRPr lang="en-US"/>
          </a:p>
        </p:txBody>
      </p:sp>
      <p:sp>
        <p:nvSpPr>
          <p:cNvPr id="3" name="Footer Placeholder 2"/>
          <p:cNvSpPr>
            <a:spLocks noGrp="1"/>
          </p:cNvSpPr>
          <p:nvPr>
            <p:ph type="ftr" sz="quarter" idx="3"/>
          </p:nvPr>
        </p:nvSpPr>
        <p:spPr>
          <a:xfrm>
            <a:off x="609602" y="6248210"/>
            <a:ext cx="5421083" cy="365125"/>
          </a:xfrm>
          <a:prstGeom prst="rect">
            <a:avLst/>
          </a:prstGeom>
        </p:spPr>
        <p:txBody>
          <a:bodyPr vert="horz" anchor="ctr"/>
          <a:lstStyle>
            <a:lvl1pPr algn="r" eaLnBrk="1" latinLnBrk="0" hangingPunct="1">
              <a:defRPr kumimoji="0" sz="1050">
                <a:solidFill>
                  <a:schemeClr val="tx2"/>
                </a:solidFill>
              </a:defRPr>
            </a:lvl1pPr>
          </a:lstStyle>
          <a:p>
            <a:endParaRPr lang="en-US"/>
          </a:p>
        </p:txBody>
      </p:sp>
      <p:sp>
        <p:nvSpPr>
          <p:cNvPr id="7" name="Rectangle 6"/>
          <p:cNvSpPr/>
          <p:nvPr/>
        </p:nvSpPr>
        <p:spPr bwMode="white">
          <a:xfrm>
            <a:off x="0" y="1234440"/>
            <a:ext cx="9144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350"/>
          </a:p>
        </p:txBody>
      </p:sp>
      <p:sp>
        <p:nvSpPr>
          <p:cNvPr id="8" name="Rectangle 7"/>
          <p:cNvSpPr/>
          <p:nvPr/>
        </p:nvSpPr>
        <p:spPr>
          <a:xfrm>
            <a:off x="0" y="1280160"/>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350"/>
          </a:p>
        </p:txBody>
      </p:sp>
      <p:sp>
        <p:nvSpPr>
          <p:cNvPr id="9" name="Rectangle 8"/>
          <p:cNvSpPr/>
          <p:nvPr/>
        </p:nvSpPr>
        <p:spPr>
          <a:xfrm>
            <a:off x="590550" y="1280160"/>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350"/>
          </a:p>
        </p:txBody>
      </p:sp>
      <p:sp>
        <p:nvSpPr>
          <p:cNvPr id="23" name="Slide Number Placeholder 22"/>
          <p:cNvSpPr>
            <a:spLocks noGrp="1"/>
          </p:cNvSpPr>
          <p:nvPr>
            <p:ph type="sldNum" sz="quarter" idx="4"/>
          </p:nvPr>
        </p:nvSpPr>
        <p:spPr>
          <a:xfrm>
            <a:off x="0" y="1272222"/>
            <a:ext cx="533400" cy="244476"/>
          </a:xfrm>
          <a:prstGeom prst="rect">
            <a:avLst/>
          </a:prstGeom>
        </p:spPr>
        <p:txBody>
          <a:bodyPr vert="horz" anchor="ctr" anchorCtr="0">
            <a:normAutofit/>
          </a:bodyPr>
          <a:lstStyle>
            <a:lvl1pPr algn="ctr" eaLnBrk="1" latinLnBrk="0" hangingPunct="1">
              <a:defRPr kumimoji="0" sz="1050" b="1">
                <a:solidFill>
                  <a:srgbClr val="FFFFFF"/>
                </a:solidFill>
              </a:defRPr>
            </a:lvl1pPr>
          </a:lstStyle>
          <a:p>
            <a:fld id="{813A4580-E123-453B-A133-461DD43BADDF}" type="slidenum">
              <a:rPr lang="en-US" smtClean="0"/>
              <a:t>‹#›</a:t>
            </a:fld>
            <a:endParaRPr lang="en-US"/>
          </a:p>
        </p:txBody>
      </p:sp>
    </p:spTree>
    <p:extLst>
      <p:ext uri="{BB962C8B-B14F-4D97-AF65-F5344CB8AC3E}">
        <p14:creationId xmlns:p14="http://schemas.microsoft.com/office/powerpoint/2010/main" val="354811336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3300" kern="1200">
          <a:solidFill>
            <a:schemeClr val="tx2"/>
          </a:solidFill>
          <a:latin typeface="+mj-lt"/>
          <a:ea typeface="+mj-ea"/>
          <a:cs typeface="+mj-cs"/>
        </a:defRPr>
      </a:lvl1pPr>
    </p:titleStyle>
    <p:bodyStyle>
      <a:lvl1pPr marL="240030" indent="-240030" algn="l" rtl="0" eaLnBrk="1" latinLnBrk="0" hangingPunct="1">
        <a:spcBef>
          <a:spcPts val="525"/>
        </a:spcBef>
        <a:buClr>
          <a:schemeClr val="accent2"/>
        </a:buClr>
        <a:buSzPct val="60000"/>
        <a:buFont typeface="Wingdings"/>
        <a:buChar char=""/>
        <a:defRPr kumimoji="0" sz="2175" kern="1200">
          <a:solidFill>
            <a:schemeClr val="tx1"/>
          </a:solidFill>
          <a:latin typeface="+mn-lt"/>
          <a:ea typeface="+mn-ea"/>
          <a:cs typeface="+mn-cs"/>
        </a:defRPr>
      </a:lvl1pPr>
      <a:lvl2pPr marL="480060" indent="-205740" algn="l" rtl="0" eaLnBrk="1" latinLnBrk="0" hangingPunct="1">
        <a:spcBef>
          <a:spcPts val="413"/>
        </a:spcBef>
        <a:buClr>
          <a:schemeClr val="accent1"/>
        </a:buClr>
        <a:buSzPct val="70000"/>
        <a:buFont typeface="Wingdings 2"/>
        <a:buChar char=""/>
        <a:defRPr kumimoji="0" sz="1950" kern="1200">
          <a:solidFill>
            <a:schemeClr val="tx1"/>
          </a:solidFill>
          <a:latin typeface="+mn-lt"/>
          <a:ea typeface="+mn-ea"/>
          <a:cs typeface="+mn-cs"/>
        </a:defRPr>
      </a:lvl2pPr>
      <a:lvl3pPr marL="685800" indent="-171450" algn="l" rtl="0" eaLnBrk="1" latinLnBrk="0" hangingPunct="1">
        <a:spcBef>
          <a:spcPts val="375"/>
        </a:spcBef>
        <a:buClr>
          <a:schemeClr val="accent2"/>
        </a:buClr>
        <a:buSzPct val="75000"/>
        <a:buFont typeface="Wingdings"/>
        <a:buChar char=""/>
        <a:defRPr kumimoji="0" sz="1725" kern="1200">
          <a:solidFill>
            <a:schemeClr val="tx1"/>
          </a:solidFill>
          <a:latin typeface="+mn-lt"/>
          <a:ea typeface="+mn-ea"/>
          <a:cs typeface="+mn-cs"/>
        </a:defRPr>
      </a:lvl3pPr>
      <a:lvl4pPr marL="1028700" indent="-171450" algn="l" rtl="0" eaLnBrk="1" latinLnBrk="0" hangingPunct="1">
        <a:spcBef>
          <a:spcPts val="300"/>
        </a:spcBef>
        <a:buClr>
          <a:schemeClr val="accent3"/>
        </a:buClr>
        <a:buSzPct val="75000"/>
        <a:buFont typeface="Wingdings"/>
        <a:buChar char=""/>
        <a:defRPr kumimoji="0" sz="1500" kern="1200">
          <a:solidFill>
            <a:schemeClr val="tx1"/>
          </a:solidFill>
          <a:latin typeface="+mn-lt"/>
          <a:ea typeface="+mn-ea"/>
          <a:cs typeface="+mn-cs"/>
        </a:defRPr>
      </a:lvl4pPr>
      <a:lvl5pPr marL="1371600" indent="-171450" algn="l" rtl="0" eaLnBrk="1" latinLnBrk="0" hangingPunct="1">
        <a:spcBef>
          <a:spcPts val="300"/>
        </a:spcBef>
        <a:buClr>
          <a:schemeClr val="accent4"/>
        </a:buClr>
        <a:buSzPct val="65000"/>
        <a:buFont typeface="Wingdings"/>
        <a:buChar char=""/>
        <a:defRPr kumimoji="0" sz="1500" kern="1200">
          <a:solidFill>
            <a:schemeClr val="tx1"/>
          </a:solidFill>
          <a:latin typeface="+mn-lt"/>
          <a:ea typeface="+mn-ea"/>
          <a:cs typeface="+mn-cs"/>
        </a:defRPr>
      </a:lvl5pPr>
      <a:lvl6pPr marL="1577340" indent="-171450" algn="l" rtl="0" eaLnBrk="1" latinLnBrk="0" hangingPunct="1">
        <a:spcBef>
          <a:spcPct val="20000"/>
        </a:spcBef>
        <a:buClr>
          <a:schemeClr val="accent1"/>
        </a:buClr>
        <a:buFont typeface="Wingdings"/>
        <a:buChar char="§"/>
        <a:defRPr kumimoji="0" sz="1350" kern="1200" baseline="0">
          <a:solidFill>
            <a:schemeClr val="tx1"/>
          </a:solidFill>
          <a:latin typeface="+mn-lt"/>
          <a:ea typeface="+mn-ea"/>
          <a:cs typeface="+mn-cs"/>
        </a:defRPr>
      </a:lvl6pPr>
      <a:lvl7pPr marL="1783080" indent="-171450" algn="l" rtl="0" eaLnBrk="1" latinLnBrk="0" hangingPunct="1">
        <a:spcBef>
          <a:spcPct val="20000"/>
        </a:spcBef>
        <a:buClr>
          <a:schemeClr val="accent2"/>
        </a:buClr>
        <a:buFont typeface="Wingdings"/>
        <a:buChar char="§"/>
        <a:defRPr kumimoji="0" sz="1350" kern="1200" baseline="0">
          <a:solidFill>
            <a:schemeClr val="tx1"/>
          </a:solidFill>
          <a:latin typeface="+mn-lt"/>
          <a:ea typeface="+mn-ea"/>
          <a:cs typeface="+mn-cs"/>
        </a:defRPr>
      </a:lvl7pPr>
      <a:lvl8pPr marL="1988820" indent="-171450" algn="l" rtl="0" eaLnBrk="1" latinLnBrk="0" hangingPunct="1">
        <a:spcBef>
          <a:spcPct val="20000"/>
        </a:spcBef>
        <a:buClr>
          <a:schemeClr val="accent3"/>
        </a:buClr>
        <a:buFont typeface="Wingdings"/>
        <a:buChar char="§"/>
        <a:defRPr kumimoji="0" sz="1350" kern="1200" baseline="0">
          <a:solidFill>
            <a:schemeClr val="tx1"/>
          </a:solidFill>
          <a:latin typeface="+mn-lt"/>
          <a:ea typeface="+mn-ea"/>
          <a:cs typeface="+mn-cs"/>
        </a:defRPr>
      </a:lvl8pPr>
      <a:lvl9pPr marL="2194560" indent="-171450" algn="l" rtl="0" eaLnBrk="1" latinLnBrk="0" hangingPunct="1">
        <a:spcBef>
          <a:spcPct val="20000"/>
        </a:spcBef>
        <a:buClr>
          <a:schemeClr val="accent4"/>
        </a:buClr>
        <a:buFont typeface="Wingdings"/>
        <a:buChar char="§"/>
        <a:defRPr kumimoji="0" sz="135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342900" algn="l" rtl="0" eaLnBrk="1" latinLnBrk="0" hangingPunct="1">
        <a:defRPr kumimoji="0" kern="1200">
          <a:solidFill>
            <a:schemeClr val="tx1"/>
          </a:solidFill>
          <a:latin typeface="+mn-lt"/>
          <a:ea typeface="+mn-ea"/>
          <a:cs typeface="+mn-cs"/>
        </a:defRPr>
      </a:lvl2pPr>
      <a:lvl3pPr marL="685800" algn="l" rtl="0" eaLnBrk="1" latinLnBrk="0" hangingPunct="1">
        <a:defRPr kumimoji="0" kern="1200">
          <a:solidFill>
            <a:schemeClr val="tx1"/>
          </a:solidFill>
          <a:latin typeface="+mn-lt"/>
          <a:ea typeface="+mn-ea"/>
          <a:cs typeface="+mn-cs"/>
        </a:defRPr>
      </a:lvl3pPr>
      <a:lvl4pPr marL="1028700" algn="l" rtl="0" eaLnBrk="1" latinLnBrk="0" hangingPunct="1">
        <a:defRPr kumimoji="0" kern="1200">
          <a:solidFill>
            <a:schemeClr val="tx1"/>
          </a:solidFill>
          <a:latin typeface="+mn-lt"/>
          <a:ea typeface="+mn-ea"/>
          <a:cs typeface="+mn-cs"/>
        </a:defRPr>
      </a:lvl4pPr>
      <a:lvl5pPr marL="1371600" algn="l" rtl="0" eaLnBrk="1" latinLnBrk="0" hangingPunct="1">
        <a:defRPr kumimoji="0" kern="1200">
          <a:solidFill>
            <a:schemeClr val="tx1"/>
          </a:solidFill>
          <a:latin typeface="+mn-lt"/>
          <a:ea typeface="+mn-ea"/>
          <a:cs typeface="+mn-cs"/>
        </a:defRPr>
      </a:lvl5pPr>
      <a:lvl6pPr marL="1714500" algn="l" rtl="0" eaLnBrk="1" latinLnBrk="0" hangingPunct="1">
        <a:defRPr kumimoji="0" kern="1200">
          <a:solidFill>
            <a:schemeClr val="tx1"/>
          </a:solidFill>
          <a:latin typeface="+mn-lt"/>
          <a:ea typeface="+mn-ea"/>
          <a:cs typeface="+mn-cs"/>
        </a:defRPr>
      </a:lvl6pPr>
      <a:lvl7pPr marL="2057400" algn="l" rtl="0" eaLnBrk="1" latinLnBrk="0" hangingPunct="1">
        <a:defRPr kumimoji="0" kern="1200">
          <a:solidFill>
            <a:schemeClr val="tx1"/>
          </a:solidFill>
          <a:latin typeface="+mn-lt"/>
          <a:ea typeface="+mn-ea"/>
          <a:cs typeface="+mn-cs"/>
        </a:defRPr>
      </a:lvl7pPr>
      <a:lvl8pPr marL="2400300" algn="l" rtl="0" eaLnBrk="1" latinLnBrk="0" hangingPunct="1">
        <a:defRPr kumimoji="0" kern="1200">
          <a:solidFill>
            <a:schemeClr val="tx1"/>
          </a:solidFill>
          <a:latin typeface="+mn-lt"/>
          <a:ea typeface="+mn-ea"/>
          <a:cs typeface="+mn-cs"/>
        </a:defRPr>
      </a:lvl8pPr>
      <a:lvl9pPr marL="2743200" algn="l" rtl="0" eaLnBrk="1" latinLnBrk="0" hangingPunct="1">
        <a:defRPr kumimoji="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2" Type="http://schemas.openxmlformats.org/officeDocument/2006/relationships/image" Target="../media/image50.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idx="1"/>
          </p:nvPr>
        </p:nvSpPr>
        <p:spPr/>
        <p:txBody>
          <a:bodyPr/>
          <a:lstStyle/>
          <a:p>
            <a:r>
              <a:rPr lang="en-US" dirty="0"/>
              <a:t>Dr. Turner</a:t>
            </a:r>
          </a:p>
          <a:p>
            <a:endParaRPr lang="en-US" dirty="0"/>
          </a:p>
        </p:txBody>
      </p:sp>
      <p:sp>
        <p:nvSpPr>
          <p:cNvPr id="4" name="Title 3"/>
          <p:cNvSpPr>
            <a:spLocks noGrp="1"/>
          </p:cNvSpPr>
          <p:nvPr>
            <p:ph type="title"/>
          </p:nvPr>
        </p:nvSpPr>
        <p:spPr/>
        <p:txBody>
          <a:bodyPr/>
          <a:lstStyle/>
          <a:p>
            <a:r>
              <a:rPr lang="en-US" dirty="0"/>
              <a:t>Chapter 5 </a:t>
            </a:r>
            <a:r>
              <a:rPr lang="en-US"/>
              <a:t>Part 3</a:t>
            </a:r>
            <a:endParaRPr lang="en-US" dirty="0"/>
          </a:p>
        </p:txBody>
      </p:sp>
    </p:spTree>
    <p:extLst>
      <p:ext uri="{BB962C8B-B14F-4D97-AF65-F5344CB8AC3E}">
        <p14:creationId xmlns:p14="http://schemas.microsoft.com/office/powerpoint/2010/main" val="311110246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Enthalpy as an extensive property</a:t>
            </a:r>
          </a:p>
        </p:txBody>
      </p:sp>
      <mc:AlternateContent xmlns:mc="http://schemas.openxmlformats.org/markup-compatibility/2006" xmlns:a14="http://schemas.microsoft.com/office/drawing/2010/main">
        <mc:Choice Requires="a14">
          <p:sp>
            <p:nvSpPr>
              <p:cNvPr id="3" name="Content Placeholder 2"/>
              <p:cNvSpPr>
                <a:spLocks noGrp="1"/>
              </p:cNvSpPr>
              <p:nvPr>
                <p:ph sz="quarter" idx="1"/>
              </p:nvPr>
            </p:nvSpPr>
            <p:spPr/>
            <p:txBody>
              <a:bodyPr>
                <a:normAutofit/>
              </a:bodyPr>
              <a:lstStyle/>
              <a:p>
                <a:r>
                  <a:rPr lang="en-US" sz="2180" dirty="0"/>
                  <a:t>When the reactants and products in a chemical equation are reversed, the magnitude of </a:t>
                </a:r>
                <a14:m>
                  <m:oMath xmlns:m="http://schemas.openxmlformats.org/officeDocument/2006/math">
                    <m:r>
                      <a:rPr lang="en-US" sz="2180" dirty="0">
                        <a:latin typeface="Cambria Math" panose="02040503050406030204" pitchFamily="18" charset="0"/>
                        <a:cs typeface="Times New Roman"/>
                      </a:rPr>
                      <m:t>∆</m:t>
                    </m:r>
                    <m:r>
                      <m:rPr>
                        <m:sty m:val="p"/>
                      </m:rPr>
                      <a:rPr lang="en-US" sz="2180" dirty="0">
                        <a:latin typeface="Cambria Math" panose="02040503050406030204" pitchFamily="18" charset="0"/>
                      </a:rPr>
                      <m:t>H</m:t>
                    </m:r>
                  </m:oMath>
                </a14:m>
                <a:r>
                  <a:rPr lang="en-US" sz="2180" dirty="0"/>
                  <a:t> is identical, by the sign of </a:t>
                </a:r>
                <a14:m>
                  <m:oMath xmlns:m="http://schemas.openxmlformats.org/officeDocument/2006/math">
                    <m:r>
                      <a:rPr lang="en-US" sz="2180" dirty="0">
                        <a:latin typeface="Cambria Math" panose="02040503050406030204" pitchFamily="18" charset="0"/>
                        <a:cs typeface="Times New Roman"/>
                      </a:rPr>
                      <m:t>∆</m:t>
                    </m:r>
                    <m:r>
                      <m:rPr>
                        <m:sty m:val="p"/>
                      </m:rPr>
                      <a:rPr lang="en-US" sz="2180" dirty="0">
                        <a:latin typeface="Cambria Math" panose="02040503050406030204" pitchFamily="18" charset="0"/>
                      </a:rPr>
                      <m:t>H</m:t>
                    </m:r>
                  </m:oMath>
                </a14:m>
                <a:r>
                  <a:rPr lang="en-US" sz="2180" dirty="0"/>
                  <a:t> is reversed</a:t>
                </a:r>
              </a:p>
              <a:p>
                <a:pPr marL="0" indent="0">
                  <a:buNone/>
                </a:pPr>
                <a:endParaRPr lang="en-US" sz="2180" dirty="0"/>
              </a:p>
              <a:p>
                <a:pPr marL="0" indent="0">
                  <a:buNone/>
                </a:pPr>
                <a14:m>
                  <m:oMathPara xmlns:m="http://schemas.openxmlformats.org/officeDocument/2006/math">
                    <m:oMathParaPr>
                      <m:jc m:val="centerGroup"/>
                    </m:oMathParaPr>
                    <m:oMath xmlns:m="http://schemas.openxmlformats.org/officeDocument/2006/math">
                      <m:r>
                        <m:rPr>
                          <m:sty m:val="p"/>
                        </m:rPr>
                        <a:rPr lang="en-US" sz="2180" dirty="0">
                          <a:latin typeface="Cambria Math" panose="02040503050406030204" pitchFamily="18" charset="0"/>
                        </a:rPr>
                        <m:t>P</m:t>
                      </m:r>
                      <m:r>
                        <a:rPr lang="en-US" sz="2180" baseline="-25000" dirty="0">
                          <a:latin typeface="Cambria Math" panose="02040503050406030204" pitchFamily="18" charset="0"/>
                        </a:rPr>
                        <m:t>4</m:t>
                      </m:r>
                      <m:r>
                        <m:rPr>
                          <m:sty m:val="p"/>
                        </m:rPr>
                        <a:rPr lang="en-US" sz="2180" dirty="0">
                          <a:latin typeface="Cambria Math" panose="02040503050406030204" pitchFamily="18" charset="0"/>
                        </a:rPr>
                        <m:t>O</m:t>
                      </m:r>
                      <m:r>
                        <a:rPr lang="en-US" sz="2180" baseline="-25000" dirty="0">
                          <a:latin typeface="Cambria Math" panose="02040503050406030204" pitchFamily="18" charset="0"/>
                        </a:rPr>
                        <m:t>10</m:t>
                      </m:r>
                      <m:r>
                        <a:rPr lang="en-US" sz="2180" dirty="0">
                          <a:latin typeface="Cambria Math" panose="02040503050406030204" pitchFamily="18" charset="0"/>
                        </a:rPr>
                        <m:t> + 6 </m:t>
                      </m:r>
                      <m:r>
                        <m:rPr>
                          <m:sty m:val="p"/>
                        </m:rPr>
                        <a:rPr lang="en-US" sz="2180" dirty="0">
                          <a:latin typeface="Cambria Math" panose="02040503050406030204" pitchFamily="18" charset="0"/>
                        </a:rPr>
                        <m:t>H</m:t>
                      </m:r>
                      <m:r>
                        <a:rPr lang="en-US" sz="2180" baseline="-25000" dirty="0">
                          <a:latin typeface="Cambria Math" panose="02040503050406030204" pitchFamily="18" charset="0"/>
                        </a:rPr>
                        <m:t>2</m:t>
                      </m:r>
                      <m:r>
                        <m:rPr>
                          <m:sty m:val="p"/>
                        </m:rPr>
                        <a:rPr lang="en-US" sz="2180" dirty="0">
                          <a:latin typeface="Cambria Math" panose="02040503050406030204" pitchFamily="18" charset="0"/>
                        </a:rPr>
                        <m:t>O</m:t>
                      </m:r>
                      <m:r>
                        <a:rPr lang="en-US" sz="2180" dirty="0">
                          <a:latin typeface="Cambria Math" panose="02040503050406030204" pitchFamily="18" charset="0"/>
                        </a:rPr>
                        <m:t> → 4 </m:t>
                      </m:r>
                      <m:r>
                        <m:rPr>
                          <m:sty m:val="p"/>
                        </m:rPr>
                        <a:rPr lang="en-US" sz="2180" dirty="0">
                          <a:latin typeface="Cambria Math" panose="02040503050406030204" pitchFamily="18" charset="0"/>
                        </a:rPr>
                        <m:t>H</m:t>
                      </m:r>
                      <m:r>
                        <a:rPr lang="en-US" sz="2180" baseline="-25000" dirty="0">
                          <a:latin typeface="Cambria Math" panose="02040503050406030204" pitchFamily="18" charset="0"/>
                        </a:rPr>
                        <m:t>3</m:t>
                      </m:r>
                      <m:r>
                        <m:rPr>
                          <m:sty m:val="p"/>
                        </m:rPr>
                        <a:rPr lang="en-US" sz="2180" dirty="0">
                          <a:latin typeface="Cambria Math" panose="02040503050406030204" pitchFamily="18" charset="0"/>
                        </a:rPr>
                        <m:t>PO</m:t>
                      </m:r>
                      <m:r>
                        <a:rPr lang="en-US" sz="2180" baseline="-25000" dirty="0">
                          <a:latin typeface="Cambria Math" panose="02040503050406030204" pitchFamily="18" charset="0"/>
                        </a:rPr>
                        <m:t>4</m:t>
                      </m:r>
                      <m:r>
                        <a:rPr lang="en-US" sz="2180" dirty="0">
                          <a:latin typeface="Cambria Math" panose="02040503050406030204" pitchFamily="18" charset="0"/>
                          <a:cs typeface="Times New Roman"/>
                        </a:rPr>
                        <m:t>; ∆</m:t>
                      </m:r>
                      <m:r>
                        <m:rPr>
                          <m:sty m:val="p"/>
                        </m:rPr>
                        <a:rPr lang="en-US" sz="2180" dirty="0">
                          <a:latin typeface="Cambria Math" panose="02040503050406030204" pitchFamily="18" charset="0"/>
                        </a:rPr>
                        <m:t>H</m:t>
                      </m:r>
                      <m:r>
                        <a:rPr lang="en-US" sz="2180" dirty="0">
                          <a:latin typeface="Cambria Math" panose="02040503050406030204" pitchFamily="18" charset="0"/>
                        </a:rPr>
                        <m:t> = −385 </m:t>
                      </m:r>
                      <m:r>
                        <m:rPr>
                          <m:sty m:val="p"/>
                        </m:rPr>
                        <a:rPr lang="en-US" sz="2180" dirty="0">
                          <a:latin typeface="Cambria Math" panose="02040503050406030204" pitchFamily="18" charset="0"/>
                        </a:rPr>
                        <m:t>kJ</m:t>
                      </m:r>
                    </m:oMath>
                  </m:oMathPara>
                </a14:m>
                <a:endParaRPr lang="en-US" sz="2180" baseline="-25000" dirty="0"/>
              </a:p>
              <a:p>
                <a:endParaRPr lang="en-US" sz="2180" baseline="-25000" dirty="0"/>
              </a:p>
              <a:p>
                <a:pPr marL="0" indent="0">
                  <a:buNone/>
                </a:pPr>
                <a14:m>
                  <m:oMathPara xmlns:m="http://schemas.openxmlformats.org/officeDocument/2006/math">
                    <m:oMathParaPr>
                      <m:jc m:val="centerGroup"/>
                    </m:oMathParaPr>
                    <m:oMath xmlns:m="http://schemas.openxmlformats.org/officeDocument/2006/math">
                      <m:r>
                        <a:rPr lang="en-US" sz="2180" dirty="0">
                          <a:latin typeface="Cambria Math" panose="02040503050406030204" pitchFamily="18" charset="0"/>
                        </a:rPr>
                        <m:t>4 </m:t>
                      </m:r>
                      <m:r>
                        <m:rPr>
                          <m:sty m:val="p"/>
                        </m:rPr>
                        <a:rPr lang="en-US" sz="2180" dirty="0">
                          <a:latin typeface="Cambria Math" panose="02040503050406030204" pitchFamily="18" charset="0"/>
                        </a:rPr>
                        <m:t>H</m:t>
                      </m:r>
                      <m:r>
                        <a:rPr lang="en-US" sz="2180" baseline="-25000" dirty="0">
                          <a:latin typeface="Cambria Math" panose="02040503050406030204" pitchFamily="18" charset="0"/>
                        </a:rPr>
                        <m:t>3</m:t>
                      </m:r>
                      <m:r>
                        <m:rPr>
                          <m:sty m:val="p"/>
                        </m:rPr>
                        <a:rPr lang="en-US" sz="2180" dirty="0">
                          <a:latin typeface="Cambria Math" panose="02040503050406030204" pitchFamily="18" charset="0"/>
                        </a:rPr>
                        <m:t>PO</m:t>
                      </m:r>
                      <m:r>
                        <a:rPr lang="en-US" sz="2180" baseline="-25000" dirty="0">
                          <a:latin typeface="Cambria Math" panose="02040503050406030204" pitchFamily="18" charset="0"/>
                        </a:rPr>
                        <m:t>4 </m:t>
                      </m:r>
                      <m:r>
                        <a:rPr lang="en-US" sz="2180" dirty="0">
                          <a:latin typeface="Cambria Math" panose="02040503050406030204" pitchFamily="18" charset="0"/>
                        </a:rPr>
                        <m:t>→</m:t>
                      </m:r>
                      <m:r>
                        <m:rPr>
                          <m:sty m:val="p"/>
                        </m:rPr>
                        <a:rPr lang="en-US" sz="2180" dirty="0">
                          <a:latin typeface="Cambria Math" panose="02040503050406030204" pitchFamily="18" charset="0"/>
                        </a:rPr>
                        <m:t>P</m:t>
                      </m:r>
                      <m:r>
                        <a:rPr lang="en-US" sz="2180" baseline="-25000" dirty="0">
                          <a:latin typeface="Cambria Math" panose="02040503050406030204" pitchFamily="18" charset="0"/>
                        </a:rPr>
                        <m:t>4</m:t>
                      </m:r>
                      <m:r>
                        <m:rPr>
                          <m:sty m:val="p"/>
                        </m:rPr>
                        <a:rPr lang="en-US" sz="2180" dirty="0">
                          <a:latin typeface="Cambria Math" panose="02040503050406030204" pitchFamily="18" charset="0"/>
                        </a:rPr>
                        <m:t>O</m:t>
                      </m:r>
                      <m:r>
                        <a:rPr lang="en-US" sz="2180" baseline="-25000" dirty="0">
                          <a:latin typeface="Cambria Math" panose="02040503050406030204" pitchFamily="18" charset="0"/>
                        </a:rPr>
                        <m:t>10</m:t>
                      </m:r>
                      <m:r>
                        <a:rPr lang="en-US" sz="2180" dirty="0">
                          <a:latin typeface="Cambria Math" panose="02040503050406030204" pitchFamily="18" charset="0"/>
                        </a:rPr>
                        <m:t> + 6 </m:t>
                      </m:r>
                      <m:r>
                        <m:rPr>
                          <m:sty m:val="p"/>
                        </m:rPr>
                        <a:rPr lang="en-US" sz="2180" dirty="0">
                          <a:latin typeface="Cambria Math" panose="02040503050406030204" pitchFamily="18" charset="0"/>
                        </a:rPr>
                        <m:t>H</m:t>
                      </m:r>
                      <m:r>
                        <a:rPr lang="en-US" sz="2180" baseline="-25000" dirty="0">
                          <a:latin typeface="Cambria Math" panose="02040503050406030204" pitchFamily="18" charset="0"/>
                        </a:rPr>
                        <m:t>2</m:t>
                      </m:r>
                      <m:r>
                        <m:rPr>
                          <m:sty m:val="p"/>
                        </m:rPr>
                        <a:rPr lang="en-US" sz="2180" dirty="0">
                          <a:latin typeface="Cambria Math" panose="02040503050406030204" pitchFamily="18" charset="0"/>
                        </a:rPr>
                        <m:t>O</m:t>
                      </m:r>
                      <m:r>
                        <a:rPr lang="en-US" sz="2180" dirty="0">
                          <a:latin typeface="Cambria Math" panose="02040503050406030204" pitchFamily="18" charset="0"/>
                          <a:cs typeface="Times New Roman"/>
                        </a:rPr>
                        <m:t>; ∆</m:t>
                      </m:r>
                      <m:r>
                        <m:rPr>
                          <m:sty m:val="p"/>
                        </m:rPr>
                        <a:rPr lang="en-US" sz="2180" dirty="0">
                          <a:latin typeface="Cambria Math" panose="02040503050406030204" pitchFamily="18" charset="0"/>
                        </a:rPr>
                        <m:t>H</m:t>
                      </m:r>
                      <m:r>
                        <a:rPr lang="en-US" sz="2180" dirty="0">
                          <a:latin typeface="Cambria Math" panose="02040503050406030204" pitchFamily="18" charset="0"/>
                        </a:rPr>
                        <m:t> = +385 </m:t>
                      </m:r>
                      <m:r>
                        <m:rPr>
                          <m:sty m:val="p"/>
                        </m:rPr>
                        <a:rPr lang="en-US" sz="2180" dirty="0">
                          <a:latin typeface="Cambria Math" panose="02040503050406030204" pitchFamily="18" charset="0"/>
                        </a:rPr>
                        <m:t>kJ</m:t>
                      </m:r>
                    </m:oMath>
                  </m:oMathPara>
                </a14:m>
                <a:endParaRPr lang="en-US" sz="2180" baseline="-25000" dirty="0"/>
              </a:p>
              <a:p>
                <a:endParaRPr lang="en-US" sz="2400" dirty="0"/>
              </a:p>
              <a:p>
                <a:pPr marL="0" indent="0">
                  <a:buNone/>
                </a:pPr>
                <a:endParaRPr lang="en-US" sz="2400" dirty="0"/>
              </a:p>
              <a:p>
                <a:pPr marL="0" indent="0">
                  <a:buNone/>
                </a:pPr>
                <a:endParaRPr lang="en-US" dirty="0"/>
              </a:p>
            </p:txBody>
          </p:sp>
        </mc:Choice>
        <mc:Fallback xmlns="">
          <p:sp>
            <p:nvSpPr>
              <p:cNvPr id="3" name="Content Placeholder 2"/>
              <p:cNvSpPr>
                <a:spLocks noGrp="1" noRot="1" noChangeAspect="1" noMove="1" noResize="1" noEditPoints="1" noAdjustHandles="1" noChangeArrowheads="1" noChangeShapeType="1" noTextEdit="1"/>
              </p:cNvSpPr>
              <p:nvPr>
                <p:ph sz="quarter" idx="1"/>
              </p:nvPr>
            </p:nvSpPr>
            <p:spPr>
              <a:blipFill>
                <a:blip r:embed="rId2"/>
                <a:stretch>
                  <a:fillRect l="-75" t="-950"/>
                </a:stretch>
              </a:blipFill>
            </p:spPr>
            <p:txBody>
              <a:bodyPr/>
              <a:lstStyle/>
              <a:p>
                <a:r>
                  <a:rPr lang="en-US">
                    <a:noFill/>
                  </a:rPr>
                  <a:t> </a:t>
                </a:r>
              </a:p>
            </p:txBody>
          </p:sp>
        </mc:Fallback>
      </mc:AlternateContent>
    </p:spTree>
    <p:extLst>
      <p:ext uri="{BB962C8B-B14F-4D97-AF65-F5344CB8AC3E}">
        <p14:creationId xmlns:p14="http://schemas.microsoft.com/office/powerpoint/2010/main" val="416358689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State Functions</a:t>
            </a:r>
          </a:p>
        </p:txBody>
      </p:sp>
      <p:sp>
        <p:nvSpPr>
          <p:cNvPr id="3" name="Content Placeholder 2"/>
          <p:cNvSpPr>
            <a:spLocks noGrp="1"/>
          </p:cNvSpPr>
          <p:nvPr>
            <p:ph sz="quarter" idx="1"/>
          </p:nvPr>
        </p:nvSpPr>
        <p:spPr/>
        <p:txBody>
          <a:bodyPr>
            <a:normAutofit/>
          </a:bodyPr>
          <a:lstStyle/>
          <a:p>
            <a:r>
              <a:rPr lang="en-US" sz="2180" dirty="0"/>
              <a:t>State functions are functions that depend only on the state that a system is in and not the path to how that state was reached</a:t>
            </a:r>
          </a:p>
        </p:txBody>
      </p:sp>
    </p:spTree>
    <p:extLst>
      <p:ext uri="{BB962C8B-B14F-4D97-AF65-F5344CB8AC3E}">
        <p14:creationId xmlns:p14="http://schemas.microsoft.com/office/powerpoint/2010/main" val="209069311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State Functions</a:t>
            </a:r>
          </a:p>
        </p:txBody>
      </p:sp>
      <p:sp>
        <p:nvSpPr>
          <p:cNvPr id="6" name="Content Placeholder 5"/>
          <p:cNvSpPr>
            <a:spLocks noGrp="1"/>
          </p:cNvSpPr>
          <p:nvPr>
            <p:ph sz="quarter" idx="2"/>
          </p:nvPr>
        </p:nvSpPr>
        <p:spPr/>
        <p:txBody>
          <a:bodyPr>
            <a:normAutofit/>
          </a:bodyPr>
          <a:lstStyle/>
          <a:p>
            <a:r>
              <a:rPr lang="en-US" sz="2180" dirty="0"/>
              <a:t>Altitude</a:t>
            </a:r>
          </a:p>
          <a:p>
            <a:r>
              <a:rPr lang="en-US" sz="2180" dirty="0"/>
              <a:t>Enthalpy</a:t>
            </a:r>
          </a:p>
          <a:p>
            <a:r>
              <a:rPr lang="en-US" sz="2180" dirty="0"/>
              <a:t>Entropy</a:t>
            </a:r>
          </a:p>
          <a:p>
            <a:r>
              <a:rPr lang="en-US" sz="2180" dirty="0"/>
              <a:t>Free Energy</a:t>
            </a:r>
          </a:p>
        </p:txBody>
      </p:sp>
      <p:sp>
        <p:nvSpPr>
          <p:cNvPr id="8" name="Content Placeholder 7"/>
          <p:cNvSpPr>
            <a:spLocks noGrp="1"/>
          </p:cNvSpPr>
          <p:nvPr>
            <p:ph sz="quarter" idx="4"/>
          </p:nvPr>
        </p:nvSpPr>
        <p:spPr/>
        <p:txBody>
          <a:bodyPr>
            <a:normAutofit/>
          </a:bodyPr>
          <a:lstStyle/>
          <a:p>
            <a:r>
              <a:rPr lang="en-US" sz="2180" dirty="0"/>
              <a:t>Distance</a:t>
            </a:r>
          </a:p>
          <a:p>
            <a:r>
              <a:rPr lang="en-US" sz="2180" dirty="0"/>
              <a:t>Heat</a:t>
            </a:r>
          </a:p>
          <a:p>
            <a:r>
              <a:rPr lang="en-US" sz="2180" dirty="0"/>
              <a:t>Work</a:t>
            </a:r>
          </a:p>
        </p:txBody>
      </p:sp>
      <p:sp>
        <p:nvSpPr>
          <p:cNvPr id="5" name="Text Placeholder 4"/>
          <p:cNvSpPr>
            <a:spLocks noGrp="1"/>
          </p:cNvSpPr>
          <p:nvPr>
            <p:ph type="body" sz="quarter" idx="1"/>
          </p:nvPr>
        </p:nvSpPr>
        <p:spPr/>
        <p:txBody>
          <a:bodyPr>
            <a:normAutofit/>
          </a:bodyPr>
          <a:lstStyle/>
          <a:p>
            <a:r>
              <a:rPr lang="en-US" sz="2400" dirty="0"/>
              <a:t>Examples of state functions</a:t>
            </a:r>
          </a:p>
        </p:txBody>
      </p:sp>
      <p:sp>
        <p:nvSpPr>
          <p:cNvPr id="7" name="Text Placeholder 6"/>
          <p:cNvSpPr>
            <a:spLocks noGrp="1"/>
          </p:cNvSpPr>
          <p:nvPr>
            <p:ph type="body" sz="quarter" idx="3"/>
          </p:nvPr>
        </p:nvSpPr>
        <p:spPr/>
        <p:txBody>
          <a:bodyPr>
            <a:normAutofit/>
          </a:bodyPr>
          <a:lstStyle/>
          <a:p>
            <a:r>
              <a:rPr lang="en-US" sz="2400" dirty="0"/>
              <a:t>Examples path functions</a:t>
            </a:r>
          </a:p>
        </p:txBody>
      </p:sp>
    </p:spTree>
    <p:extLst>
      <p:ext uri="{BB962C8B-B14F-4D97-AF65-F5344CB8AC3E}">
        <p14:creationId xmlns:p14="http://schemas.microsoft.com/office/powerpoint/2010/main" val="420808760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Hess’s Law</a:t>
            </a:r>
          </a:p>
        </p:txBody>
      </p:sp>
      <p:sp>
        <p:nvSpPr>
          <p:cNvPr id="3" name="Content Placeholder 2"/>
          <p:cNvSpPr>
            <a:spLocks noGrp="1"/>
          </p:cNvSpPr>
          <p:nvPr>
            <p:ph sz="quarter" idx="1"/>
          </p:nvPr>
        </p:nvSpPr>
        <p:spPr/>
        <p:txBody>
          <a:bodyPr>
            <a:normAutofit/>
          </a:bodyPr>
          <a:lstStyle/>
          <a:p>
            <a:r>
              <a:rPr lang="en-US" sz="2400" dirty="0"/>
              <a:t>Hess’s law states that if a process can be written as the sum of several stepwise processes.  The enthalpy change of the total process equals the sum of the enthalpy changes of the various steps</a:t>
            </a:r>
          </a:p>
          <a:p>
            <a:r>
              <a:rPr lang="en-US" sz="2400" dirty="0"/>
              <a:t>This is true because enthalpy is a state function</a:t>
            </a:r>
          </a:p>
        </p:txBody>
      </p:sp>
    </p:spTree>
    <p:extLst>
      <p:ext uri="{BB962C8B-B14F-4D97-AF65-F5344CB8AC3E}">
        <p14:creationId xmlns:p14="http://schemas.microsoft.com/office/powerpoint/2010/main" val="294725940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baseline="0" dirty="0"/>
              <a:t>Hess’s Law</a:t>
            </a:r>
            <a:endParaRPr lang="en-US" dirty="0"/>
          </a:p>
        </p:txBody>
      </p:sp>
      <mc:AlternateContent xmlns:mc="http://schemas.openxmlformats.org/markup-compatibility/2006" xmlns:a14="http://schemas.microsoft.com/office/drawing/2010/main">
        <mc:Choice Requires="a14">
          <p:sp>
            <p:nvSpPr>
              <p:cNvPr id="5" name="Content Placeholder 4"/>
              <p:cNvSpPr>
                <a:spLocks noGrp="1"/>
              </p:cNvSpPr>
              <p:nvPr>
                <p:ph sz="quarter" idx="1"/>
              </p:nvPr>
            </p:nvSpPr>
            <p:spPr/>
            <p:txBody>
              <a:bodyPr>
                <a:normAutofit/>
              </a:bodyPr>
              <a:lstStyle/>
              <a:p>
                <a:pPr marL="0" indent="0">
                  <a:buNone/>
                </a:pPr>
                <a:r>
                  <a:rPr lang="en-US" sz="2180" dirty="0"/>
                  <a:t>Ammonia will burn in the presence of a platinum catalyst to produce nitric oxide, NO.</a:t>
                </a:r>
              </a:p>
              <a:p>
                <a:pPr algn="ctr">
                  <a:lnSpc>
                    <a:spcPct val="150000"/>
                  </a:lnSpc>
                  <a:buNone/>
                </a:pPr>
                <a14:m>
                  <m:oMathPara xmlns:m="http://schemas.openxmlformats.org/officeDocument/2006/math">
                    <m:oMathParaPr>
                      <m:jc m:val="centerGroup"/>
                    </m:oMathParaPr>
                    <m:oMath xmlns:m="http://schemas.openxmlformats.org/officeDocument/2006/math">
                      <m:r>
                        <a:rPr lang="en-US" sz="2180" dirty="0">
                          <a:latin typeface="Cambria Math" panose="02040503050406030204" pitchFamily="18" charset="0"/>
                        </a:rPr>
                        <m:t>4</m:t>
                      </m:r>
                      <m:r>
                        <m:rPr>
                          <m:sty m:val="p"/>
                        </m:rPr>
                        <a:rPr lang="en-US" sz="2180" dirty="0">
                          <a:latin typeface="Cambria Math" panose="02040503050406030204" pitchFamily="18" charset="0"/>
                        </a:rPr>
                        <m:t>NH</m:t>
                      </m:r>
                      <m:r>
                        <a:rPr lang="en-US" sz="2180" baseline="-25000" dirty="0">
                          <a:latin typeface="Cambria Math" panose="02040503050406030204" pitchFamily="18" charset="0"/>
                          <a:cs typeface="Times New Roman"/>
                        </a:rPr>
                        <m:t>3</m:t>
                      </m:r>
                      <m:r>
                        <a:rPr lang="en-US" sz="2180" dirty="0">
                          <a:latin typeface="Cambria Math" panose="02040503050406030204" pitchFamily="18" charset="0"/>
                        </a:rPr>
                        <m:t> + 5</m:t>
                      </m:r>
                      <m:r>
                        <m:rPr>
                          <m:sty m:val="p"/>
                        </m:rPr>
                        <a:rPr lang="en-US" sz="2180" dirty="0">
                          <a:latin typeface="Cambria Math" panose="02040503050406030204" pitchFamily="18" charset="0"/>
                        </a:rPr>
                        <m:t>O</m:t>
                      </m:r>
                      <m:r>
                        <a:rPr lang="en-US" sz="2180" baseline="-25000" dirty="0">
                          <a:latin typeface="Cambria Math" panose="02040503050406030204" pitchFamily="18" charset="0"/>
                          <a:cs typeface="Times New Roman"/>
                        </a:rPr>
                        <m:t>2</m:t>
                      </m:r>
                      <m:r>
                        <a:rPr lang="en-US" sz="2180" dirty="0">
                          <a:latin typeface="Cambria Math" panose="02040503050406030204" pitchFamily="18" charset="0"/>
                        </a:rPr>
                        <m:t> </m:t>
                      </m:r>
                      <m:r>
                        <a:rPr lang="en-US" sz="2180" dirty="0">
                          <a:latin typeface="Cambria Math" panose="02040503050406030204" pitchFamily="18" charset="0"/>
                          <a:cs typeface="Times New Roman"/>
                        </a:rPr>
                        <m:t>→ 4</m:t>
                      </m:r>
                      <m:r>
                        <m:rPr>
                          <m:sty m:val="p"/>
                        </m:rPr>
                        <a:rPr lang="en-US" sz="2180" dirty="0">
                          <a:latin typeface="Cambria Math" panose="02040503050406030204" pitchFamily="18" charset="0"/>
                          <a:cs typeface="Times New Roman"/>
                        </a:rPr>
                        <m:t>NO</m:t>
                      </m:r>
                      <m:r>
                        <a:rPr lang="en-US" sz="2180" dirty="0">
                          <a:latin typeface="Cambria Math" panose="02040503050406030204" pitchFamily="18" charset="0"/>
                          <a:cs typeface="Times New Roman"/>
                        </a:rPr>
                        <m:t> + 6</m:t>
                      </m:r>
                      <m:r>
                        <m:rPr>
                          <m:sty m:val="p"/>
                        </m:rPr>
                        <a:rPr lang="en-US" sz="2180" dirty="0">
                          <a:latin typeface="Cambria Math" panose="02040503050406030204" pitchFamily="18" charset="0"/>
                          <a:cs typeface="Times New Roman"/>
                        </a:rPr>
                        <m:t>H</m:t>
                      </m:r>
                      <m:r>
                        <a:rPr lang="en-US" sz="2180" baseline="-25000" dirty="0">
                          <a:latin typeface="Cambria Math" panose="02040503050406030204" pitchFamily="18" charset="0"/>
                          <a:cs typeface="Times New Roman"/>
                        </a:rPr>
                        <m:t>2</m:t>
                      </m:r>
                      <m:r>
                        <m:rPr>
                          <m:sty m:val="p"/>
                        </m:rPr>
                        <a:rPr lang="en-US" sz="2180" dirty="0">
                          <a:latin typeface="Cambria Math" panose="02040503050406030204" pitchFamily="18" charset="0"/>
                          <a:cs typeface="Times New Roman"/>
                        </a:rPr>
                        <m:t>O</m:t>
                      </m:r>
                    </m:oMath>
                  </m:oMathPara>
                </a14:m>
                <a:endParaRPr lang="en-US" sz="2180" dirty="0">
                  <a:cs typeface="Times New Roman"/>
                </a:endParaRPr>
              </a:p>
              <a:p>
                <a:pPr marL="0" indent="0">
                  <a:spcBef>
                    <a:spcPts val="0"/>
                  </a:spcBef>
                  <a:buNone/>
                </a:pPr>
                <a:r>
                  <a:rPr lang="en-US" sz="2180" dirty="0">
                    <a:cs typeface="Times New Roman"/>
                  </a:rPr>
                  <a:t>What is the heat of reaction at constant pressure?</a:t>
                </a:r>
                <a:r>
                  <a:rPr lang="en-US" sz="2180" dirty="0"/>
                  <a:t> Use the following </a:t>
                </a:r>
                <a:r>
                  <a:rPr lang="en-US" sz="2180" dirty="0" err="1"/>
                  <a:t>thermochemical</a:t>
                </a:r>
                <a:r>
                  <a:rPr lang="en-US" sz="2180" dirty="0"/>
                  <a:t> equations:</a:t>
                </a:r>
              </a:p>
              <a:p>
                <a:pPr algn="ctr">
                  <a:lnSpc>
                    <a:spcPct val="150000"/>
                  </a:lnSpc>
                  <a:buNone/>
                </a:pPr>
                <a14:m>
                  <m:oMathPara xmlns:m="http://schemas.openxmlformats.org/officeDocument/2006/math">
                    <m:oMathParaPr>
                      <m:jc m:val="centerGroup"/>
                    </m:oMathParaPr>
                    <m:oMath xmlns:m="http://schemas.openxmlformats.org/officeDocument/2006/math">
                      <m:r>
                        <m:rPr>
                          <m:sty m:val="p"/>
                        </m:rPr>
                        <a:rPr lang="en-US" sz="2180" dirty="0">
                          <a:latin typeface="Cambria Math" panose="02040503050406030204" pitchFamily="18" charset="0"/>
                          <a:cs typeface="Times New Roman"/>
                        </a:rPr>
                        <m:t>N</m:t>
                      </m:r>
                      <m:r>
                        <a:rPr lang="en-US" sz="2180" baseline="-25000" dirty="0">
                          <a:latin typeface="Cambria Math" panose="02040503050406030204" pitchFamily="18" charset="0"/>
                          <a:cs typeface="Times New Roman"/>
                        </a:rPr>
                        <m:t>2</m:t>
                      </m:r>
                      <m:r>
                        <a:rPr lang="en-US" sz="2180" dirty="0">
                          <a:latin typeface="Cambria Math" panose="02040503050406030204" pitchFamily="18" charset="0"/>
                          <a:cs typeface="Times New Roman"/>
                        </a:rPr>
                        <m:t> + </m:t>
                      </m:r>
                      <m:r>
                        <m:rPr>
                          <m:sty m:val="p"/>
                        </m:rPr>
                        <a:rPr lang="en-US" sz="2180" dirty="0">
                          <a:latin typeface="Cambria Math" panose="02040503050406030204" pitchFamily="18" charset="0"/>
                          <a:cs typeface="Times New Roman"/>
                        </a:rPr>
                        <m:t>O</m:t>
                      </m:r>
                      <m:r>
                        <a:rPr lang="en-US" sz="2180" baseline="-25000" dirty="0">
                          <a:latin typeface="Cambria Math" panose="02040503050406030204" pitchFamily="18" charset="0"/>
                          <a:cs typeface="Times New Roman"/>
                        </a:rPr>
                        <m:t>2</m:t>
                      </m:r>
                      <m:r>
                        <a:rPr lang="en-US" sz="2180" dirty="0">
                          <a:latin typeface="Cambria Math" panose="02040503050406030204" pitchFamily="18" charset="0"/>
                          <a:cs typeface="Times New Roman"/>
                        </a:rPr>
                        <m:t> → 2</m:t>
                      </m:r>
                      <m:r>
                        <m:rPr>
                          <m:sty m:val="p"/>
                        </m:rPr>
                        <a:rPr lang="en-US" sz="2180" dirty="0">
                          <a:latin typeface="Cambria Math" panose="02040503050406030204" pitchFamily="18" charset="0"/>
                          <a:cs typeface="Times New Roman"/>
                        </a:rPr>
                        <m:t>NO</m:t>
                      </m:r>
                      <m:r>
                        <a:rPr lang="en-US" sz="2180" dirty="0">
                          <a:latin typeface="Cambria Math" panose="02040503050406030204" pitchFamily="18" charset="0"/>
                          <a:cs typeface="Times New Roman"/>
                        </a:rPr>
                        <m:t>; ∆</m:t>
                      </m:r>
                      <m:r>
                        <m:rPr>
                          <m:sty m:val="p"/>
                        </m:rPr>
                        <a:rPr lang="en-US" sz="2180" dirty="0">
                          <a:latin typeface="Cambria Math" panose="02040503050406030204" pitchFamily="18" charset="0"/>
                          <a:cs typeface="Times New Roman"/>
                        </a:rPr>
                        <m:t>H</m:t>
                      </m:r>
                      <m:r>
                        <a:rPr lang="en-US" sz="2180" dirty="0">
                          <a:latin typeface="Cambria Math" panose="02040503050406030204" pitchFamily="18" charset="0"/>
                          <a:cs typeface="Times New Roman"/>
                        </a:rPr>
                        <m:t> = 180.6 </m:t>
                      </m:r>
                      <m:r>
                        <m:rPr>
                          <m:sty m:val="p"/>
                        </m:rPr>
                        <a:rPr lang="en-US" sz="2180" dirty="0">
                          <a:latin typeface="Cambria Math" panose="02040503050406030204" pitchFamily="18" charset="0"/>
                          <a:cs typeface="Times New Roman"/>
                        </a:rPr>
                        <m:t>kJ</m:t>
                      </m:r>
                    </m:oMath>
                  </m:oMathPara>
                </a14:m>
                <a:endParaRPr lang="en-US" sz="2180" dirty="0">
                  <a:cs typeface="Times New Roman"/>
                </a:endParaRPr>
              </a:p>
              <a:p>
                <a:pPr algn="ctr">
                  <a:lnSpc>
                    <a:spcPct val="150000"/>
                  </a:lnSpc>
                  <a:buNone/>
                </a:pPr>
                <a14:m>
                  <m:oMathPara xmlns:m="http://schemas.openxmlformats.org/officeDocument/2006/math">
                    <m:oMathParaPr>
                      <m:jc m:val="centerGroup"/>
                    </m:oMathParaPr>
                    <m:oMath xmlns:m="http://schemas.openxmlformats.org/officeDocument/2006/math">
                      <m:r>
                        <m:rPr>
                          <m:sty m:val="p"/>
                        </m:rPr>
                        <a:rPr lang="en-US" sz="2180" dirty="0">
                          <a:latin typeface="Cambria Math" panose="02040503050406030204" pitchFamily="18" charset="0"/>
                          <a:cs typeface="Times New Roman"/>
                        </a:rPr>
                        <m:t>N</m:t>
                      </m:r>
                      <m:r>
                        <a:rPr lang="en-US" sz="2180" baseline="-25000" dirty="0">
                          <a:latin typeface="Cambria Math" panose="02040503050406030204" pitchFamily="18" charset="0"/>
                          <a:cs typeface="Times New Roman"/>
                        </a:rPr>
                        <m:t>2</m:t>
                      </m:r>
                      <m:r>
                        <a:rPr lang="en-US" sz="2180" dirty="0">
                          <a:latin typeface="Cambria Math" panose="02040503050406030204" pitchFamily="18" charset="0"/>
                          <a:cs typeface="Times New Roman"/>
                        </a:rPr>
                        <m:t> + 3</m:t>
                      </m:r>
                      <m:r>
                        <m:rPr>
                          <m:sty m:val="p"/>
                        </m:rPr>
                        <a:rPr lang="en-US" sz="2180" dirty="0">
                          <a:latin typeface="Cambria Math" panose="02040503050406030204" pitchFamily="18" charset="0"/>
                          <a:cs typeface="Times New Roman"/>
                        </a:rPr>
                        <m:t>H</m:t>
                      </m:r>
                      <m:r>
                        <a:rPr lang="en-US" sz="2180" baseline="-25000" dirty="0">
                          <a:latin typeface="Cambria Math" panose="02040503050406030204" pitchFamily="18" charset="0"/>
                          <a:cs typeface="Times New Roman"/>
                        </a:rPr>
                        <m:t>2</m:t>
                      </m:r>
                      <m:r>
                        <a:rPr lang="en-US" sz="2180" dirty="0">
                          <a:latin typeface="Cambria Math" panose="02040503050406030204" pitchFamily="18" charset="0"/>
                          <a:cs typeface="Times New Roman"/>
                        </a:rPr>
                        <m:t> → 2</m:t>
                      </m:r>
                      <m:r>
                        <m:rPr>
                          <m:sty m:val="p"/>
                        </m:rPr>
                        <a:rPr lang="en-US" sz="2180" dirty="0">
                          <a:latin typeface="Cambria Math" panose="02040503050406030204" pitchFamily="18" charset="0"/>
                          <a:cs typeface="Times New Roman"/>
                        </a:rPr>
                        <m:t>NH</m:t>
                      </m:r>
                      <m:r>
                        <a:rPr lang="en-US" sz="2180" baseline="-25000" dirty="0">
                          <a:latin typeface="Cambria Math" panose="02040503050406030204" pitchFamily="18" charset="0"/>
                          <a:cs typeface="Times New Roman"/>
                        </a:rPr>
                        <m:t>3</m:t>
                      </m:r>
                      <m:r>
                        <a:rPr lang="en-US" sz="2180" dirty="0">
                          <a:latin typeface="Cambria Math" panose="02040503050406030204" pitchFamily="18" charset="0"/>
                          <a:cs typeface="Times New Roman"/>
                        </a:rPr>
                        <m:t>; ∆</m:t>
                      </m:r>
                      <m:r>
                        <m:rPr>
                          <m:sty m:val="p"/>
                        </m:rPr>
                        <a:rPr lang="en-US" sz="2180" dirty="0">
                          <a:latin typeface="Cambria Math" panose="02040503050406030204" pitchFamily="18" charset="0"/>
                          <a:cs typeface="Times New Roman"/>
                        </a:rPr>
                        <m:t>H</m:t>
                      </m:r>
                      <m:r>
                        <a:rPr lang="en-US" sz="2180" dirty="0">
                          <a:latin typeface="Cambria Math" panose="02040503050406030204" pitchFamily="18" charset="0"/>
                          <a:cs typeface="Times New Roman"/>
                        </a:rPr>
                        <m:t> = −91.8 </m:t>
                      </m:r>
                      <m:r>
                        <m:rPr>
                          <m:sty m:val="p"/>
                        </m:rPr>
                        <a:rPr lang="en-US" sz="2180" dirty="0">
                          <a:latin typeface="Cambria Math" panose="02040503050406030204" pitchFamily="18" charset="0"/>
                          <a:cs typeface="Times New Roman"/>
                        </a:rPr>
                        <m:t>kJ</m:t>
                      </m:r>
                    </m:oMath>
                  </m:oMathPara>
                </a14:m>
                <a:endParaRPr lang="en-US" sz="2180" dirty="0">
                  <a:cs typeface="Times New Roman"/>
                </a:endParaRPr>
              </a:p>
              <a:p>
                <a:pPr algn="ctr">
                  <a:lnSpc>
                    <a:spcPct val="150000"/>
                  </a:lnSpc>
                  <a:buNone/>
                </a:pPr>
                <a14:m>
                  <m:oMathPara xmlns:m="http://schemas.openxmlformats.org/officeDocument/2006/math">
                    <m:oMathParaPr>
                      <m:jc m:val="centerGroup"/>
                    </m:oMathParaPr>
                    <m:oMath xmlns:m="http://schemas.openxmlformats.org/officeDocument/2006/math">
                      <m:r>
                        <a:rPr lang="en-US" sz="2180" dirty="0">
                          <a:latin typeface="Cambria Math" panose="02040503050406030204" pitchFamily="18" charset="0"/>
                          <a:cs typeface="Times New Roman"/>
                        </a:rPr>
                        <m:t>2</m:t>
                      </m:r>
                      <m:r>
                        <m:rPr>
                          <m:sty m:val="p"/>
                        </m:rPr>
                        <a:rPr lang="en-US" sz="2180" dirty="0">
                          <a:latin typeface="Cambria Math" panose="02040503050406030204" pitchFamily="18" charset="0"/>
                          <a:cs typeface="Times New Roman"/>
                        </a:rPr>
                        <m:t>H</m:t>
                      </m:r>
                      <m:r>
                        <a:rPr lang="en-US" sz="2180" baseline="-25000" dirty="0">
                          <a:latin typeface="Cambria Math" panose="02040503050406030204" pitchFamily="18" charset="0"/>
                          <a:cs typeface="Times New Roman"/>
                        </a:rPr>
                        <m:t>2</m:t>
                      </m:r>
                      <m:r>
                        <a:rPr lang="en-US" sz="2180" dirty="0">
                          <a:latin typeface="Cambria Math" panose="02040503050406030204" pitchFamily="18" charset="0"/>
                          <a:cs typeface="Times New Roman"/>
                        </a:rPr>
                        <m:t> + </m:t>
                      </m:r>
                      <m:r>
                        <m:rPr>
                          <m:sty m:val="p"/>
                        </m:rPr>
                        <a:rPr lang="en-US" sz="2180" dirty="0">
                          <a:latin typeface="Cambria Math" panose="02040503050406030204" pitchFamily="18" charset="0"/>
                          <a:cs typeface="Times New Roman"/>
                        </a:rPr>
                        <m:t>O</m:t>
                      </m:r>
                      <m:r>
                        <a:rPr lang="en-US" sz="2180" baseline="-25000" dirty="0">
                          <a:latin typeface="Cambria Math" panose="02040503050406030204" pitchFamily="18" charset="0"/>
                          <a:cs typeface="Times New Roman"/>
                        </a:rPr>
                        <m:t>2</m:t>
                      </m:r>
                      <m:r>
                        <a:rPr lang="en-US" sz="2180" dirty="0">
                          <a:latin typeface="Cambria Math" panose="02040503050406030204" pitchFamily="18" charset="0"/>
                          <a:cs typeface="Times New Roman"/>
                        </a:rPr>
                        <m:t> → 2</m:t>
                      </m:r>
                      <m:r>
                        <m:rPr>
                          <m:sty m:val="p"/>
                        </m:rPr>
                        <a:rPr lang="en-US" sz="2180" dirty="0">
                          <a:latin typeface="Cambria Math" panose="02040503050406030204" pitchFamily="18" charset="0"/>
                          <a:cs typeface="Times New Roman"/>
                        </a:rPr>
                        <m:t>H</m:t>
                      </m:r>
                      <m:r>
                        <a:rPr lang="en-US" sz="2180" baseline="-25000" dirty="0">
                          <a:latin typeface="Cambria Math" panose="02040503050406030204" pitchFamily="18" charset="0"/>
                          <a:cs typeface="Times New Roman"/>
                        </a:rPr>
                        <m:t>2</m:t>
                      </m:r>
                      <m:r>
                        <m:rPr>
                          <m:sty m:val="p"/>
                        </m:rPr>
                        <a:rPr lang="en-US" sz="2180" dirty="0">
                          <a:latin typeface="Cambria Math" panose="02040503050406030204" pitchFamily="18" charset="0"/>
                          <a:cs typeface="Times New Roman"/>
                        </a:rPr>
                        <m:t>O</m:t>
                      </m:r>
                      <m:r>
                        <a:rPr lang="en-US" sz="2180" dirty="0">
                          <a:latin typeface="Cambria Math" panose="02040503050406030204" pitchFamily="18" charset="0"/>
                          <a:cs typeface="Times New Roman"/>
                        </a:rPr>
                        <m:t>; ∆</m:t>
                      </m:r>
                      <m:r>
                        <m:rPr>
                          <m:sty m:val="p"/>
                        </m:rPr>
                        <a:rPr lang="en-US" sz="2180" dirty="0">
                          <a:latin typeface="Cambria Math" panose="02040503050406030204" pitchFamily="18" charset="0"/>
                          <a:cs typeface="Times New Roman"/>
                        </a:rPr>
                        <m:t>H</m:t>
                      </m:r>
                      <m:r>
                        <a:rPr lang="en-US" sz="2180" dirty="0">
                          <a:latin typeface="Cambria Math" panose="02040503050406030204" pitchFamily="18" charset="0"/>
                          <a:cs typeface="Times New Roman"/>
                        </a:rPr>
                        <m:t>= −483.7 </m:t>
                      </m:r>
                      <m:r>
                        <m:rPr>
                          <m:sty m:val="p"/>
                        </m:rPr>
                        <a:rPr lang="en-US" sz="2180" dirty="0">
                          <a:latin typeface="Cambria Math" panose="02040503050406030204" pitchFamily="18" charset="0"/>
                          <a:cs typeface="Times New Roman"/>
                        </a:rPr>
                        <m:t>kJ</m:t>
                      </m:r>
                    </m:oMath>
                  </m:oMathPara>
                </a14:m>
                <a:endParaRPr lang="en-US" sz="2180" dirty="0">
                  <a:cs typeface="Times New Roman"/>
                </a:endParaRPr>
              </a:p>
            </p:txBody>
          </p:sp>
        </mc:Choice>
        <mc:Fallback xmlns="">
          <p:sp>
            <p:nvSpPr>
              <p:cNvPr id="5" name="Content Placeholder 4"/>
              <p:cNvSpPr>
                <a:spLocks noGrp="1" noRot="1" noChangeAspect="1" noMove="1" noResize="1" noEditPoints="1" noAdjustHandles="1" noChangeArrowheads="1" noChangeShapeType="1" noTextEdit="1"/>
              </p:cNvSpPr>
              <p:nvPr>
                <p:ph sz="quarter" idx="1"/>
              </p:nvPr>
            </p:nvSpPr>
            <p:spPr>
              <a:blipFill>
                <a:blip r:embed="rId2"/>
                <a:stretch>
                  <a:fillRect l="-972" t="-950" r="-1047"/>
                </a:stretch>
              </a:blipFill>
            </p:spPr>
            <p:txBody>
              <a:bodyPr/>
              <a:lstStyle/>
              <a:p>
                <a:r>
                  <a:rPr lang="en-US">
                    <a:noFill/>
                  </a:rPr>
                  <a:t> </a:t>
                </a:r>
              </a:p>
            </p:txBody>
          </p:sp>
        </mc:Fallback>
      </mc:AlternateContent>
    </p:spTree>
    <p:extLst>
      <p:ext uri="{BB962C8B-B14F-4D97-AF65-F5344CB8AC3E}">
        <p14:creationId xmlns:p14="http://schemas.microsoft.com/office/powerpoint/2010/main" val="146099793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Hess’s Law</a:t>
            </a:r>
          </a:p>
        </p:txBody>
      </p:sp>
      <mc:AlternateContent xmlns:mc="http://schemas.openxmlformats.org/markup-compatibility/2006" xmlns:a14="http://schemas.microsoft.com/office/drawing/2010/main">
        <mc:Choice Requires="a14">
          <p:sp>
            <p:nvSpPr>
              <p:cNvPr id="3" name="Content Placeholder 2"/>
              <p:cNvSpPr>
                <a:spLocks noGrp="1"/>
              </p:cNvSpPr>
              <p:nvPr>
                <p:ph sz="quarter" idx="1"/>
              </p:nvPr>
            </p:nvSpPr>
            <p:spPr/>
            <p:txBody>
              <a:bodyPr>
                <a:normAutofit/>
              </a:bodyPr>
              <a:lstStyle/>
              <a:p>
                <a:pPr marL="0" indent="0">
                  <a:buNone/>
                </a:pPr>
                <a:r>
                  <a:rPr lang="en-US" sz="2180" dirty="0"/>
                  <a:t>Use Hess’s Law to determine </a:t>
                </a:r>
                <a14:m>
                  <m:oMath xmlns:m="http://schemas.openxmlformats.org/officeDocument/2006/math">
                    <m:r>
                      <m:rPr>
                        <m:sty m:val="p"/>
                      </m:rPr>
                      <a:rPr lang="en-US" sz="2180">
                        <a:latin typeface="Cambria Math" panose="02040503050406030204" pitchFamily="18" charset="0"/>
                      </a:rPr>
                      <m:t>Δ</m:t>
                    </m:r>
                    <m:sSup>
                      <m:sSupPr>
                        <m:ctrlPr>
                          <a:rPr lang="en-US" sz="2180" i="1">
                            <a:latin typeface="Cambria Math" panose="02040503050406030204" pitchFamily="18" charset="0"/>
                          </a:rPr>
                        </m:ctrlPr>
                      </m:sSupPr>
                      <m:e>
                        <m:r>
                          <m:rPr>
                            <m:sty m:val="p"/>
                          </m:rPr>
                          <a:rPr lang="en-US" sz="2180">
                            <a:latin typeface="Cambria Math" panose="02040503050406030204" pitchFamily="18" charset="0"/>
                          </a:rPr>
                          <m:t>H</m:t>
                        </m:r>
                      </m:e>
                      <m:sup>
                        <m:r>
                          <a:rPr lang="en-US" sz="2180">
                            <a:latin typeface="Cambria Math" panose="02040503050406030204" pitchFamily="18" charset="0"/>
                            <a:ea typeface="Cambria Math" panose="02040503050406030204" pitchFamily="18" charset="0"/>
                          </a:rPr>
                          <m:t>°</m:t>
                        </m:r>
                      </m:sup>
                    </m:sSup>
                  </m:oMath>
                </a14:m>
                <a:r>
                  <a:rPr lang="en-US" sz="2180" dirty="0"/>
                  <a:t> for the reaction</a:t>
                </a:r>
              </a:p>
              <a:p>
                <a:pPr marL="0" indent="0">
                  <a:buNone/>
                </a:pPr>
                <a:endParaRPr lang="en-US" sz="2180" dirty="0"/>
              </a:p>
              <a:p>
                <a:pPr marL="0" indent="0" algn="ctr">
                  <a:buNone/>
                </a:pPr>
                <a14:m>
                  <m:oMath xmlns:m="http://schemas.openxmlformats.org/officeDocument/2006/math">
                    <m:r>
                      <m:rPr>
                        <m:sty m:val="p"/>
                      </m:rPr>
                      <a:rPr lang="en-US" sz="2180">
                        <a:latin typeface="Cambria Math" panose="02040503050406030204" pitchFamily="18" charset="0"/>
                      </a:rPr>
                      <m:t>CO</m:t>
                    </m:r>
                    <m:d>
                      <m:dPr>
                        <m:ctrlPr>
                          <a:rPr lang="en-US" sz="2180" i="1">
                            <a:latin typeface="Cambria Math" panose="02040503050406030204" pitchFamily="18" charset="0"/>
                          </a:rPr>
                        </m:ctrlPr>
                      </m:dPr>
                      <m:e>
                        <m:r>
                          <m:rPr>
                            <m:sty m:val="p"/>
                          </m:rPr>
                          <a:rPr lang="en-US" sz="2180">
                            <a:latin typeface="Cambria Math" panose="02040503050406030204" pitchFamily="18" charset="0"/>
                          </a:rPr>
                          <m:t>g</m:t>
                        </m:r>
                      </m:e>
                    </m:d>
                    <m:r>
                      <a:rPr lang="en-US" sz="2180">
                        <a:latin typeface="Cambria Math" panose="02040503050406030204" pitchFamily="18" charset="0"/>
                      </a:rPr>
                      <m:t>+</m:t>
                    </m:r>
                    <m:f>
                      <m:fPr>
                        <m:ctrlPr>
                          <a:rPr lang="en-US" sz="2180" i="1">
                            <a:latin typeface="Cambria Math" panose="02040503050406030204" pitchFamily="18" charset="0"/>
                          </a:rPr>
                        </m:ctrlPr>
                      </m:fPr>
                      <m:num>
                        <m:r>
                          <a:rPr lang="en-US" sz="2180">
                            <a:latin typeface="Cambria Math" panose="02040503050406030204" pitchFamily="18" charset="0"/>
                          </a:rPr>
                          <m:t>1</m:t>
                        </m:r>
                      </m:num>
                      <m:den>
                        <m:r>
                          <a:rPr lang="en-US" sz="2180">
                            <a:latin typeface="Cambria Math" panose="02040503050406030204" pitchFamily="18" charset="0"/>
                          </a:rPr>
                          <m:t>2</m:t>
                        </m:r>
                      </m:den>
                    </m:f>
                    <m:sSub>
                      <m:sSubPr>
                        <m:ctrlPr>
                          <a:rPr lang="en-US" sz="2180" i="1">
                            <a:latin typeface="Cambria Math" panose="02040503050406030204" pitchFamily="18" charset="0"/>
                          </a:rPr>
                        </m:ctrlPr>
                      </m:sSubPr>
                      <m:e>
                        <m:r>
                          <m:rPr>
                            <m:sty m:val="p"/>
                          </m:rPr>
                          <a:rPr lang="en-US" sz="2180">
                            <a:latin typeface="Cambria Math" panose="02040503050406030204" pitchFamily="18" charset="0"/>
                          </a:rPr>
                          <m:t>O</m:t>
                        </m:r>
                      </m:e>
                      <m:sub>
                        <m:r>
                          <a:rPr lang="en-US" sz="2180">
                            <a:latin typeface="Cambria Math" panose="02040503050406030204" pitchFamily="18" charset="0"/>
                          </a:rPr>
                          <m:t>2</m:t>
                        </m:r>
                      </m:sub>
                    </m:sSub>
                    <m:d>
                      <m:dPr>
                        <m:ctrlPr>
                          <a:rPr lang="en-US" sz="2180" i="1">
                            <a:latin typeface="Cambria Math" panose="02040503050406030204" pitchFamily="18" charset="0"/>
                          </a:rPr>
                        </m:ctrlPr>
                      </m:dPr>
                      <m:e>
                        <m:r>
                          <m:rPr>
                            <m:sty m:val="p"/>
                          </m:rPr>
                          <a:rPr lang="en-US" sz="2180">
                            <a:latin typeface="Cambria Math" panose="02040503050406030204" pitchFamily="18" charset="0"/>
                          </a:rPr>
                          <m:t>g</m:t>
                        </m:r>
                      </m:e>
                    </m:d>
                    <m:r>
                      <a:rPr lang="en-US" sz="2180">
                        <a:latin typeface="Cambria Math" panose="02040503050406030204" pitchFamily="18" charset="0"/>
                      </a:rPr>
                      <m:t> </m:t>
                    </m:r>
                    <m:r>
                      <a:rPr lang="en-US" sz="2180">
                        <a:latin typeface="Cambria Math" panose="02040503050406030204" pitchFamily="18" charset="0"/>
                        <a:ea typeface="Cambria Math" panose="02040503050406030204" pitchFamily="18" charset="0"/>
                      </a:rPr>
                      <m:t>→</m:t>
                    </m:r>
                    <m:r>
                      <m:rPr>
                        <m:sty m:val="p"/>
                      </m:rPr>
                      <a:rPr lang="en-US" sz="2180">
                        <a:latin typeface="Cambria Math" panose="02040503050406030204" pitchFamily="18" charset="0"/>
                        <a:ea typeface="Cambria Math" panose="02040503050406030204" pitchFamily="18" charset="0"/>
                      </a:rPr>
                      <m:t>C</m:t>
                    </m:r>
                    <m:sSub>
                      <m:sSubPr>
                        <m:ctrlPr>
                          <a:rPr lang="en-US" sz="2180" i="1">
                            <a:latin typeface="Cambria Math" panose="02040503050406030204" pitchFamily="18" charset="0"/>
                            <a:ea typeface="Cambria Math" panose="02040503050406030204" pitchFamily="18" charset="0"/>
                          </a:rPr>
                        </m:ctrlPr>
                      </m:sSubPr>
                      <m:e>
                        <m:r>
                          <m:rPr>
                            <m:sty m:val="p"/>
                          </m:rPr>
                          <a:rPr lang="en-US" sz="2180">
                            <a:latin typeface="Cambria Math" panose="02040503050406030204" pitchFamily="18" charset="0"/>
                            <a:ea typeface="Cambria Math" panose="02040503050406030204" pitchFamily="18" charset="0"/>
                          </a:rPr>
                          <m:t>O</m:t>
                        </m:r>
                      </m:e>
                      <m:sub>
                        <m:r>
                          <a:rPr lang="en-US" sz="2180">
                            <a:latin typeface="Cambria Math" panose="02040503050406030204" pitchFamily="18" charset="0"/>
                            <a:ea typeface="Cambria Math" panose="02040503050406030204" pitchFamily="18" charset="0"/>
                          </a:rPr>
                          <m:t>2</m:t>
                        </m:r>
                      </m:sub>
                    </m:sSub>
                    <m:r>
                      <a:rPr lang="en-US" sz="2180">
                        <a:latin typeface="Cambria Math" panose="02040503050406030204" pitchFamily="18" charset="0"/>
                        <a:ea typeface="Cambria Math" panose="02040503050406030204" pitchFamily="18" charset="0"/>
                      </a:rPr>
                      <m:t> </m:t>
                    </m:r>
                    <m:d>
                      <m:dPr>
                        <m:ctrlPr>
                          <a:rPr lang="en-US" sz="2180" i="1">
                            <a:latin typeface="Cambria Math" panose="02040503050406030204" pitchFamily="18" charset="0"/>
                            <a:ea typeface="Cambria Math" panose="02040503050406030204" pitchFamily="18" charset="0"/>
                          </a:rPr>
                        </m:ctrlPr>
                      </m:dPr>
                      <m:e>
                        <m:r>
                          <m:rPr>
                            <m:sty m:val="p"/>
                          </m:rPr>
                          <a:rPr lang="en-US" sz="2180">
                            <a:latin typeface="Cambria Math" panose="02040503050406030204" pitchFamily="18" charset="0"/>
                            <a:ea typeface="Cambria Math" panose="02040503050406030204" pitchFamily="18" charset="0"/>
                          </a:rPr>
                          <m:t>g</m:t>
                        </m:r>
                      </m:e>
                    </m:d>
                  </m:oMath>
                </a14:m>
                <a:r>
                  <a:rPr lang="en-US" sz="2180" dirty="0"/>
                  <a:t>, given that </a:t>
                </a:r>
              </a:p>
              <a:p>
                <a:pPr marL="0" indent="0" algn="ctr">
                  <a:buNone/>
                </a:pPr>
                <a:endParaRPr lang="en-US" sz="2180" dirty="0"/>
              </a:p>
              <a:p>
                <a:pPr marL="0" indent="0" algn="ctr">
                  <a:buNone/>
                </a:pPr>
                <a:r>
                  <a:rPr lang="en-US" sz="2180" dirty="0"/>
                  <a:t>(1) </a:t>
                </a:r>
                <a14:m>
                  <m:oMath xmlns:m="http://schemas.openxmlformats.org/officeDocument/2006/math">
                    <m:r>
                      <m:rPr>
                        <m:sty m:val="p"/>
                      </m:rPr>
                      <a:rPr lang="en-US" sz="2180">
                        <a:latin typeface="Cambria Math" panose="02040503050406030204" pitchFamily="18" charset="0"/>
                      </a:rPr>
                      <m:t>C</m:t>
                    </m:r>
                    <m:d>
                      <m:dPr>
                        <m:ctrlPr>
                          <a:rPr lang="en-US" sz="2180" i="1">
                            <a:latin typeface="Cambria Math" panose="02040503050406030204" pitchFamily="18" charset="0"/>
                          </a:rPr>
                        </m:ctrlPr>
                      </m:dPr>
                      <m:e>
                        <m:r>
                          <m:rPr>
                            <m:sty m:val="p"/>
                          </m:rPr>
                          <a:rPr lang="en-US" sz="2180">
                            <a:latin typeface="Cambria Math" panose="02040503050406030204" pitchFamily="18" charset="0"/>
                          </a:rPr>
                          <m:t>graphite</m:t>
                        </m:r>
                      </m:e>
                    </m:d>
                    <m:r>
                      <a:rPr lang="en-US" sz="2180">
                        <a:latin typeface="Cambria Math" panose="02040503050406030204" pitchFamily="18" charset="0"/>
                      </a:rPr>
                      <m:t>+</m:t>
                    </m:r>
                    <m:f>
                      <m:fPr>
                        <m:ctrlPr>
                          <a:rPr lang="en-US" sz="2180" i="1">
                            <a:latin typeface="Cambria Math" panose="02040503050406030204" pitchFamily="18" charset="0"/>
                          </a:rPr>
                        </m:ctrlPr>
                      </m:fPr>
                      <m:num>
                        <m:r>
                          <a:rPr lang="en-US" sz="2180">
                            <a:latin typeface="Cambria Math" panose="02040503050406030204" pitchFamily="18" charset="0"/>
                          </a:rPr>
                          <m:t>1</m:t>
                        </m:r>
                      </m:num>
                      <m:den>
                        <m:r>
                          <a:rPr lang="en-US" sz="2180">
                            <a:latin typeface="Cambria Math" panose="02040503050406030204" pitchFamily="18" charset="0"/>
                          </a:rPr>
                          <m:t>2</m:t>
                        </m:r>
                      </m:den>
                    </m:f>
                    <m:sSub>
                      <m:sSubPr>
                        <m:ctrlPr>
                          <a:rPr lang="en-US" sz="2180" i="1">
                            <a:latin typeface="Cambria Math" panose="02040503050406030204" pitchFamily="18" charset="0"/>
                          </a:rPr>
                        </m:ctrlPr>
                      </m:sSubPr>
                      <m:e>
                        <m:r>
                          <m:rPr>
                            <m:sty m:val="p"/>
                          </m:rPr>
                          <a:rPr lang="en-US" sz="2180">
                            <a:latin typeface="Cambria Math" panose="02040503050406030204" pitchFamily="18" charset="0"/>
                          </a:rPr>
                          <m:t>O</m:t>
                        </m:r>
                      </m:e>
                      <m:sub>
                        <m:r>
                          <a:rPr lang="en-US" sz="2180">
                            <a:latin typeface="Cambria Math" panose="02040503050406030204" pitchFamily="18" charset="0"/>
                          </a:rPr>
                          <m:t>2</m:t>
                        </m:r>
                      </m:sub>
                    </m:sSub>
                    <m:d>
                      <m:dPr>
                        <m:ctrlPr>
                          <a:rPr lang="en-US" sz="2180" i="1">
                            <a:latin typeface="Cambria Math" panose="02040503050406030204" pitchFamily="18" charset="0"/>
                          </a:rPr>
                        </m:ctrlPr>
                      </m:dPr>
                      <m:e>
                        <m:r>
                          <m:rPr>
                            <m:sty m:val="p"/>
                          </m:rPr>
                          <a:rPr lang="en-US" sz="2180">
                            <a:latin typeface="Cambria Math" panose="02040503050406030204" pitchFamily="18" charset="0"/>
                          </a:rPr>
                          <m:t>g</m:t>
                        </m:r>
                      </m:e>
                    </m:d>
                    <m:r>
                      <a:rPr lang="en-US" sz="2180">
                        <a:latin typeface="Cambria Math" panose="02040503050406030204" pitchFamily="18" charset="0"/>
                        <a:ea typeface="Cambria Math" panose="02040503050406030204" pitchFamily="18" charset="0"/>
                      </a:rPr>
                      <m:t>→</m:t>
                    </m:r>
                    <m:r>
                      <m:rPr>
                        <m:sty m:val="p"/>
                      </m:rPr>
                      <a:rPr lang="en-US" sz="2180">
                        <a:latin typeface="Cambria Math" panose="02040503050406030204" pitchFamily="18" charset="0"/>
                        <a:ea typeface="Cambria Math" panose="02040503050406030204" pitchFamily="18" charset="0"/>
                      </a:rPr>
                      <m:t>CO</m:t>
                    </m:r>
                    <m:d>
                      <m:dPr>
                        <m:ctrlPr>
                          <a:rPr lang="en-US" sz="2180" i="1">
                            <a:latin typeface="Cambria Math" panose="02040503050406030204" pitchFamily="18" charset="0"/>
                            <a:ea typeface="Cambria Math" panose="02040503050406030204" pitchFamily="18" charset="0"/>
                          </a:rPr>
                        </m:ctrlPr>
                      </m:dPr>
                      <m:e>
                        <m:r>
                          <m:rPr>
                            <m:sty m:val="p"/>
                          </m:rPr>
                          <a:rPr lang="en-US" sz="2180">
                            <a:latin typeface="Cambria Math" panose="02040503050406030204" pitchFamily="18" charset="0"/>
                            <a:ea typeface="Cambria Math" panose="02040503050406030204" pitchFamily="18" charset="0"/>
                          </a:rPr>
                          <m:t>g</m:t>
                        </m:r>
                      </m:e>
                    </m:d>
                    <m:r>
                      <a:rPr lang="en-US" sz="2180">
                        <a:latin typeface="Cambria Math" panose="02040503050406030204" pitchFamily="18" charset="0"/>
                        <a:ea typeface="Cambria Math" panose="02040503050406030204" pitchFamily="18" charset="0"/>
                      </a:rPr>
                      <m:t>    </m:t>
                    </m:r>
                    <m:r>
                      <m:rPr>
                        <m:sty m:val="p"/>
                      </m:rPr>
                      <a:rPr lang="en-US" sz="2180">
                        <a:latin typeface="Cambria Math" panose="02040503050406030204" pitchFamily="18" charset="0"/>
                        <a:ea typeface="Cambria Math" panose="02040503050406030204" pitchFamily="18" charset="0"/>
                      </a:rPr>
                      <m:t>Δ</m:t>
                    </m:r>
                    <m:sSup>
                      <m:sSupPr>
                        <m:ctrlPr>
                          <a:rPr lang="en-US" sz="2180" i="1">
                            <a:latin typeface="Cambria Math" panose="02040503050406030204" pitchFamily="18" charset="0"/>
                            <a:ea typeface="Cambria Math" panose="02040503050406030204" pitchFamily="18" charset="0"/>
                          </a:rPr>
                        </m:ctrlPr>
                      </m:sSupPr>
                      <m:e>
                        <m:r>
                          <m:rPr>
                            <m:sty m:val="p"/>
                          </m:rPr>
                          <a:rPr lang="en-US" sz="2180">
                            <a:latin typeface="Cambria Math" panose="02040503050406030204" pitchFamily="18" charset="0"/>
                            <a:ea typeface="Cambria Math" panose="02040503050406030204" pitchFamily="18" charset="0"/>
                          </a:rPr>
                          <m:t>H</m:t>
                        </m:r>
                      </m:e>
                      <m:sup>
                        <m:r>
                          <a:rPr lang="en-US" sz="2180">
                            <a:latin typeface="Cambria Math" panose="02040503050406030204" pitchFamily="18" charset="0"/>
                            <a:ea typeface="Cambria Math" panose="02040503050406030204" pitchFamily="18" charset="0"/>
                          </a:rPr>
                          <m:t>°</m:t>
                        </m:r>
                      </m:sup>
                    </m:sSup>
                    <m:r>
                      <a:rPr lang="en-US" sz="2180">
                        <a:latin typeface="Cambria Math" panose="02040503050406030204" pitchFamily="18" charset="0"/>
                        <a:ea typeface="Cambria Math" panose="02040503050406030204" pitchFamily="18" charset="0"/>
                      </a:rPr>
                      <m:t>=−110.54 </m:t>
                    </m:r>
                    <m:r>
                      <m:rPr>
                        <m:sty m:val="p"/>
                      </m:rPr>
                      <a:rPr lang="en-US" sz="2180">
                        <a:latin typeface="Cambria Math" panose="02040503050406030204" pitchFamily="18" charset="0"/>
                        <a:ea typeface="Cambria Math" panose="02040503050406030204" pitchFamily="18" charset="0"/>
                      </a:rPr>
                      <m:t>kJ</m:t>
                    </m:r>
                  </m:oMath>
                </a14:m>
                <a:endParaRPr lang="en-US" sz="2180" dirty="0">
                  <a:ea typeface="Cambria Math" panose="02040503050406030204" pitchFamily="18" charset="0"/>
                </a:endParaRPr>
              </a:p>
              <a:p>
                <a:pPr marL="0" indent="0" algn="ctr">
                  <a:buNone/>
                </a:pPr>
                <a:r>
                  <a:rPr lang="en-US" sz="2180" dirty="0"/>
                  <a:t>(2) </a:t>
                </a:r>
                <a14:m>
                  <m:oMath xmlns:m="http://schemas.openxmlformats.org/officeDocument/2006/math">
                    <m:r>
                      <m:rPr>
                        <m:sty m:val="p"/>
                      </m:rPr>
                      <a:rPr lang="en-US" sz="2180">
                        <a:latin typeface="Cambria Math" panose="02040503050406030204" pitchFamily="18" charset="0"/>
                      </a:rPr>
                      <m:t>C</m:t>
                    </m:r>
                    <m:d>
                      <m:dPr>
                        <m:ctrlPr>
                          <a:rPr lang="en-US" sz="2180" i="1">
                            <a:latin typeface="Cambria Math" panose="02040503050406030204" pitchFamily="18" charset="0"/>
                          </a:rPr>
                        </m:ctrlPr>
                      </m:dPr>
                      <m:e>
                        <m:r>
                          <m:rPr>
                            <m:sty m:val="p"/>
                          </m:rPr>
                          <a:rPr lang="en-US" sz="2180">
                            <a:latin typeface="Cambria Math" panose="02040503050406030204" pitchFamily="18" charset="0"/>
                          </a:rPr>
                          <m:t>graphite</m:t>
                        </m:r>
                      </m:e>
                    </m:d>
                    <m:r>
                      <a:rPr lang="en-US" sz="2180">
                        <a:latin typeface="Cambria Math" panose="02040503050406030204" pitchFamily="18" charset="0"/>
                      </a:rPr>
                      <m:t>+</m:t>
                    </m:r>
                    <m:sSub>
                      <m:sSubPr>
                        <m:ctrlPr>
                          <a:rPr lang="en-US" sz="2180" i="1">
                            <a:latin typeface="Cambria Math" panose="02040503050406030204" pitchFamily="18" charset="0"/>
                          </a:rPr>
                        </m:ctrlPr>
                      </m:sSubPr>
                      <m:e>
                        <m:r>
                          <m:rPr>
                            <m:sty m:val="p"/>
                          </m:rPr>
                          <a:rPr lang="en-US" sz="2180">
                            <a:latin typeface="Cambria Math" panose="02040503050406030204" pitchFamily="18" charset="0"/>
                          </a:rPr>
                          <m:t>O</m:t>
                        </m:r>
                      </m:e>
                      <m:sub>
                        <m:r>
                          <a:rPr lang="en-US" sz="2180">
                            <a:latin typeface="Cambria Math" panose="02040503050406030204" pitchFamily="18" charset="0"/>
                          </a:rPr>
                          <m:t>2</m:t>
                        </m:r>
                      </m:sub>
                    </m:sSub>
                    <m:d>
                      <m:dPr>
                        <m:ctrlPr>
                          <a:rPr lang="en-US" sz="2180" i="1">
                            <a:latin typeface="Cambria Math" panose="02040503050406030204" pitchFamily="18" charset="0"/>
                          </a:rPr>
                        </m:ctrlPr>
                      </m:dPr>
                      <m:e>
                        <m:r>
                          <m:rPr>
                            <m:sty m:val="p"/>
                          </m:rPr>
                          <a:rPr lang="en-US" sz="2180">
                            <a:latin typeface="Cambria Math" panose="02040503050406030204" pitchFamily="18" charset="0"/>
                          </a:rPr>
                          <m:t>g</m:t>
                        </m:r>
                      </m:e>
                    </m:d>
                    <m:r>
                      <a:rPr lang="en-US" sz="2180">
                        <a:latin typeface="Cambria Math" panose="02040503050406030204" pitchFamily="18" charset="0"/>
                        <a:ea typeface="Cambria Math" panose="02040503050406030204" pitchFamily="18" charset="0"/>
                      </a:rPr>
                      <m:t>→</m:t>
                    </m:r>
                    <m:r>
                      <m:rPr>
                        <m:sty m:val="p"/>
                      </m:rPr>
                      <a:rPr lang="en-US" sz="2180">
                        <a:latin typeface="Cambria Math" panose="02040503050406030204" pitchFamily="18" charset="0"/>
                      </a:rPr>
                      <m:t>C</m:t>
                    </m:r>
                    <m:sSub>
                      <m:sSubPr>
                        <m:ctrlPr>
                          <a:rPr lang="en-US" sz="2180" i="1">
                            <a:latin typeface="Cambria Math" panose="02040503050406030204" pitchFamily="18" charset="0"/>
                          </a:rPr>
                        </m:ctrlPr>
                      </m:sSubPr>
                      <m:e>
                        <m:r>
                          <m:rPr>
                            <m:sty m:val="p"/>
                          </m:rPr>
                          <a:rPr lang="en-US" sz="2180">
                            <a:latin typeface="Cambria Math" panose="02040503050406030204" pitchFamily="18" charset="0"/>
                          </a:rPr>
                          <m:t>O</m:t>
                        </m:r>
                      </m:e>
                      <m:sub>
                        <m:r>
                          <a:rPr lang="en-US" sz="2180">
                            <a:latin typeface="Cambria Math" panose="02040503050406030204" pitchFamily="18" charset="0"/>
                          </a:rPr>
                          <m:t>2</m:t>
                        </m:r>
                      </m:sub>
                    </m:sSub>
                    <m:r>
                      <a:rPr lang="en-US" sz="2180">
                        <a:latin typeface="Cambria Math" panose="02040503050406030204" pitchFamily="18" charset="0"/>
                      </a:rPr>
                      <m:t>(</m:t>
                    </m:r>
                    <m:r>
                      <m:rPr>
                        <m:sty m:val="p"/>
                      </m:rPr>
                      <a:rPr lang="en-US" sz="2180">
                        <a:latin typeface="Cambria Math" panose="02040503050406030204" pitchFamily="18" charset="0"/>
                      </a:rPr>
                      <m:t>g</m:t>
                    </m:r>
                    <m:r>
                      <a:rPr lang="en-US" sz="2180">
                        <a:latin typeface="Cambria Math" panose="02040503050406030204" pitchFamily="18" charset="0"/>
                      </a:rPr>
                      <m:t>)</m:t>
                    </m:r>
                  </m:oMath>
                </a14:m>
                <a:r>
                  <a:rPr lang="en-US" sz="2180" dirty="0"/>
                  <a:t>     </a:t>
                </a:r>
                <a14:m>
                  <m:oMath xmlns:m="http://schemas.openxmlformats.org/officeDocument/2006/math">
                    <m:r>
                      <m:rPr>
                        <m:sty m:val="p"/>
                      </m:rPr>
                      <a:rPr lang="en-US" sz="2180">
                        <a:latin typeface="Cambria Math" panose="02040503050406030204" pitchFamily="18" charset="0"/>
                        <a:ea typeface="Cambria Math" panose="02040503050406030204" pitchFamily="18" charset="0"/>
                      </a:rPr>
                      <m:t>Δ</m:t>
                    </m:r>
                    <m:sSup>
                      <m:sSupPr>
                        <m:ctrlPr>
                          <a:rPr lang="en-US" sz="2180" i="1">
                            <a:latin typeface="Cambria Math" panose="02040503050406030204" pitchFamily="18" charset="0"/>
                            <a:ea typeface="Cambria Math" panose="02040503050406030204" pitchFamily="18" charset="0"/>
                          </a:rPr>
                        </m:ctrlPr>
                      </m:sSupPr>
                      <m:e>
                        <m:r>
                          <m:rPr>
                            <m:sty m:val="p"/>
                          </m:rPr>
                          <a:rPr lang="en-US" sz="2180">
                            <a:latin typeface="Cambria Math" panose="02040503050406030204" pitchFamily="18" charset="0"/>
                            <a:ea typeface="Cambria Math" panose="02040503050406030204" pitchFamily="18" charset="0"/>
                          </a:rPr>
                          <m:t>H</m:t>
                        </m:r>
                      </m:e>
                      <m:sup>
                        <m:r>
                          <a:rPr lang="en-US" sz="2180">
                            <a:latin typeface="Cambria Math" panose="02040503050406030204" pitchFamily="18" charset="0"/>
                            <a:ea typeface="Cambria Math" panose="02040503050406030204" pitchFamily="18" charset="0"/>
                          </a:rPr>
                          <m:t>°</m:t>
                        </m:r>
                      </m:sup>
                    </m:sSup>
                    <m:r>
                      <a:rPr lang="en-US" sz="2180">
                        <a:latin typeface="Cambria Math" panose="02040503050406030204" pitchFamily="18" charset="0"/>
                        <a:ea typeface="Cambria Math" panose="02040503050406030204" pitchFamily="18" charset="0"/>
                      </a:rPr>
                      <m:t>=−393.51 </m:t>
                    </m:r>
                    <m:r>
                      <m:rPr>
                        <m:sty m:val="p"/>
                      </m:rPr>
                      <a:rPr lang="en-US" sz="2180">
                        <a:latin typeface="Cambria Math" panose="02040503050406030204" pitchFamily="18" charset="0"/>
                        <a:ea typeface="Cambria Math" panose="02040503050406030204" pitchFamily="18" charset="0"/>
                      </a:rPr>
                      <m:t>kJ</m:t>
                    </m:r>
                  </m:oMath>
                </a14:m>
                <a:endParaRPr lang="en-US" sz="2180" dirty="0">
                  <a:ea typeface="Cambria Math" panose="02040503050406030204" pitchFamily="18" charset="0"/>
                </a:endParaRPr>
              </a:p>
            </p:txBody>
          </p:sp>
        </mc:Choice>
        <mc:Fallback xmlns="">
          <p:sp>
            <p:nvSpPr>
              <p:cNvPr id="3" name="Content Placeholder 2"/>
              <p:cNvSpPr>
                <a:spLocks noGrp="1" noRot="1" noChangeAspect="1" noMove="1" noResize="1" noEditPoints="1" noAdjustHandles="1" noChangeArrowheads="1" noChangeShapeType="1" noTextEdit="1"/>
              </p:cNvSpPr>
              <p:nvPr>
                <p:ph sz="quarter" idx="1"/>
              </p:nvPr>
            </p:nvSpPr>
            <p:spPr>
              <a:blipFill>
                <a:blip r:embed="rId2"/>
                <a:stretch>
                  <a:fillRect l="-972" t="-814"/>
                </a:stretch>
              </a:blipFill>
            </p:spPr>
            <p:txBody>
              <a:bodyPr/>
              <a:lstStyle/>
              <a:p>
                <a:r>
                  <a:rPr lang="en-US">
                    <a:noFill/>
                  </a:rPr>
                  <a:t> </a:t>
                </a:r>
              </a:p>
            </p:txBody>
          </p:sp>
        </mc:Fallback>
      </mc:AlternateContent>
    </p:spTree>
    <p:extLst>
      <p:ext uri="{BB962C8B-B14F-4D97-AF65-F5344CB8AC3E}">
        <p14:creationId xmlns:p14="http://schemas.microsoft.com/office/powerpoint/2010/main" val="335017674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Hess’s Law</a:t>
            </a:r>
          </a:p>
        </p:txBody>
      </p:sp>
      <mc:AlternateContent xmlns:mc="http://schemas.openxmlformats.org/markup-compatibility/2006" xmlns:a14="http://schemas.microsoft.com/office/drawing/2010/main">
        <mc:Choice Requires="a14">
          <p:sp>
            <p:nvSpPr>
              <p:cNvPr id="3" name="Content Placeholder 2"/>
              <p:cNvSpPr>
                <a:spLocks noGrp="1"/>
              </p:cNvSpPr>
              <p:nvPr>
                <p:ph sz="quarter" idx="1"/>
              </p:nvPr>
            </p:nvSpPr>
            <p:spPr/>
            <p:txBody>
              <a:bodyPr/>
              <a:lstStyle/>
              <a:p>
                <a:pPr marL="0" indent="0">
                  <a:lnSpc>
                    <a:spcPct val="150000"/>
                  </a:lnSpc>
                  <a:buNone/>
                </a:pPr>
                <a:r>
                  <a:rPr lang="en-US" sz="2000" dirty="0"/>
                  <a:t>Given the following data</a:t>
                </a:r>
              </a:p>
              <a:p>
                <a:pPr marL="400050" indent="-400050">
                  <a:lnSpc>
                    <a:spcPct val="150000"/>
                  </a:lnSpc>
                  <a:buFont typeface="+mj-lt"/>
                  <a:buAutoNum type="romanUcPeriod"/>
                </a:pPr>
                <a:r>
                  <a:rPr lang="en-US" sz="2000" dirty="0"/>
                  <a:t> </a:t>
                </a:r>
                <a14:m>
                  <m:oMath xmlns:m="http://schemas.openxmlformats.org/officeDocument/2006/math">
                    <m:sSub>
                      <m:sSubPr>
                        <m:ctrlPr>
                          <a:rPr lang="en-US" sz="2000" i="1">
                            <a:latin typeface="Cambria Math" panose="02040503050406030204" pitchFamily="18" charset="0"/>
                          </a:rPr>
                        </m:ctrlPr>
                      </m:sSubPr>
                      <m:e>
                        <m:r>
                          <m:rPr>
                            <m:sty m:val="p"/>
                          </m:rPr>
                          <a:rPr lang="en-US" sz="2000">
                            <a:latin typeface="Cambria Math" panose="02040503050406030204" pitchFamily="18" charset="0"/>
                          </a:rPr>
                          <m:t>H</m:t>
                        </m:r>
                      </m:e>
                      <m:sub>
                        <m:r>
                          <a:rPr lang="en-US" sz="2000">
                            <a:latin typeface="Cambria Math" panose="02040503050406030204" pitchFamily="18" charset="0"/>
                          </a:rPr>
                          <m:t>2</m:t>
                        </m:r>
                      </m:sub>
                    </m:sSub>
                    <m:d>
                      <m:dPr>
                        <m:ctrlPr>
                          <a:rPr lang="en-US" sz="2000" i="1">
                            <a:latin typeface="Cambria Math" panose="02040503050406030204" pitchFamily="18" charset="0"/>
                          </a:rPr>
                        </m:ctrlPr>
                      </m:dPr>
                      <m:e>
                        <m:r>
                          <m:rPr>
                            <m:sty m:val="p"/>
                          </m:rPr>
                          <a:rPr lang="en-US" sz="2000">
                            <a:latin typeface="Cambria Math" panose="02040503050406030204" pitchFamily="18" charset="0"/>
                          </a:rPr>
                          <m:t>g</m:t>
                        </m:r>
                      </m:e>
                    </m:d>
                    <m:r>
                      <a:rPr lang="en-US" sz="2000">
                        <a:latin typeface="Cambria Math" panose="02040503050406030204" pitchFamily="18" charset="0"/>
                      </a:rPr>
                      <m:t>+</m:t>
                    </m:r>
                    <m:f>
                      <m:fPr>
                        <m:ctrlPr>
                          <a:rPr lang="en-US" sz="2000" i="1">
                            <a:latin typeface="Cambria Math" panose="02040503050406030204" pitchFamily="18" charset="0"/>
                          </a:rPr>
                        </m:ctrlPr>
                      </m:fPr>
                      <m:num>
                        <m:r>
                          <a:rPr lang="en-US" sz="2000">
                            <a:latin typeface="Cambria Math" panose="02040503050406030204" pitchFamily="18" charset="0"/>
                          </a:rPr>
                          <m:t>1</m:t>
                        </m:r>
                      </m:num>
                      <m:den>
                        <m:r>
                          <a:rPr lang="en-US" sz="2000">
                            <a:latin typeface="Cambria Math" panose="02040503050406030204" pitchFamily="18" charset="0"/>
                          </a:rPr>
                          <m:t>2</m:t>
                        </m:r>
                      </m:den>
                    </m:f>
                    <m:r>
                      <a:rPr lang="en-US" sz="2000">
                        <a:latin typeface="Cambria Math" panose="02040503050406030204" pitchFamily="18" charset="0"/>
                      </a:rPr>
                      <m:t> </m:t>
                    </m:r>
                    <m:sSub>
                      <m:sSubPr>
                        <m:ctrlPr>
                          <a:rPr lang="en-US" sz="2000" i="1">
                            <a:latin typeface="Cambria Math" panose="02040503050406030204" pitchFamily="18" charset="0"/>
                          </a:rPr>
                        </m:ctrlPr>
                      </m:sSubPr>
                      <m:e>
                        <m:r>
                          <m:rPr>
                            <m:sty m:val="p"/>
                          </m:rPr>
                          <a:rPr lang="en-US" sz="2000">
                            <a:latin typeface="Cambria Math" panose="02040503050406030204" pitchFamily="18" charset="0"/>
                          </a:rPr>
                          <m:t>O</m:t>
                        </m:r>
                      </m:e>
                      <m:sub>
                        <m:r>
                          <a:rPr lang="en-US" sz="2000">
                            <a:latin typeface="Cambria Math" panose="02040503050406030204" pitchFamily="18" charset="0"/>
                          </a:rPr>
                          <m:t>2</m:t>
                        </m:r>
                      </m:sub>
                    </m:sSub>
                    <m:d>
                      <m:dPr>
                        <m:ctrlPr>
                          <a:rPr lang="en-US" sz="2000" i="1">
                            <a:latin typeface="Cambria Math" panose="02040503050406030204" pitchFamily="18" charset="0"/>
                          </a:rPr>
                        </m:ctrlPr>
                      </m:dPr>
                      <m:e>
                        <m:r>
                          <m:rPr>
                            <m:sty m:val="p"/>
                          </m:rPr>
                          <a:rPr lang="en-US" sz="2000">
                            <a:latin typeface="Cambria Math" panose="02040503050406030204" pitchFamily="18" charset="0"/>
                          </a:rPr>
                          <m:t>g</m:t>
                        </m:r>
                      </m:e>
                    </m:d>
                    <m:r>
                      <a:rPr lang="en-US" sz="2000">
                        <a:latin typeface="Cambria Math" panose="02040503050406030204" pitchFamily="18" charset="0"/>
                      </a:rPr>
                      <m:t>→</m:t>
                    </m:r>
                    <m:sSub>
                      <m:sSubPr>
                        <m:ctrlPr>
                          <a:rPr lang="en-US" sz="2000" i="1">
                            <a:latin typeface="Cambria Math" panose="02040503050406030204" pitchFamily="18" charset="0"/>
                          </a:rPr>
                        </m:ctrlPr>
                      </m:sSubPr>
                      <m:e>
                        <m:r>
                          <m:rPr>
                            <m:sty m:val="p"/>
                          </m:rPr>
                          <a:rPr lang="en-US" sz="2000">
                            <a:latin typeface="Cambria Math" panose="02040503050406030204" pitchFamily="18" charset="0"/>
                          </a:rPr>
                          <m:t>H</m:t>
                        </m:r>
                      </m:e>
                      <m:sub>
                        <m:r>
                          <a:rPr lang="en-US" sz="2000">
                            <a:latin typeface="Cambria Math" panose="02040503050406030204" pitchFamily="18" charset="0"/>
                          </a:rPr>
                          <m:t>2</m:t>
                        </m:r>
                      </m:sub>
                    </m:sSub>
                    <m:r>
                      <m:rPr>
                        <m:sty m:val="p"/>
                      </m:rPr>
                      <a:rPr lang="en-US" sz="2000">
                        <a:latin typeface="Cambria Math" panose="02040503050406030204" pitchFamily="18" charset="0"/>
                      </a:rPr>
                      <m:t>O</m:t>
                    </m:r>
                    <m:d>
                      <m:dPr>
                        <m:ctrlPr>
                          <a:rPr lang="en-US" sz="2000" i="1">
                            <a:latin typeface="Cambria Math" panose="02040503050406030204" pitchFamily="18" charset="0"/>
                          </a:rPr>
                        </m:ctrlPr>
                      </m:dPr>
                      <m:e>
                        <m:r>
                          <m:rPr>
                            <m:sty m:val="p"/>
                          </m:rPr>
                          <a:rPr lang="en-US" sz="2000">
                            <a:latin typeface="Cambria Math" panose="02040503050406030204" pitchFamily="18" charset="0"/>
                          </a:rPr>
                          <m:t>l</m:t>
                        </m:r>
                      </m:e>
                    </m:d>
                    <m:r>
                      <a:rPr lang="en-US" sz="2000">
                        <a:latin typeface="Cambria Math" panose="02040503050406030204" pitchFamily="18" charset="0"/>
                      </a:rPr>
                      <m:t>      </m:t>
                    </m:r>
                    <m:r>
                      <m:rPr>
                        <m:sty m:val="p"/>
                      </m:rPr>
                      <a:rPr lang="en-US" sz="2000">
                        <a:latin typeface="Cambria Math" panose="02040503050406030204" pitchFamily="18" charset="0"/>
                      </a:rPr>
                      <m:t>Δ</m:t>
                    </m:r>
                    <m:sSup>
                      <m:sSupPr>
                        <m:ctrlPr>
                          <a:rPr lang="en-US" sz="2000" i="1">
                            <a:latin typeface="Cambria Math" panose="02040503050406030204" pitchFamily="18" charset="0"/>
                          </a:rPr>
                        </m:ctrlPr>
                      </m:sSupPr>
                      <m:e>
                        <m:r>
                          <m:rPr>
                            <m:sty m:val="p"/>
                          </m:rPr>
                          <a:rPr lang="en-US" sz="2000">
                            <a:latin typeface="Cambria Math" panose="02040503050406030204" pitchFamily="18" charset="0"/>
                          </a:rPr>
                          <m:t>H</m:t>
                        </m:r>
                      </m:e>
                      <m:sup>
                        <m:r>
                          <a:rPr lang="en-US" sz="2000">
                            <a:latin typeface="Cambria Math" panose="02040503050406030204" pitchFamily="18" charset="0"/>
                          </a:rPr>
                          <m:t>°</m:t>
                        </m:r>
                      </m:sup>
                    </m:sSup>
                    <m:r>
                      <a:rPr lang="en-US" sz="2000">
                        <a:latin typeface="Cambria Math" panose="02040503050406030204" pitchFamily="18" charset="0"/>
                      </a:rPr>
                      <m:t>=−285.8 </m:t>
                    </m:r>
                    <m:r>
                      <m:rPr>
                        <m:sty m:val="p"/>
                      </m:rPr>
                      <a:rPr lang="en-US" sz="2000">
                        <a:latin typeface="Cambria Math" panose="02040503050406030204" pitchFamily="18" charset="0"/>
                      </a:rPr>
                      <m:t>kJ</m:t>
                    </m:r>
                  </m:oMath>
                </a14:m>
                <a:endParaRPr lang="en-US" sz="2000" dirty="0"/>
              </a:p>
              <a:p>
                <a:pPr marL="400050" indent="-400050">
                  <a:lnSpc>
                    <a:spcPct val="150000"/>
                  </a:lnSpc>
                  <a:buFont typeface="+mj-lt"/>
                  <a:buAutoNum type="romanUcPeriod"/>
                </a:pPr>
                <a:r>
                  <a:rPr lang="en-US" sz="2000" dirty="0"/>
                  <a:t> </a:t>
                </a:r>
                <a14:m>
                  <m:oMath xmlns:m="http://schemas.openxmlformats.org/officeDocument/2006/math">
                    <m:sSub>
                      <m:sSubPr>
                        <m:ctrlPr>
                          <a:rPr lang="en-US" sz="2000" i="1">
                            <a:latin typeface="Cambria Math" panose="02040503050406030204" pitchFamily="18" charset="0"/>
                          </a:rPr>
                        </m:ctrlPr>
                      </m:sSubPr>
                      <m:e>
                        <m:r>
                          <m:rPr>
                            <m:sty m:val="p"/>
                          </m:rPr>
                          <a:rPr lang="en-US" sz="2000">
                            <a:latin typeface="Cambria Math" panose="02040503050406030204" pitchFamily="18" charset="0"/>
                          </a:rPr>
                          <m:t>C</m:t>
                        </m:r>
                      </m:e>
                      <m:sub>
                        <m:r>
                          <a:rPr lang="en-US" sz="2000">
                            <a:latin typeface="Cambria Math" panose="02040503050406030204" pitchFamily="18" charset="0"/>
                          </a:rPr>
                          <m:t>3</m:t>
                        </m:r>
                      </m:sub>
                    </m:sSub>
                    <m:sSub>
                      <m:sSubPr>
                        <m:ctrlPr>
                          <a:rPr lang="en-US" sz="2000" i="1">
                            <a:latin typeface="Cambria Math" panose="02040503050406030204" pitchFamily="18" charset="0"/>
                          </a:rPr>
                        </m:ctrlPr>
                      </m:sSubPr>
                      <m:e>
                        <m:r>
                          <m:rPr>
                            <m:sty m:val="p"/>
                          </m:rPr>
                          <a:rPr lang="en-US" sz="2000">
                            <a:latin typeface="Cambria Math" panose="02040503050406030204" pitchFamily="18" charset="0"/>
                          </a:rPr>
                          <m:t>H</m:t>
                        </m:r>
                      </m:e>
                      <m:sub>
                        <m:r>
                          <a:rPr lang="en-US" sz="2000">
                            <a:latin typeface="Cambria Math" panose="02040503050406030204" pitchFamily="18" charset="0"/>
                          </a:rPr>
                          <m:t>4</m:t>
                        </m:r>
                      </m:sub>
                    </m:sSub>
                    <m:r>
                      <a:rPr lang="en-US" sz="2000">
                        <a:latin typeface="Cambria Math" panose="02040503050406030204" pitchFamily="18" charset="0"/>
                      </a:rPr>
                      <m:t>(</m:t>
                    </m:r>
                    <m:r>
                      <m:rPr>
                        <m:sty m:val="p"/>
                      </m:rPr>
                      <a:rPr lang="en-US" sz="2000">
                        <a:latin typeface="Cambria Math" panose="02040503050406030204" pitchFamily="18" charset="0"/>
                      </a:rPr>
                      <m:t>g</m:t>
                    </m:r>
                    <m:r>
                      <a:rPr lang="en-US" sz="2000">
                        <a:latin typeface="Cambria Math" panose="02040503050406030204" pitchFamily="18" charset="0"/>
                      </a:rPr>
                      <m:t>)+4 </m:t>
                    </m:r>
                    <m:sSub>
                      <m:sSubPr>
                        <m:ctrlPr>
                          <a:rPr lang="en-US" sz="2000" i="1">
                            <a:latin typeface="Cambria Math" panose="02040503050406030204" pitchFamily="18" charset="0"/>
                          </a:rPr>
                        </m:ctrlPr>
                      </m:sSubPr>
                      <m:e>
                        <m:r>
                          <m:rPr>
                            <m:sty m:val="p"/>
                          </m:rPr>
                          <a:rPr lang="en-US" sz="2000">
                            <a:latin typeface="Cambria Math" panose="02040503050406030204" pitchFamily="18" charset="0"/>
                          </a:rPr>
                          <m:t>O</m:t>
                        </m:r>
                      </m:e>
                      <m:sub>
                        <m:r>
                          <a:rPr lang="en-US" sz="2000">
                            <a:latin typeface="Cambria Math" panose="02040503050406030204" pitchFamily="18" charset="0"/>
                          </a:rPr>
                          <m:t>2</m:t>
                        </m:r>
                      </m:sub>
                    </m:sSub>
                    <m:d>
                      <m:dPr>
                        <m:ctrlPr>
                          <a:rPr lang="en-US" sz="2000" i="1">
                            <a:latin typeface="Cambria Math" panose="02040503050406030204" pitchFamily="18" charset="0"/>
                          </a:rPr>
                        </m:ctrlPr>
                      </m:dPr>
                      <m:e>
                        <m:r>
                          <m:rPr>
                            <m:sty m:val="p"/>
                          </m:rPr>
                          <a:rPr lang="en-US" sz="2000">
                            <a:latin typeface="Cambria Math" panose="02040503050406030204" pitchFamily="18" charset="0"/>
                          </a:rPr>
                          <m:t>g</m:t>
                        </m:r>
                      </m:e>
                    </m:d>
                    <m:r>
                      <a:rPr lang="en-US" sz="2000">
                        <a:latin typeface="Cambria Math" panose="02040503050406030204" pitchFamily="18" charset="0"/>
                      </a:rPr>
                      <m:t>→3 </m:t>
                    </m:r>
                    <m:r>
                      <m:rPr>
                        <m:sty m:val="p"/>
                      </m:rPr>
                      <a:rPr lang="en-US" sz="2000">
                        <a:latin typeface="Cambria Math" panose="02040503050406030204" pitchFamily="18" charset="0"/>
                      </a:rPr>
                      <m:t>C</m:t>
                    </m:r>
                    <m:sSub>
                      <m:sSubPr>
                        <m:ctrlPr>
                          <a:rPr lang="en-US" sz="2000" i="1">
                            <a:latin typeface="Cambria Math" panose="02040503050406030204" pitchFamily="18" charset="0"/>
                          </a:rPr>
                        </m:ctrlPr>
                      </m:sSubPr>
                      <m:e>
                        <m:r>
                          <m:rPr>
                            <m:sty m:val="p"/>
                          </m:rPr>
                          <a:rPr lang="en-US" sz="2000">
                            <a:latin typeface="Cambria Math" panose="02040503050406030204" pitchFamily="18" charset="0"/>
                          </a:rPr>
                          <m:t>O</m:t>
                        </m:r>
                      </m:e>
                      <m:sub>
                        <m:r>
                          <a:rPr lang="en-US" sz="2000">
                            <a:latin typeface="Cambria Math" panose="02040503050406030204" pitchFamily="18" charset="0"/>
                          </a:rPr>
                          <m:t>2</m:t>
                        </m:r>
                      </m:sub>
                    </m:sSub>
                    <m:d>
                      <m:dPr>
                        <m:ctrlPr>
                          <a:rPr lang="en-US" sz="2000" i="1">
                            <a:latin typeface="Cambria Math" panose="02040503050406030204" pitchFamily="18" charset="0"/>
                          </a:rPr>
                        </m:ctrlPr>
                      </m:dPr>
                      <m:e>
                        <m:r>
                          <m:rPr>
                            <m:sty m:val="p"/>
                          </m:rPr>
                          <a:rPr lang="en-US" sz="2000">
                            <a:latin typeface="Cambria Math" panose="02040503050406030204" pitchFamily="18" charset="0"/>
                          </a:rPr>
                          <m:t>g</m:t>
                        </m:r>
                      </m:e>
                    </m:d>
                    <m:r>
                      <a:rPr lang="en-US" sz="2000">
                        <a:latin typeface="Cambria Math" panose="02040503050406030204" pitchFamily="18" charset="0"/>
                      </a:rPr>
                      <m:t>+2</m:t>
                    </m:r>
                    <m:sSub>
                      <m:sSubPr>
                        <m:ctrlPr>
                          <a:rPr lang="en-US" sz="2000" i="1">
                            <a:latin typeface="Cambria Math" panose="02040503050406030204" pitchFamily="18" charset="0"/>
                          </a:rPr>
                        </m:ctrlPr>
                      </m:sSubPr>
                      <m:e>
                        <m:r>
                          <a:rPr lang="en-US" sz="2000">
                            <a:latin typeface="Cambria Math" panose="02040503050406030204" pitchFamily="18" charset="0"/>
                          </a:rPr>
                          <m:t> </m:t>
                        </m:r>
                        <m:r>
                          <m:rPr>
                            <m:sty m:val="p"/>
                          </m:rPr>
                          <a:rPr lang="en-US" sz="2000">
                            <a:latin typeface="Cambria Math" panose="02040503050406030204" pitchFamily="18" charset="0"/>
                          </a:rPr>
                          <m:t>H</m:t>
                        </m:r>
                      </m:e>
                      <m:sub>
                        <m:r>
                          <a:rPr lang="en-US" sz="2000">
                            <a:latin typeface="Cambria Math" panose="02040503050406030204" pitchFamily="18" charset="0"/>
                          </a:rPr>
                          <m:t>2</m:t>
                        </m:r>
                      </m:sub>
                    </m:sSub>
                    <m:r>
                      <m:rPr>
                        <m:sty m:val="p"/>
                      </m:rPr>
                      <a:rPr lang="en-US" sz="2000">
                        <a:latin typeface="Cambria Math" panose="02040503050406030204" pitchFamily="18" charset="0"/>
                      </a:rPr>
                      <m:t>O</m:t>
                    </m:r>
                    <m:r>
                      <a:rPr lang="en-US" sz="2000">
                        <a:latin typeface="Cambria Math" panose="02040503050406030204" pitchFamily="18" charset="0"/>
                      </a:rPr>
                      <m:t> </m:t>
                    </m:r>
                    <m:d>
                      <m:dPr>
                        <m:ctrlPr>
                          <a:rPr lang="en-US" sz="2000" i="1">
                            <a:latin typeface="Cambria Math" panose="02040503050406030204" pitchFamily="18" charset="0"/>
                          </a:rPr>
                        </m:ctrlPr>
                      </m:dPr>
                      <m:e>
                        <m:r>
                          <m:rPr>
                            <m:sty m:val="p"/>
                          </m:rPr>
                          <a:rPr lang="en-US" sz="2000">
                            <a:latin typeface="Cambria Math" panose="02040503050406030204" pitchFamily="18" charset="0"/>
                          </a:rPr>
                          <m:t>l</m:t>
                        </m:r>
                      </m:e>
                    </m:d>
                    <m:r>
                      <a:rPr lang="en-US" sz="2000">
                        <a:latin typeface="Cambria Math" panose="02040503050406030204" pitchFamily="18" charset="0"/>
                      </a:rPr>
                      <m:t>      </m:t>
                    </m:r>
                    <m:r>
                      <m:rPr>
                        <m:sty m:val="p"/>
                      </m:rPr>
                      <a:rPr lang="en-US" sz="2000">
                        <a:latin typeface="Cambria Math" panose="02040503050406030204" pitchFamily="18" charset="0"/>
                      </a:rPr>
                      <m:t>Δ</m:t>
                    </m:r>
                    <m:sSup>
                      <m:sSupPr>
                        <m:ctrlPr>
                          <a:rPr lang="en-US" sz="2000" i="1">
                            <a:latin typeface="Cambria Math" panose="02040503050406030204" pitchFamily="18" charset="0"/>
                          </a:rPr>
                        </m:ctrlPr>
                      </m:sSupPr>
                      <m:e>
                        <m:r>
                          <m:rPr>
                            <m:sty m:val="p"/>
                          </m:rPr>
                          <a:rPr lang="en-US" sz="2000">
                            <a:latin typeface="Cambria Math" panose="02040503050406030204" pitchFamily="18" charset="0"/>
                          </a:rPr>
                          <m:t>H</m:t>
                        </m:r>
                      </m:e>
                      <m:sup>
                        <m:r>
                          <a:rPr lang="en-US" sz="2000">
                            <a:latin typeface="Cambria Math" panose="02040503050406030204" pitchFamily="18" charset="0"/>
                          </a:rPr>
                          <m:t>°</m:t>
                        </m:r>
                      </m:sup>
                    </m:sSup>
                    <m:r>
                      <a:rPr lang="en-US" sz="2000">
                        <a:latin typeface="Cambria Math" panose="02040503050406030204" pitchFamily="18" charset="0"/>
                      </a:rPr>
                      <m:t>=−1937 </m:t>
                    </m:r>
                    <m:r>
                      <m:rPr>
                        <m:sty m:val="p"/>
                      </m:rPr>
                      <a:rPr lang="en-US" sz="2000">
                        <a:latin typeface="Cambria Math" panose="02040503050406030204" pitchFamily="18" charset="0"/>
                      </a:rPr>
                      <m:t>kJ</m:t>
                    </m:r>
                  </m:oMath>
                </a14:m>
                <a:endParaRPr lang="en-US" sz="2000" dirty="0"/>
              </a:p>
              <a:p>
                <a:pPr marL="400050" indent="-400050">
                  <a:lnSpc>
                    <a:spcPct val="150000"/>
                  </a:lnSpc>
                  <a:buFont typeface="+mj-lt"/>
                  <a:buAutoNum type="romanUcPeriod"/>
                </a:pPr>
                <a:r>
                  <a:rPr lang="en-US" sz="2000" dirty="0"/>
                  <a:t> </a:t>
                </a:r>
                <a14:m>
                  <m:oMath xmlns:m="http://schemas.openxmlformats.org/officeDocument/2006/math">
                    <m:sSub>
                      <m:sSubPr>
                        <m:ctrlPr>
                          <a:rPr lang="en-US" sz="2000" i="1">
                            <a:latin typeface="Cambria Math" panose="02040503050406030204" pitchFamily="18" charset="0"/>
                          </a:rPr>
                        </m:ctrlPr>
                      </m:sSubPr>
                      <m:e>
                        <m:r>
                          <m:rPr>
                            <m:sty m:val="p"/>
                          </m:rPr>
                          <a:rPr lang="en-US" sz="2000">
                            <a:latin typeface="Cambria Math" panose="02040503050406030204" pitchFamily="18" charset="0"/>
                          </a:rPr>
                          <m:t>C</m:t>
                        </m:r>
                      </m:e>
                      <m:sub>
                        <m:r>
                          <a:rPr lang="en-US" sz="2000">
                            <a:latin typeface="Cambria Math" panose="02040503050406030204" pitchFamily="18" charset="0"/>
                          </a:rPr>
                          <m:t>3</m:t>
                        </m:r>
                      </m:sub>
                    </m:sSub>
                    <m:sSub>
                      <m:sSubPr>
                        <m:ctrlPr>
                          <a:rPr lang="en-US" sz="2000" i="1">
                            <a:latin typeface="Cambria Math" panose="02040503050406030204" pitchFamily="18" charset="0"/>
                          </a:rPr>
                        </m:ctrlPr>
                      </m:sSubPr>
                      <m:e>
                        <m:r>
                          <m:rPr>
                            <m:sty m:val="p"/>
                          </m:rPr>
                          <a:rPr lang="en-US" sz="2000">
                            <a:latin typeface="Cambria Math" panose="02040503050406030204" pitchFamily="18" charset="0"/>
                          </a:rPr>
                          <m:t>H</m:t>
                        </m:r>
                      </m:e>
                      <m:sub>
                        <m:r>
                          <a:rPr lang="en-US" sz="2000">
                            <a:latin typeface="Cambria Math" panose="02040503050406030204" pitchFamily="18" charset="0"/>
                          </a:rPr>
                          <m:t>8</m:t>
                        </m:r>
                      </m:sub>
                    </m:sSub>
                    <m:d>
                      <m:dPr>
                        <m:ctrlPr>
                          <a:rPr lang="en-US" sz="2000" i="1">
                            <a:latin typeface="Cambria Math" panose="02040503050406030204" pitchFamily="18" charset="0"/>
                          </a:rPr>
                        </m:ctrlPr>
                      </m:dPr>
                      <m:e>
                        <m:r>
                          <m:rPr>
                            <m:sty m:val="p"/>
                          </m:rPr>
                          <a:rPr lang="en-US" sz="2000">
                            <a:latin typeface="Cambria Math" panose="02040503050406030204" pitchFamily="18" charset="0"/>
                          </a:rPr>
                          <m:t>g</m:t>
                        </m:r>
                      </m:e>
                    </m:d>
                    <m:r>
                      <a:rPr lang="en-US" sz="2000">
                        <a:latin typeface="Cambria Math" panose="02040503050406030204" pitchFamily="18" charset="0"/>
                      </a:rPr>
                      <m:t>+5 </m:t>
                    </m:r>
                    <m:sSub>
                      <m:sSubPr>
                        <m:ctrlPr>
                          <a:rPr lang="en-US" sz="2000" i="1">
                            <a:latin typeface="Cambria Math" panose="02040503050406030204" pitchFamily="18" charset="0"/>
                          </a:rPr>
                        </m:ctrlPr>
                      </m:sSubPr>
                      <m:e>
                        <m:r>
                          <m:rPr>
                            <m:sty m:val="p"/>
                          </m:rPr>
                          <a:rPr lang="en-US" sz="2000">
                            <a:latin typeface="Cambria Math" panose="02040503050406030204" pitchFamily="18" charset="0"/>
                          </a:rPr>
                          <m:t>O</m:t>
                        </m:r>
                      </m:e>
                      <m:sub>
                        <m:r>
                          <a:rPr lang="en-US" sz="2000">
                            <a:latin typeface="Cambria Math" panose="02040503050406030204" pitchFamily="18" charset="0"/>
                          </a:rPr>
                          <m:t>2</m:t>
                        </m:r>
                      </m:sub>
                    </m:sSub>
                    <m:r>
                      <a:rPr lang="en-US" sz="2000">
                        <a:latin typeface="Cambria Math" panose="02040503050406030204" pitchFamily="18" charset="0"/>
                      </a:rPr>
                      <m:t>(</m:t>
                    </m:r>
                    <m:r>
                      <m:rPr>
                        <m:sty m:val="p"/>
                      </m:rPr>
                      <a:rPr lang="en-US" sz="2000">
                        <a:latin typeface="Cambria Math" panose="02040503050406030204" pitchFamily="18" charset="0"/>
                      </a:rPr>
                      <m:t>g</m:t>
                    </m:r>
                    <m:r>
                      <a:rPr lang="en-US" sz="2000">
                        <a:latin typeface="Cambria Math" panose="02040503050406030204" pitchFamily="18" charset="0"/>
                      </a:rPr>
                      <m:t>)→3 </m:t>
                    </m:r>
                    <m:r>
                      <m:rPr>
                        <m:sty m:val="p"/>
                      </m:rPr>
                      <a:rPr lang="en-US" sz="2000">
                        <a:latin typeface="Cambria Math" panose="02040503050406030204" pitchFamily="18" charset="0"/>
                      </a:rPr>
                      <m:t>C</m:t>
                    </m:r>
                    <m:sSub>
                      <m:sSubPr>
                        <m:ctrlPr>
                          <a:rPr lang="en-US" sz="2000" i="1">
                            <a:latin typeface="Cambria Math" panose="02040503050406030204" pitchFamily="18" charset="0"/>
                          </a:rPr>
                        </m:ctrlPr>
                      </m:sSubPr>
                      <m:e>
                        <m:r>
                          <m:rPr>
                            <m:sty m:val="p"/>
                          </m:rPr>
                          <a:rPr lang="en-US" sz="2000">
                            <a:latin typeface="Cambria Math" panose="02040503050406030204" pitchFamily="18" charset="0"/>
                          </a:rPr>
                          <m:t>O</m:t>
                        </m:r>
                      </m:e>
                      <m:sub>
                        <m:r>
                          <a:rPr lang="en-US" sz="2000">
                            <a:latin typeface="Cambria Math" panose="02040503050406030204" pitchFamily="18" charset="0"/>
                          </a:rPr>
                          <m:t>2</m:t>
                        </m:r>
                      </m:sub>
                    </m:sSub>
                    <m:d>
                      <m:dPr>
                        <m:ctrlPr>
                          <a:rPr lang="en-US" sz="2000" i="1">
                            <a:latin typeface="Cambria Math" panose="02040503050406030204" pitchFamily="18" charset="0"/>
                          </a:rPr>
                        </m:ctrlPr>
                      </m:dPr>
                      <m:e>
                        <m:r>
                          <m:rPr>
                            <m:sty m:val="p"/>
                          </m:rPr>
                          <a:rPr lang="en-US" sz="2000">
                            <a:latin typeface="Cambria Math" panose="02040503050406030204" pitchFamily="18" charset="0"/>
                          </a:rPr>
                          <m:t>g</m:t>
                        </m:r>
                      </m:e>
                    </m:d>
                    <m:r>
                      <a:rPr lang="en-US" sz="2000">
                        <a:latin typeface="Cambria Math" panose="02040503050406030204" pitchFamily="18" charset="0"/>
                      </a:rPr>
                      <m:t>+4 </m:t>
                    </m:r>
                    <m:sSub>
                      <m:sSubPr>
                        <m:ctrlPr>
                          <a:rPr lang="en-US" sz="2000" i="1">
                            <a:latin typeface="Cambria Math" panose="02040503050406030204" pitchFamily="18" charset="0"/>
                          </a:rPr>
                        </m:ctrlPr>
                      </m:sSubPr>
                      <m:e>
                        <m:r>
                          <m:rPr>
                            <m:sty m:val="p"/>
                          </m:rPr>
                          <a:rPr lang="en-US" sz="2000">
                            <a:latin typeface="Cambria Math" panose="02040503050406030204" pitchFamily="18" charset="0"/>
                          </a:rPr>
                          <m:t>H</m:t>
                        </m:r>
                      </m:e>
                      <m:sub>
                        <m:r>
                          <a:rPr lang="en-US" sz="2000">
                            <a:latin typeface="Cambria Math" panose="02040503050406030204" pitchFamily="18" charset="0"/>
                          </a:rPr>
                          <m:t>2</m:t>
                        </m:r>
                      </m:sub>
                    </m:sSub>
                    <m:r>
                      <m:rPr>
                        <m:sty m:val="p"/>
                      </m:rPr>
                      <a:rPr lang="en-US" sz="2000">
                        <a:latin typeface="Cambria Math" panose="02040503050406030204" pitchFamily="18" charset="0"/>
                      </a:rPr>
                      <m:t>O</m:t>
                    </m:r>
                    <m:r>
                      <a:rPr lang="en-US" sz="2000">
                        <a:latin typeface="Cambria Math" panose="02040503050406030204" pitchFamily="18" charset="0"/>
                      </a:rPr>
                      <m:t> </m:t>
                    </m:r>
                    <m:d>
                      <m:dPr>
                        <m:ctrlPr>
                          <a:rPr lang="en-US" sz="2000" i="1">
                            <a:latin typeface="Cambria Math" panose="02040503050406030204" pitchFamily="18" charset="0"/>
                          </a:rPr>
                        </m:ctrlPr>
                      </m:dPr>
                      <m:e>
                        <m:r>
                          <m:rPr>
                            <m:sty m:val="p"/>
                          </m:rPr>
                          <a:rPr lang="en-US" sz="2000">
                            <a:latin typeface="Cambria Math" panose="02040503050406030204" pitchFamily="18" charset="0"/>
                          </a:rPr>
                          <m:t>l</m:t>
                        </m:r>
                      </m:e>
                    </m:d>
                    <m:r>
                      <a:rPr lang="en-US" sz="2000">
                        <a:latin typeface="Cambria Math" panose="02040503050406030204" pitchFamily="18" charset="0"/>
                      </a:rPr>
                      <m:t>      </m:t>
                    </m:r>
                    <m:r>
                      <m:rPr>
                        <m:sty m:val="p"/>
                      </m:rPr>
                      <a:rPr lang="en-US" sz="2000">
                        <a:latin typeface="Cambria Math" panose="02040503050406030204" pitchFamily="18" charset="0"/>
                      </a:rPr>
                      <m:t>Δ</m:t>
                    </m:r>
                    <m:sSup>
                      <m:sSupPr>
                        <m:ctrlPr>
                          <a:rPr lang="en-US" sz="2000" i="1">
                            <a:latin typeface="Cambria Math" panose="02040503050406030204" pitchFamily="18" charset="0"/>
                          </a:rPr>
                        </m:ctrlPr>
                      </m:sSupPr>
                      <m:e>
                        <m:r>
                          <m:rPr>
                            <m:sty m:val="p"/>
                          </m:rPr>
                          <a:rPr lang="en-US" sz="2000">
                            <a:latin typeface="Cambria Math" panose="02040503050406030204" pitchFamily="18" charset="0"/>
                          </a:rPr>
                          <m:t>H</m:t>
                        </m:r>
                      </m:e>
                      <m:sup>
                        <m:r>
                          <a:rPr lang="en-US" sz="2000">
                            <a:latin typeface="Cambria Math" panose="02040503050406030204" pitchFamily="18" charset="0"/>
                          </a:rPr>
                          <m:t>°</m:t>
                        </m:r>
                      </m:sup>
                    </m:sSup>
                    <m:r>
                      <a:rPr lang="en-US" sz="2000">
                        <a:latin typeface="Cambria Math" panose="02040503050406030204" pitchFamily="18" charset="0"/>
                      </a:rPr>
                      <m:t>=−2219.1 </m:t>
                    </m:r>
                    <m:r>
                      <m:rPr>
                        <m:sty m:val="p"/>
                      </m:rPr>
                      <a:rPr lang="en-US" sz="2000">
                        <a:latin typeface="Cambria Math" panose="02040503050406030204" pitchFamily="18" charset="0"/>
                      </a:rPr>
                      <m:t>kJ</m:t>
                    </m:r>
                  </m:oMath>
                </a14:m>
                <a:endParaRPr lang="en-US" sz="2000" dirty="0"/>
              </a:p>
              <a:p>
                <a:pPr marL="0" indent="0">
                  <a:lnSpc>
                    <a:spcPct val="150000"/>
                  </a:lnSpc>
                  <a:buNone/>
                </a:pPr>
                <a:r>
                  <a:rPr lang="en-US" sz="2000" dirty="0"/>
                  <a:t>Use Hess’s Law to determine </a:t>
                </a:r>
                <a14:m>
                  <m:oMath xmlns:m="http://schemas.openxmlformats.org/officeDocument/2006/math">
                    <m:r>
                      <m:rPr>
                        <m:sty m:val="p"/>
                      </m:rPr>
                      <a:rPr lang="en-US" sz="2000">
                        <a:latin typeface="Cambria Math" panose="02040503050406030204" pitchFamily="18" charset="0"/>
                      </a:rPr>
                      <m:t>Δ</m:t>
                    </m:r>
                    <m:sSup>
                      <m:sSupPr>
                        <m:ctrlPr>
                          <a:rPr lang="en-US" sz="2000" i="1">
                            <a:latin typeface="Cambria Math" panose="02040503050406030204" pitchFamily="18" charset="0"/>
                          </a:rPr>
                        </m:ctrlPr>
                      </m:sSupPr>
                      <m:e>
                        <m:r>
                          <m:rPr>
                            <m:sty m:val="p"/>
                          </m:rPr>
                          <a:rPr lang="en-US" sz="2000">
                            <a:latin typeface="Cambria Math" panose="02040503050406030204" pitchFamily="18" charset="0"/>
                          </a:rPr>
                          <m:t>H</m:t>
                        </m:r>
                      </m:e>
                      <m:sup>
                        <m:r>
                          <a:rPr lang="en-US" sz="2000">
                            <a:latin typeface="Cambria Math" panose="02040503050406030204" pitchFamily="18" charset="0"/>
                          </a:rPr>
                          <m:t>°</m:t>
                        </m:r>
                      </m:sup>
                    </m:sSup>
                  </m:oMath>
                </a14:m>
                <a:r>
                  <a:rPr lang="en-US" sz="2000" dirty="0"/>
                  <a:t> for the reaction in kJ</a:t>
                </a:r>
              </a:p>
              <a:p>
                <a:pPr marL="0" indent="0">
                  <a:lnSpc>
                    <a:spcPct val="150000"/>
                  </a:lnSpc>
                  <a:buNone/>
                </a:pPr>
                <a14:m>
                  <m:oMathPara xmlns:m="http://schemas.openxmlformats.org/officeDocument/2006/math">
                    <m:oMathParaPr>
                      <m:jc m:val="centerGroup"/>
                    </m:oMathParaPr>
                    <m:oMath xmlns:m="http://schemas.openxmlformats.org/officeDocument/2006/math">
                      <m:sSub>
                        <m:sSubPr>
                          <m:ctrlPr>
                            <a:rPr lang="en-US" sz="2000" i="1">
                              <a:latin typeface="Cambria Math" panose="02040503050406030204" pitchFamily="18" charset="0"/>
                            </a:rPr>
                          </m:ctrlPr>
                        </m:sSubPr>
                        <m:e>
                          <m:r>
                            <m:rPr>
                              <m:sty m:val="p"/>
                            </m:rPr>
                            <a:rPr lang="en-US" sz="2000">
                              <a:latin typeface="Cambria Math" panose="02040503050406030204" pitchFamily="18" charset="0"/>
                            </a:rPr>
                            <m:t>C</m:t>
                          </m:r>
                        </m:e>
                        <m:sub>
                          <m:r>
                            <a:rPr lang="en-US" sz="2000">
                              <a:latin typeface="Cambria Math" panose="02040503050406030204" pitchFamily="18" charset="0"/>
                            </a:rPr>
                            <m:t>3</m:t>
                          </m:r>
                        </m:sub>
                      </m:sSub>
                      <m:sSub>
                        <m:sSubPr>
                          <m:ctrlPr>
                            <a:rPr lang="en-US" sz="2000" i="1">
                              <a:latin typeface="Cambria Math" panose="02040503050406030204" pitchFamily="18" charset="0"/>
                            </a:rPr>
                          </m:ctrlPr>
                        </m:sSubPr>
                        <m:e>
                          <m:r>
                            <m:rPr>
                              <m:sty m:val="p"/>
                            </m:rPr>
                            <a:rPr lang="en-US" sz="2000">
                              <a:latin typeface="Cambria Math" panose="02040503050406030204" pitchFamily="18" charset="0"/>
                            </a:rPr>
                            <m:t>H</m:t>
                          </m:r>
                        </m:e>
                        <m:sub>
                          <m:r>
                            <a:rPr lang="en-US" sz="2000">
                              <a:latin typeface="Cambria Math" panose="02040503050406030204" pitchFamily="18" charset="0"/>
                            </a:rPr>
                            <m:t>4</m:t>
                          </m:r>
                        </m:sub>
                      </m:sSub>
                      <m:d>
                        <m:dPr>
                          <m:ctrlPr>
                            <a:rPr lang="en-US" sz="2000" i="1">
                              <a:latin typeface="Cambria Math" panose="02040503050406030204" pitchFamily="18" charset="0"/>
                            </a:rPr>
                          </m:ctrlPr>
                        </m:dPr>
                        <m:e>
                          <m:r>
                            <m:rPr>
                              <m:sty m:val="p"/>
                            </m:rPr>
                            <a:rPr lang="en-US" sz="2000">
                              <a:latin typeface="Cambria Math" panose="02040503050406030204" pitchFamily="18" charset="0"/>
                            </a:rPr>
                            <m:t>g</m:t>
                          </m:r>
                        </m:e>
                      </m:d>
                      <m:r>
                        <a:rPr lang="en-US" sz="2000">
                          <a:latin typeface="Cambria Math" panose="02040503050406030204" pitchFamily="18" charset="0"/>
                        </a:rPr>
                        <m:t>+2</m:t>
                      </m:r>
                      <m:sSub>
                        <m:sSubPr>
                          <m:ctrlPr>
                            <a:rPr lang="en-US" sz="2000" i="1">
                              <a:latin typeface="Cambria Math" panose="02040503050406030204" pitchFamily="18" charset="0"/>
                            </a:rPr>
                          </m:ctrlPr>
                        </m:sSubPr>
                        <m:e>
                          <m:r>
                            <m:rPr>
                              <m:sty m:val="p"/>
                            </m:rPr>
                            <a:rPr lang="en-US" sz="2000">
                              <a:latin typeface="Cambria Math" panose="02040503050406030204" pitchFamily="18" charset="0"/>
                            </a:rPr>
                            <m:t>H</m:t>
                          </m:r>
                        </m:e>
                        <m:sub>
                          <m:r>
                            <a:rPr lang="en-US" sz="2000">
                              <a:latin typeface="Cambria Math" panose="02040503050406030204" pitchFamily="18" charset="0"/>
                            </a:rPr>
                            <m:t>2</m:t>
                          </m:r>
                        </m:sub>
                      </m:sSub>
                      <m:d>
                        <m:dPr>
                          <m:ctrlPr>
                            <a:rPr lang="en-US" sz="2000" i="1">
                              <a:latin typeface="Cambria Math" panose="02040503050406030204" pitchFamily="18" charset="0"/>
                            </a:rPr>
                          </m:ctrlPr>
                        </m:dPr>
                        <m:e>
                          <m:r>
                            <m:rPr>
                              <m:sty m:val="p"/>
                            </m:rPr>
                            <a:rPr lang="en-US" sz="2000">
                              <a:latin typeface="Cambria Math" panose="02040503050406030204" pitchFamily="18" charset="0"/>
                            </a:rPr>
                            <m:t>g</m:t>
                          </m:r>
                        </m:e>
                      </m:d>
                      <m:r>
                        <a:rPr lang="en-US" sz="2000">
                          <a:latin typeface="Cambria Math" panose="02040503050406030204" pitchFamily="18" charset="0"/>
                        </a:rPr>
                        <m:t>→</m:t>
                      </m:r>
                      <m:sSub>
                        <m:sSubPr>
                          <m:ctrlPr>
                            <a:rPr lang="en-US" sz="2000" i="1">
                              <a:latin typeface="Cambria Math" panose="02040503050406030204" pitchFamily="18" charset="0"/>
                            </a:rPr>
                          </m:ctrlPr>
                        </m:sSubPr>
                        <m:e>
                          <m:r>
                            <m:rPr>
                              <m:sty m:val="p"/>
                            </m:rPr>
                            <a:rPr lang="en-US" sz="2000">
                              <a:latin typeface="Cambria Math" panose="02040503050406030204" pitchFamily="18" charset="0"/>
                            </a:rPr>
                            <m:t>C</m:t>
                          </m:r>
                        </m:e>
                        <m:sub>
                          <m:r>
                            <a:rPr lang="en-US" sz="2000">
                              <a:latin typeface="Cambria Math" panose="02040503050406030204" pitchFamily="18" charset="0"/>
                            </a:rPr>
                            <m:t>3</m:t>
                          </m:r>
                        </m:sub>
                      </m:sSub>
                      <m:sSub>
                        <m:sSubPr>
                          <m:ctrlPr>
                            <a:rPr lang="en-US" sz="2000" i="1">
                              <a:latin typeface="Cambria Math" panose="02040503050406030204" pitchFamily="18" charset="0"/>
                            </a:rPr>
                          </m:ctrlPr>
                        </m:sSubPr>
                        <m:e>
                          <m:r>
                            <m:rPr>
                              <m:sty m:val="p"/>
                            </m:rPr>
                            <a:rPr lang="en-US" sz="2000">
                              <a:latin typeface="Cambria Math" panose="02040503050406030204" pitchFamily="18" charset="0"/>
                            </a:rPr>
                            <m:t>H</m:t>
                          </m:r>
                        </m:e>
                        <m:sub>
                          <m:r>
                            <a:rPr lang="en-US" sz="2000">
                              <a:latin typeface="Cambria Math" panose="02040503050406030204" pitchFamily="18" charset="0"/>
                            </a:rPr>
                            <m:t>8</m:t>
                          </m:r>
                        </m:sub>
                      </m:sSub>
                      <m:d>
                        <m:dPr>
                          <m:ctrlPr>
                            <a:rPr lang="en-US" sz="2000" i="1">
                              <a:latin typeface="Cambria Math" panose="02040503050406030204" pitchFamily="18" charset="0"/>
                            </a:rPr>
                          </m:ctrlPr>
                        </m:dPr>
                        <m:e>
                          <m:r>
                            <m:rPr>
                              <m:sty m:val="p"/>
                            </m:rPr>
                            <a:rPr lang="en-US" sz="2000">
                              <a:latin typeface="Cambria Math" panose="02040503050406030204" pitchFamily="18" charset="0"/>
                            </a:rPr>
                            <m:t>g</m:t>
                          </m:r>
                        </m:e>
                      </m:d>
                    </m:oMath>
                  </m:oMathPara>
                </a14:m>
                <a:endParaRPr lang="en-US" dirty="0"/>
              </a:p>
              <a:p>
                <a:pPr marL="0" indent="0">
                  <a:lnSpc>
                    <a:spcPct val="150000"/>
                  </a:lnSpc>
                  <a:buNone/>
                </a:pPr>
                <a:endParaRPr lang="en-US" dirty="0"/>
              </a:p>
              <a:p>
                <a:pPr marL="0" indent="0">
                  <a:buNone/>
                </a:pPr>
                <a:endParaRPr lang="en-US" dirty="0"/>
              </a:p>
            </p:txBody>
          </p:sp>
        </mc:Choice>
        <mc:Fallback xmlns="">
          <p:sp>
            <p:nvSpPr>
              <p:cNvPr id="3" name="Content Placeholder 2"/>
              <p:cNvSpPr>
                <a:spLocks noGrp="1" noRot="1" noChangeAspect="1" noMove="1" noResize="1" noEditPoints="1" noAdjustHandles="1" noChangeArrowheads="1" noChangeShapeType="1" noTextEdit="1"/>
              </p:cNvSpPr>
              <p:nvPr>
                <p:ph sz="quarter" idx="1"/>
              </p:nvPr>
            </p:nvSpPr>
            <p:spPr>
              <a:blipFill>
                <a:blip r:embed="rId2"/>
                <a:stretch>
                  <a:fillRect l="-823"/>
                </a:stretch>
              </a:blipFill>
            </p:spPr>
            <p:txBody>
              <a:bodyPr/>
              <a:lstStyle/>
              <a:p>
                <a:r>
                  <a:rPr lang="en-US">
                    <a:noFill/>
                  </a:rPr>
                  <a:t> </a:t>
                </a:r>
              </a:p>
            </p:txBody>
          </p:sp>
        </mc:Fallback>
      </mc:AlternateContent>
    </p:spTree>
    <p:extLst>
      <p:ext uri="{BB962C8B-B14F-4D97-AF65-F5344CB8AC3E}">
        <p14:creationId xmlns:p14="http://schemas.microsoft.com/office/powerpoint/2010/main" val="249970120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Title 1"/>
              <p:cNvSpPr>
                <a:spLocks noGrp="1"/>
              </p:cNvSpPr>
              <p:nvPr>
                <p:ph type="title"/>
              </p:nvPr>
            </p:nvSpPr>
            <p:spPr/>
            <p:txBody>
              <a:bodyPr/>
              <a:lstStyle/>
              <a:p>
                <a:r>
                  <a:rPr lang="en-US" dirty="0"/>
                  <a:t>Standard State Conditions (</a:t>
                </a:r>
                <a14:m>
                  <m:oMath xmlns:m="http://schemas.openxmlformats.org/officeDocument/2006/math">
                    <m:r>
                      <a:rPr lang="en-US" i="1" smtClean="0">
                        <a:latin typeface="Cambria Math" panose="02040503050406030204" pitchFamily="18" charset="0"/>
                        <a:ea typeface="Cambria Math" panose="02040503050406030204" pitchFamily="18" charset="0"/>
                      </a:rPr>
                      <m:t>°</m:t>
                    </m:r>
                    <m:r>
                      <a:rPr lang="en-US" b="0" i="1" smtClean="0">
                        <a:latin typeface="Cambria Math" panose="02040503050406030204" pitchFamily="18" charset="0"/>
                        <a:ea typeface="Cambria Math" panose="02040503050406030204" pitchFamily="18" charset="0"/>
                      </a:rPr>
                      <m:t>)</m:t>
                    </m:r>
                  </m:oMath>
                </a14:m>
                <a:endParaRPr lang="en-US" dirty="0"/>
              </a:p>
            </p:txBody>
          </p:sp>
        </mc:Choice>
        <mc:Fallback xmlns="">
          <p:sp>
            <p:nvSpPr>
              <p:cNvPr id="2" name="Title 1"/>
              <p:cNvSpPr>
                <a:spLocks noGrp="1" noRot="1" noChangeAspect="1" noMove="1" noResize="1" noEditPoints="1" noAdjustHandles="1" noChangeArrowheads="1" noChangeShapeType="1" noTextEdit="1"/>
              </p:cNvSpPr>
              <p:nvPr>
                <p:ph type="title"/>
              </p:nvPr>
            </p:nvSpPr>
            <p:spPr>
              <a:blipFill rotWithShape="0">
                <a:blip r:embed="rId2"/>
                <a:stretch>
                  <a:fillRect l="-1514" b="-617"/>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 name="Content Placeholder 2"/>
              <p:cNvSpPr>
                <a:spLocks noGrp="1"/>
              </p:cNvSpPr>
              <p:nvPr>
                <p:ph sz="quarter" idx="1"/>
              </p:nvPr>
            </p:nvSpPr>
            <p:spPr/>
            <p:txBody>
              <a:bodyPr/>
              <a:lstStyle/>
              <a:p>
                <a:r>
                  <a:rPr lang="en-US" sz="2180" dirty="0"/>
                  <a:t>A standard state is a commonly accepted set of conditions used as a reference point for the determination of properties under other conditions</a:t>
                </a:r>
              </a:p>
              <a:p>
                <a:r>
                  <a:rPr lang="en-US" sz="2180" dirty="0"/>
                  <a:t>Standard states are denoted by a </a:t>
                </a:r>
                <a14:m>
                  <m:oMath xmlns:m="http://schemas.openxmlformats.org/officeDocument/2006/math">
                    <m:r>
                      <a:rPr lang="en-US" sz="2180">
                        <a:latin typeface="Cambria Math" panose="02040503050406030204" pitchFamily="18" charset="0"/>
                        <a:ea typeface="Cambria Math" panose="02040503050406030204" pitchFamily="18" charset="0"/>
                      </a:rPr>
                      <m:t>"</m:t>
                    </m:r>
                    <m:r>
                      <a:rPr lang="en-US" sz="2180" i="1">
                        <a:latin typeface="Cambria Math" panose="02040503050406030204" pitchFamily="18" charset="0"/>
                        <a:ea typeface="Cambria Math" panose="02040503050406030204" pitchFamily="18" charset="0"/>
                      </a:rPr>
                      <m:t>°“</m:t>
                    </m:r>
                  </m:oMath>
                </a14:m>
                <a:r>
                  <a:rPr lang="en-US" sz="2180" dirty="0"/>
                  <a:t> after the property symbol  (H</a:t>
                </a:r>
                <a14:m>
                  <m:oMath xmlns:m="http://schemas.openxmlformats.org/officeDocument/2006/math">
                    <m:r>
                      <a:rPr lang="en-US" sz="2180" i="1">
                        <a:latin typeface="Cambria Math" panose="02040503050406030204" pitchFamily="18" charset="0"/>
                        <a:ea typeface="Cambria Math" panose="02040503050406030204" pitchFamily="18" charset="0"/>
                      </a:rPr>
                      <m:t>°</m:t>
                    </m:r>
                  </m:oMath>
                </a14:m>
                <a:r>
                  <a:rPr lang="en-US" sz="2180" dirty="0"/>
                  <a:t>)</a:t>
                </a:r>
              </a:p>
              <a:p>
                <a:r>
                  <a:rPr lang="en-US" sz="2180" dirty="0"/>
                  <a:t>Since the enthalpy for a reaction varies with changes in experimental conditions such as temperature, pressure, and solution concentration, it is helpful to specify a standard state of conditions</a:t>
                </a:r>
              </a:p>
              <a:p>
                <a:endParaRPr lang="en-US" dirty="0"/>
              </a:p>
            </p:txBody>
          </p:sp>
        </mc:Choice>
        <mc:Fallback xmlns="">
          <p:sp>
            <p:nvSpPr>
              <p:cNvPr id="3" name="Content Placeholder 2"/>
              <p:cNvSpPr>
                <a:spLocks noGrp="1" noRot="1" noChangeAspect="1" noMove="1" noResize="1" noEditPoints="1" noAdjustHandles="1" noChangeArrowheads="1" noChangeShapeType="1" noTextEdit="1"/>
              </p:cNvSpPr>
              <p:nvPr>
                <p:ph sz="quarter" idx="1"/>
              </p:nvPr>
            </p:nvSpPr>
            <p:spPr>
              <a:blipFill>
                <a:blip r:embed="rId3"/>
                <a:stretch>
                  <a:fillRect l="-75" t="-950" r="-1571"/>
                </a:stretch>
              </a:blipFill>
            </p:spPr>
            <p:txBody>
              <a:bodyPr/>
              <a:lstStyle/>
              <a:p>
                <a:r>
                  <a:rPr lang="en-US">
                    <a:noFill/>
                  </a:rPr>
                  <a:t> </a:t>
                </a:r>
              </a:p>
            </p:txBody>
          </p:sp>
        </mc:Fallback>
      </mc:AlternateContent>
    </p:spTree>
    <p:extLst>
      <p:ext uri="{BB962C8B-B14F-4D97-AF65-F5344CB8AC3E}">
        <p14:creationId xmlns:p14="http://schemas.microsoft.com/office/powerpoint/2010/main" val="222996030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Title 1"/>
              <p:cNvSpPr>
                <a:spLocks noGrp="1"/>
              </p:cNvSpPr>
              <p:nvPr>
                <p:ph type="title"/>
              </p:nvPr>
            </p:nvSpPr>
            <p:spPr/>
            <p:txBody>
              <a:bodyPr/>
              <a:lstStyle/>
              <a:p>
                <a:r>
                  <a:rPr lang="en-US" dirty="0"/>
                  <a:t>Standard State Conditions (</a:t>
                </a:r>
                <a14:m>
                  <m:oMath xmlns:m="http://schemas.openxmlformats.org/officeDocument/2006/math">
                    <m:r>
                      <a:rPr lang="en-US" i="1" smtClean="0">
                        <a:latin typeface="Cambria Math" panose="02040503050406030204" pitchFamily="18" charset="0"/>
                        <a:ea typeface="Cambria Math" panose="02040503050406030204" pitchFamily="18" charset="0"/>
                      </a:rPr>
                      <m:t>°</m:t>
                    </m:r>
                    <m:r>
                      <a:rPr lang="en-US" b="0" i="1" smtClean="0">
                        <a:latin typeface="Cambria Math" panose="02040503050406030204" pitchFamily="18" charset="0"/>
                        <a:ea typeface="Cambria Math" panose="02040503050406030204" pitchFamily="18" charset="0"/>
                      </a:rPr>
                      <m:t>)</m:t>
                    </m:r>
                  </m:oMath>
                </a14:m>
                <a:endParaRPr lang="en-US" dirty="0"/>
              </a:p>
            </p:txBody>
          </p:sp>
        </mc:Choice>
        <mc:Fallback xmlns="">
          <p:sp>
            <p:nvSpPr>
              <p:cNvPr id="2" name="Title 1"/>
              <p:cNvSpPr>
                <a:spLocks noGrp="1" noRot="1" noChangeAspect="1" noMove="1" noResize="1" noEditPoints="1" noAdjustHandles="1" noChangeArrowheads="1" noChangeShapeType="1" noTextEdit="1"/>
              </p:cNvSpPr>
              <p:nvPr>
                <p:ph type="title"/>
              </p:nvPr>
            </p:nvSpPr>
            <p:spPr>
              <a:blipFill rotWithShape="0">
                <a:blip r:embed="rId2"/>
                <a:stretch>
                  <a:fillRect l="-1514" b="-617"/>
                </a:stretch>
              </a:blipFill>
            </p:spPr>
            <p:txBody>
              <a:bodyPr/>
              <a:lstStyle/>
              <a:p>
                <a:r>
                  <a:rPr lang="en-US">
                    <a:noFill/>
                  </a:rPr>
                  <a:t> </a:t>
                </a:r>
              </a:p>
            </p:txBody>
          </p:sp>
        </mc:Fallback>
      </mc:AlternateContent>
      <p:sp>
        <p:nvSpPr>
          <p:cNvPr id="3" name="Content Placeholder 2"/>
          <p:cNvSpPr>
            <a:spLocks noGrp="1"/>
          </p:cNvSpPr>
          <p:nvPr>
            <p:ph sz="quarter" idx="1"/>
          </p:nvPr>
        </p:nvSpPr>
        <p:spPr/>
        <p:txBody>
          <a:bodyPr/>
          <a:lstStyle/>
          <a:p>
            <a:r>
              <a:rPr lang="en-US" sz="2400" dirty="0"/>
              <a:t>Standard state conditions</a:t>
            </a:r>
          </a:p>
          <a:p>
            <a:pPr lvl="1"/>
            <a:r>
              <a:rPr lang="en-US" sz="2000" dirty="0"/>
              <a:t>Gases, liquids, and solids must be in their pure form</a:t>
            </a:r>
          </a:p>
          <a:p>
            <a:pPr lvl="1"/>
            <a:r>
              <a:rPr lang="en-US" sz="2000" dirty="0"/>
              <a:t>Pressure is 1 bar</a:t>
            </a:r>
          </a:p>
          <a:p>
            <a:pPr lvl="1"/>
            <a:r>
              <a:rPr lang="en-US" sz="2000" dirty="0"/>
              <a:t>All solutions are 1 M</a:t>
            </a:r>
          </a:p>
          <a:p>
            <a:r>
              <a:rPr lang="en-US" sz="2400" dirty="0"/>
              <a:t>Temperature for standard enthalpies are normally given at 25°C, but this is not a requirement</a:t>
            </a:r>
          </a:p>
          <a:p>
            <a:endParaRPr lang="en-US" dirty="0"/>
          </a:p>
        </p:txBody>
      </p:sp>
    </p:spTree>
    <p:extLst>
      <p:ext uri="{BB962C8B-B14F-4D97-AF65-F5344CB8AC3E}">
        <p14:creationId xmlns:p14="http://schemas.microsoft.com/office/powerpoint/2010/main" val="424684423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Standard Enthalpy of Formation</a:t>
            </a:r>
          </a:p>
        </p:txBody>
      </p:sp>
      <mc:AlternateContent xmlns:mc="http://schemas.openxmlformats.org/markup-compatibility/2006" xmlns:a14="http://schemas.microsoft.com/office/drawing/2010/main">
        <mc:Choice Requires="a14">
          <p:sp>
            <p:nvSpPr>
              <p:cNvPr id="3" name="Content Placeholder 2"/>
              <p:cNvSpPr>
                <a:spLocks noGrp="1"/>
              </p:cNvSpPr>
              <p:nvPr>
                <p:ph sz="quarter" idx="1"/>
              </p:nvPr>
            </p:nvSpPr>
            <p:spPr/>
            <p:txBody>
              <a:bodyPr/>
              <a:lstStyle/>
              <a:p>
                <a:r>
                  <a:rPr lang="en-US" sz="2180" dirty="0"/>
                  <a:t>Standard enthalpy of formation </a:t>
                </a:r>
                <a:r>
                  <a:rPr lang="en-US" sz="2180" dirty="0">
                    <a:latin typeface="+mj-lt"/>
                  </a:rPr>
                  <a:t>(</a:t>
                </a:r>
                <a:r>
                  <a:rPr lang="en-US" sz="2180" dirty="0">
                    <a:latin typeface="+mj-lt"/>
                    <a:cs typeface="Times New Roman"/>
                  </a:rPr>
                  <a:t>∆</a:t>
                </a:r>
                <a:r>
                  <a:rPr lang="en-US" sz="2180" dirty="0">
                    <a:latin typeface="+mj-lt"/>
                  </a:rPr>
                  <a:t>H</a:t>
                </a:r>
                <a:r>
                  <a:rPr lang="en-US" sz="2180" baseline="-25000" dirty="0">
                    <a:latin typeface="+mj-lt"/>
                  </a:rPr>
                  <a:t>f</a:t>
                </a:r>
                <a:r>
                  <a:rPr lang="en-US" sz="2180" dirty="0">
                    <a:latin typeface="+mj-lt"/>
                  </a:rPr>
                  <a:t>° ) </a:t>
                </a:r>
                <a:r>
                  <a:rPr lang="en-US" sz="2180" dirty="0"/>
                  <a:t>for a species is the enthalpy change of </a:t>
                </a:r>
                <a:r>
                  <a:rPr lang="en-US" sz="2180" u="sng" dirty="0"/>
                  <a:t>one</a:t>
                </a:r>
                <a:r>
                  <a:rPr lang="en-US" sz="2180" dirty="0"/>
                  <a:t> mole of a species from its constituent elements in their most stable form</a:t>
                </a:r>
              </a:p>
              <a:p>
                <a:pPr algn="ctr">
                  <a:lnSpc>
                    <a:spcPct val="150000"/>
                  </a:lnSpc>
                  <a:buNone/>
                </a:pPr>
                <a14:m>
                  <m:oMathPara xmlns:m="http://schemas.openxmlformats.org/officeDocument/2006/math">
                    <m:oMathParaPr>
                      <m:jc m:val="centerGroup"/>
                    </m:oMathParaPr>
                    <m:oMath xmlns:m="http://schemas.openxmlformats.org/officeDocument/2006/math">
                      <m:r>
                        <a:rPr lang="en-US" sz="2180" dirty="0">
                          <a:latin typeface="Cambria Math" panose="02040503050406030204" pitchFamily="18" charset="0"/>
                        </a:rPr>
                        <m:t>2 </m:t>
                      </m:r>
                      <m:r>
                        <m:rPr>
                          <m:sty m:val="p"/>
                        </m:rPr>
                        <a:rPr lang="en-US" sz="2180" dirty="0">
                          <a:latin typeface="Cambria Math" panose="02040503050406030204" pitchFamily="18" charset="0"/>
                        </a:rPr>
                        <m:t>N</m:t>
                      </m:r>
                      <m:r>
                        <a:rPr lang="en-US" sz="2180" baseline="-25000" dirty="0">
                          <a:latin typeface="Cambria Math" panose="02040503050406030204" pitchFamily="18" charset="0"/>
                        </a:rPr>
                        <m:t>2</m:t>
                      </m:r>
                      <m:d>
                        <m:dPr>
                          <m:ctrlPr>
                            <a:rPr lang="en-US" sz="2180" i="1" baseline="-25000" dirty="0">
                              <a:latin typeface="Cambria Math" panose="02040503050406030204" pitchFamily="18" charset="0"/>
                            </a:rPr>
                          </m:ctrlPr>
                        </m:dPr>
                        <m:e>
                          <m:r>
                            <m:rPr>
                              <m:sty m:val="p"/>
                            </m:rPr>
                            <a:rPr lang="en-US" sz="2180" dirty="0">
                              <a:latin typeface="Cambria Math" panose="02040503050406030204" pitchFamily="18" charset="0"/>
                            </a:rPr>
                            <m:t>g</m:t>
                          </m:r>
                        </m:e>
                      </m:d>
                      <m:r>
                        <a:rPr lang="en-US" sz="2180" dirty="0">
                          <a:latin typeface="Cambria Math" panose="02040503050406030204" pitchFamily="18" charset="0"/>
                        </a:rPr>
                        <m:t>+ 5 </m:t>
                      </m:r>
                      <m:r>
                        <m:rPr>
                          <m:sty m:val="p"/>
                        </m:rPr>
                        <a:rPr lang="en-US" sz="2180" dirty="0">
                          <a:latin typeface="Cambria Math" panose="02040503050406030204" pitchFamily="18" charset="0"/>
                        </a:rPr>
                        <m:t>O</m:t>
                      </m:r>
                      <m:r>
                        <a:rPr lang="en-US" sz="2180" baseline="-25000" dirty="0">
                          <a:latin typeface="Cambria Math" panose="02040503050406030204" pitchFamily="18" charset="0"/>
                        </a:rPr>
                        <m:t>2</m:t>
                      </m:r>
                      <m:d>
                        <m:dPr>
                          <m:ctrlPr>
                            <a:rPr lang="en-US" sz="2180" i="1" baseline="-25000" dirty="0">
                              <a:latin typeface="Cambria Math" panose="02040503050406030204" pitchFamily="18" charset="0"/>
                            </a:rPr>
                          </m:ctrlPr>
                        </m:dPr>
                        <m:e>
                          <m:r>
                            <m:rPr>
                              <m:sty m:val="p"/>
                            </m:rPr>
                            <a:rPr lang="en-US" sz="2180" dirty="0">
                              <a:latin typeface="Cambria Math" panose="02040503050406030204" pitchFamily="18" charset="0"/>
                            </a:rPr>
                            <m:t>g</m:t>
                          </m:r>
                        </m:e>
                      </m:d>
                      <m:r>
                        <a:rPr lang="en-US" sz="2180" dirty="0">
                          <a:latin typeface="Cambria Math" panose="02040503050406030204" pitchFamily="18" charset="0"/>
                          <a:cs typeface="Times New Roman"/>
                        </a:rPr>
                        <m:t>→</m:t>
                      </m:r>
                      <m:r>
                        <a:rPr lang="en-US" sz="2180" dirty="0">
                          <a:latin typeface="Cambria Math" panose="02040503050406030204" pitchFamily="18" charset="0"/>
                        </a:rPr>
                        <m:t> 2 </m:t>
                      </m:r>
                      <m:r>
                        <m:rPr>
                          <m:sty m:val="p"/>
                        </m:rPr>
                        <a:rPr lang="en-US" sz="2180" dirty="0">
                          <a:latin typeface="Cambria Math" panose="02040503050406030204" pitchFamily="18" charset="0"/>
                        </a:rPr>
                        <m:t>N</m:t>
                      </m:r>
                      <m:r>
                        <a:rPr lang="en-US" sz="2180" baseline="-25000" dirty="0">
                          <a:latin typeface="Cambria Math" panose="02040503050406030204" pitchFamily="18" charset="0"/>
                        </a:rPr>
                        <m:t>2</m:t>
                      </m:r>
                      <m:r>
                        <m:rPr>
                          <m:sty m:val="p"/>
                        </m:rPr>
                        <a:rPr lang="en-US" sz="2180" dirty="0">
                          <a:latin typeface="Cambria Math" panose="02040503050406030204" pitchFamily="18" charset="0"/>
                        </a:rPr>
                        <m:t>O</m:t>
                      </m:r>
                      <m:r>
                        <a:rPr lang="en-US" sz="2180" baseline="-25000" dirty="0">
                          <a:latin typeface="Cambria Math" panose="02040503050406030204" pitchFamily="18" charset="0"/>
                        </a:rPr>
                        <m:t>5</m:t>
                      </m:r>
                      <m:r>
                        <a:rPr lang="en-US" sz="2180" dirty="0">
                          <a:latin typeface="Cambria Math" panose="02040503050406030204" pitchFamily="18" charset="0"/>
                        </a:rPr>
                        <m:t>(</m:t>
                      </m:r>
                      <m:r>
                        <m:rPr>
                          <m:sty m:val="p"/>
                        </m:rPr>
                        <a:rPr lang="en-US" sz="2180" dirty="0">
                          <a:latin typeface="Cambria Math" panose="02040503050406030204" pitchFamily="18" charset="0"/>
                        </a:rPr>
                        <m:t>s</m:t>
                      </m:r>
                      <m:r>
                        <a:rPr lang="en-US" sz="2180" dirty="0">
                          <a:latin typeface="Cambria Math" panose="02040503050406030204" pitchFamily="18" charset="0"/>
                        </a:rPr>
                        <m:t>)</m:t>
                      </m:r>
                    </m:oMath>
                  </m:oMathPara>
                </a14:m>
                <a:endParaRPr lang="en-US" sz="2180" dirty="0"/>
              </a:p>
              <a:p>
                <a:pPr algn="ctr">
                  <a:lnSpc>
                    <a:spcPct val="150000"/>
                  </a:lnSpc>
                  <a:buNone/>
                </a:pPr>
                <a:r>
                  <a:rPr lang="en-US" sz="2180" dirty="0"/>
                  <a:t> </a:t>
                </a:r>
                <a14:m>
                  <m:oMath xmlns:m="http://schemas.openxmlformats.org/officeDocument/2006/math">
                    <m:r>
                      <m:rPr>
                        <m:sty m:val="p"/>
                      </m:rPr>
                      <a:rPr lang="en-US" sz="2180" dirty="0">
                        <a:latin typeface="Cambria Math" panose="02040503050406030204" pitchFamily="18" charset="0"/>
                      </a:rPr>
                      <m:t>N</m:t>
                    </m:r>
                    <m:r>
                      <a:rPr lang="en-US" sz="2180" baseline="-25000" dirty="0">
                        <a:latin typeface="Cambria Math" panose="02040503050406030204" pitchFamily="18" charset="0"/>
                      </a:rPr>
                      <m:t>2</m:t>
                    </m:r>
                    <m:r>
                      <a:rPr lang="en-US" sz="2180" dirty="0">
                        <a:latin typeface="Cambria Math" panose="02040503050406030204" pitchFamily="18" charset="0"/>
                      </a:rPr>
                      <m:t>(</m:t>
                    </m:r>
                    <m:r>
                      <m:rPr>
                        <m:sty m:val="p"/>
                      </m:rPr>
                      <a:rPr lang="en-US" sz="2180" dirty="0">
                        <a:latin typeface="Cambria Math" panose="02040503050406030204" pitchFamily="18" charset="0"/>
                      </a:rPr>
                      <m:t>g</m:t>
                    </m:r>
                    <m:r>
                      <a:rPr lang="en-US" sz="2180" dirty="0">
                        <a:latin typeface="Cambria Math" panose="02040503050406030204" pitchFamily="18" charset="0"/>
                      </a:rPr>
                      <m:t>) +</m:t>
                    </m:r>
                    <m:f>
                      <m:fPr>
                        <m:ctrlPr>
                          <a:rPr lang="en-US" sz="2180" i="1" dirty="0">
                            <a:latin typeface="Cambria Math" panose="02040503050406030204" pitchFamily="18" charset="0"/>
                          </a:rPr>
                        </m:ctrlPr>
                      </m:fPr>
                      <m:num>
                        <m:r>
                          <a:rPr lang="en-US" sz="2180" dirty="0">
                            <a:latin typeface="Cambria Math" panose="02040503050406030204" pitchFamily="18" charset="0"/>
                          </a:rPr>
                          <m:t>5</m:t>
                        </m:r>
                      </m:num>
                      <m:den>
                        <m:r>
                          <a:rPr lang="en-US" sz="2180" dirty="0">
                            <a:latin typeface="Cambria Math" panose="02040503050406030204" pitchFamily="18" charset="0"/>
                          </a:rPr>
                          <m:t>2</m:t>
                        </m:r>
                      </m:den>
                    </m:f>
                    <m:r>
                      <a:rPr lang="en-US" sz="2180" dirty="0">
                        <a:latin typeface="Cambria Math" panose="02040503050406030204" pitchFamily="18" charset="0"/>
                      </a:rPr>
                      <m:t> </m:t>
                    </m:r>
                    <m:r>
                      <m:rPr>
                        <m:sty m:val="p"/>
                      </m:rPr>
                      <a:rPr lang="en-US" sz="2180" dirty="0">
                        <a:latin typeface="Cambria Math" panose="02040503050406030204" pitchFamily="18" charset="0"/>
                      </a:rPr>
                      <m:t>O</m:t>
                    </m:r>
                    <m:r>
                      <a:rPr lang="en-US" sz="2180" baseline="-25000" dirty="0">
                        <a:latin typeface="Cambria Math" panose="02040503050406030204" pitchFamily="18" charset="0"/>
                      </a:rPr>
                      <m:t>2</m:t>
                    </m:r>
                    <m:r>
                      <a:rPr lang="en-US" sz="2180" dirty="0">
                        <a:latin typeface="Cambria Math" panose="02040503050406030204" pitchFamily="18" charset="0"/>
                      </a:rPr>
                      <m:t>(</m:t>
                    </m:r>
                    <m:r>
                      <m:rPr>
                        <m:sty m:val="p"/>
                      </m:rPr>
                      <a:rPr lang="en-US" sz="2180" dirty="0">
                        <a:latin typeface="Cambria Math" panose="02040503050406030204" pitchFamily="18" charset="0"/>
                      </a:rPr>
                      <m:t>g</m:t>
                    </m:r>
                    <m:r>
                      <a:rPr lang="en-US" sz="2180" dirty="0">
                        <a:latin typeface="Cambria Math" panose="02040503050406030204" pitchFamily="18" charset="0"/>
                      </a:rPr>
                      <m:t>) → </m:t>
                    </m:r>
                    <m:r>
                      <m:rPr>
                        <m:sty m:val="p"/>
                      </m:rPr>
                      <a:rPr lang="en-US" sz="2180" dirty="0">
                        <a:latin typeface="Cambria Math" panose="02040503050406030204" pitchFamily="18" charset="0"/>
                      </a:rPr>
                      <m:t>N</m:t>
                    </m:r>
                    <m:r>
                      <a:rPr lang="en-US" sz="2180" baseline="-25000" dirty="0">
                        <a:latin typeface="Cambria Math" panose="02040503050406030204" pitchFamily="18" charset="0"/>
                      </a:rPr>
                      <m:t>2</m:t>
                    </m:r>
                    <m:r>
                      <m:rPr>
                        <m:sty m:val="p"/>
                      </m:rPr>
                      <a:rPr lang="en-US" sz="2180" dirty="0">
                        <a:latin typeface="Cambria Math" panose="02040503050406030204" pitchFamily="18" charset="0"/>
                      </a:rPr>
                      <m:t>O</m:t>
                    </m:r>
                    <m:r>
                      <a:rPr lang="en-US" sz="2180" baseline="-25000" dirty="0">
                        <a:latin typeface="Cambria Math" panose="02040503050406030204" pitchFamily="18" charset="0"/>
                      </a:rPr>
                      <m:t>5</m:t>
                    </m:r>
                    <m:r>
                      <a:rPr lang="en-US" sz="2180" dirty="0">
                        <a:latin typeface="Cambria Math" panose="02040503050406030204" pitchFamily="18" charset="0"/>
                      </a:rPr>
                      <m:t>(</m:t>
                    </m:r>
                    <m:r>
                      <m:rPr>
                        <m:sty m:val="p"/>
                      </m:rPr>
                      <a:rPr lang="en-US" sz="2180" dirty="0">
                        <a:latin typeface="Cambria Math" panose="02040503050406030204" pitchFamily="18" charset="0"/>
                      </a:rPr>
                      <m:t>s</m:t>
                    </m:r>
                    <m:r>
                      <a:rPr lang="en-US" sz="2180" dirty="0">
                        <a:latin typeface="Cambria Math" panose="02040503050406030204" pitchFamily="18" charset="0"/>
                      </a:rPr>
                      <m:t>)</m:t>
                    </m:r>
                  </m:oMath>
                </a14:m>
                <a:r>
                  <a:rPr lang="en-US" sz="2180" dirty="0"/>
                  <a:t>   </a:t>
                </a:r>
              </a:p>
              <a:p>
                <a:pPr marL="0" indent="0">
                  <a:buNone/>
                </a:pPr>
                <a:endParaRPr lang="en-US" dirty="0"/>
              </a:p>
            </p:txBody>
          </p:sp>
        </mc:Choice>
        <mc:Fallback xmlns="">
          <p:sp>
            <p:nvSpPr>
              <p:cNvPr id="3" name="Content Placeholder 2"/>
              <p:cNvSpPr>
                <a:spLocks noGrp="1" noRot="1" noChangeAspect="1" noMove="1" noResize="1" noEditPoints="1" noAdjustHandles="1" noChangeArrowheads="1" noChangeShapeType="1" noTextEdit="1"/>
              </p:cNvSpPr>
              <p:nvPr>
                <p:ph sz="quarter" idx="1"/>
              </p:nvPr>
            </p:nvSpPr>
            <p:spPr>
              <a:blipFill>
                <a:blip r:embed="rId2"/>
                <a:stretch>
                  <a:fillRect l="-75" t="-950"/>
                </a:stretch>
              </a:blipFill>
            </p:spPr>
            <p:txBody>
              <a:bodyPr/>
              <a:lstStyle/>
              <a:p>
                <a:r>
                  <a:rPr lang="en-US">
                    <a:noFill/>
                  </a:rPr>
                  <a:t> </a:t>
                </a:r>
              </a:p>
            </p:txBody>
          </p:sp>
        </mc:Fallback>
      </mc:AlternateContent>
    </p:spTree>
    <p:extLst>
      <p:ext uri="{BB962C8B-B14F-4D97-AF65-F5344CB8AC3E}">
        <p14:creationId xmlns:p14="http://schemas.microsoft.com/office/powerpoint/2010/main" val="79174949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Internal Energy (U)</a:t>
            </a:r>
          </a:p>
        </p:txBody>
      </p:sp>
      <mc:AlternateContent xmlns:mc="http://schemas.openxmlformats.org/markup-compatibility/2006" xmlns:a14="http://schemas.microsoft.com/office/drawing/2010/main">
        <mc:Choice Requires="a14">
          <p:sp>
            <p:nvSpPr>
              <p:cNvPr id="5" name="Content Placeholder 4"/>
              <p:cNvSpPr>
                <a:spLocks noGrp="1"/>
              </p:cNvSpPr>
              <p:nvPr>
                <p:ph sz="quarter" idx="1"/>
              </p:nvPr>
            </p:nvSpPr>
            <p:spPr/>
            <p:txBody>
              <a:bodyPr/>
              <a:lstStyle/>
              <a:p>
                <a:r>
                  <a:rPr lang="en-US" dirty="0"/>
                  <a:t>Internal energy (U) is the sum of all kinds of energy present in a substance</a:t>
                </a:r>
              </a:p>
              <a:p>
                <a:pPr marL="0" indent="0">
                  <a:buNone/>
                </a:pPr>
                <a:endParaRPr lang="en-US" dirty="0"/>
              </a:p>
              <a:p>
                <a:pPr marL="0" indent="0">
                  <a:buNone/>
                </a:pPr>
                <a14:m>
                  <m:oMathPara xmlns:m="http://schemas.openxmlformats.org/officeDocument/2006/math">
                    <m:oMathParaPr>
                      <m:jc m:val="centerGroup"/>
                    </m:oMathParaPr>
                    <m:oMath xmlns:m="http://schemas.openxmlformats.org/officeDocument/2006/math">
                      <m:r>
                        <m:rPr>
                          <m:sty m:val="p"/>
                        </m:rPr>
                        <a:rPr lang="en-US" sz="3200">
                          <a:latin typeface="Cambria Math" panose="02040503050406030204" pitchFamily="18" charset="0"/>
                        </a:rPr>
                        <m:t>ΔU</m:t>
                      </m:r>
                      <m:r>
                        <a:rPr lang="en-US" sz="3200">
                          <a:latin typeface="Cambria Math" panose="02040503050406030204" pitchFamily="18" charset="0"/>
                        </a:rPr>
                        <m:t>=</m:t>
                      </m:r>
                      <m:r>
                        <m:rPr>
                          <m:sty m:val="p"/>
                        </m:rPr>
                        <a:rPr lang="en-US" sz="3200">
                          <a:latin typeface="Cambria Math" panose="02040503050406030204" pitchFamily="18" charset="0"/>
                        </a:rPr>
                        <m:t>q</m:t>
                      </m:r>
                      <m:r>
                        <a:rPr lang="en-US" sz="3200">
                          <a:latin typeface="Cambria Math" panose="02040503050406030204" pitchFamily="18" charset="0"/>
                        </a:rPr>
                        <m:t>+</m:t>
                      </m:r>
                      <m:r>
                        <m:rPr>
                          <m:sty m:val="p"/>
                        </m:rPr>
                        <a:rPr lang="en-US" sz="3200">
                          <a:latin typeface="Cambria Math" panose="02040503050406030204" pitchFamily="18" charset="0"/>
                        </a:rPr>
                        <m:t>w</m:t>
                      </m:r>
                    </m:oMath>
                  </m:oMathPara>
                </a14:m>
                <a:endParaRPr lang="en-US" sz="3200" dirty="0"/>
              </a:p>
              <a:p>
                <a:pPr marL="0" indent="0">
                  <a:buNone/>
                </a:pPr>
                <a:endParaRPr lang="en-US" dirty="0"/>
              </a:p>
              <a:p>
                <a:pPr lvl="1"/>
                <a14:m>
                  <m:oMath xmlns:m="http://schemas.openxmlformats.org/officeDocument/2006/math">
                    <m:r>
                      <m:rPr>
                        <m:sty m:val="p"/>
                      </m:rPr>
                      <a:rPr lang="en-US" sz="2000" b="0" i="0" smtClean="0">
                        <a:latin typeface="Cambria Math" panose="02040503050406030204" pitchFamily="18" charset="0"/>
                      </a:rPr>
                      <m:t>ΔU</m:t>
                    </m:r>
                  </m:oMath>
                </a14:m>
                <a:r>
                  <a:rPr lang="en-US" sz="2000" dirty="0"/>
                  <a:t> is change in internal energy</a:t>
                </a:r>
              </a:p>
              <a:p>
                <a:pPr lvl="1"/>
                <a:r>
                  <a:rPr lang="en-US" sz="2000" dirty="0"/>
                  <a:t>q is heat</a:t>
                </a:r>
              </a:p>
              <a:p>
                <a:pPr lvl="1"/>
                <a:r>
                  <a:rPr lang="en-US" sz="2000" dirty="0"/>
                  <a:t>w is work</a:t>
                </a:r>
              </a:p>
            </p:txBody>
          </p:sp>
        </mc:Choice>
        <mc:Fallback xmlns="">
          <p:sp>
            <p:nvSpPr>
              <p:cNvPr id="5" name="Content Placeholder 4"/>
              <p:cNvSpPr>
                <a:spLocks noGrp="1" noRot="1" noChangeAspect="1" noMove="1" noResize="1" noEditPoints="1" noAdjustHandles="1" noChangeArrowheads="1" noChangeShapeType="1" noTextEdit="1"/>
              </p:cNvSpPr>
              <p:nvPr>
                <p:ph sz="quarter" idx="1"/>
              </p:nvPr>
            </p:nvSpPr>
            <p:spPr>
              <a:blipFill>
                <a:blip r:embed="rId2"/>
                <a:stretch>
                  <a:fillRect l="-75" t="-950"/>
                </a:stretch>
              </a:blipFill>
            </p:spPr>
            <p:txBody>
              <a:bodyPr/>
              <a:lstStyle/>
              <a:p>
                <a:r>
                  <a:rPr lang="en-US">
                    <a:noFill/>
                  </a:rPr>
                  <a:t> </a:t>
                </a:r>
              </a:p>
            </p:txBody>
          </p:sp>
        </mc:Fallback>
      </mc:AlternateContent>
    </p:spTree>
    <p:extLst>
      <p:ext uri="{BB962C8B-B14F-4D97-AF65-F5344CB8AC3E}">
        <p14:creationId xmlns:p14="http://schemas.microsoft.com/office/powerpoint/2010/main" val="389549140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Standard Enthalpy of Formation</a:t>
            </a:r>
          </a:p>
        </p:txBody>
      </p:sp>
      <p:sp>
        <p:nvSpPr>
          <p:cNvPr id="3" name="Content Placeholder 2"/>
          <p:cNvSpPr>
            <a:spLocks noGrp="1"/>
          </p:cNvSpPr>
          <p:nvPr>
            <p:ph sz="quarter" idx="1"/>
          </p:nvPr>
        </p:nvSpPr>
        <p:spPr/>
        <p:txBody>
          <a:bodyPr/>
          <a:lstStyle/>
          <a:p>
            <a:r>
              <a:rPr lang="en-US" sz="2400" dirty="0"/>
              <a:t>Rules for standard heats of formation</a:t>
            </a:r>
          </a:p>
          <a:p>
            <a:pPr lvl="1"/>
            <a:r>
              <a:rPr lang="en-US" sz="2000" dirty="0"/>
              <a:t> </a:t>
            </a:r>
            <a:r>
              <a:rPr lang="en-US" sz="2180" dirty="0">
                <a:latin typeface="Times New Roman"/>
                <a:cs typeface="Times New Roman"/>
              </a:rPr>
              <a:t>∆</a:t>
            </a:r>
            <a:r>
              <a:rPr lang="en-US" sz="2180" dirty="0" err="1"/>
              <a:t>H</a:t>
            </a:r>
            <a:r>
              <a:rPr lang="en-US" sz="2180" baseline="-25000" dirty="0" err="1"/>
              <a:t>f</a:t>
            </a:r>
            <a:r>
              <a:rPr lang="en-US" sz="2180" dirty="0"/>
              <a:t>° values have units of kJ/</a:t>
            </a:r>
            <a:r>
              <a:rPr lang="en-US" sz="2180" dirty="0" err="1"/>
              <a:t>mol</a:t>
            </a:r>
            <a:r>
              <a:rPr lang="en-US" sz="2180" dirty="0"/>
              <a:t> because each is the enthalpy change is for the formation of one mole of a chemical species.</a:t>
            </a:r>
          </a:p>
          <a:p>
            <a:pPr lvl="1"/>
            <a:r>
              <a:rPr lang="en-US" sz="2180" dirty="0"/>
              <a:t>The </a:t>
            </a:r>
            <a:r>
              <a:rPr lang="en-US" sz="2180" dirty="0">
                <a:latin typeface="Times New Roman"/>
                <a:cs typeface="Times New Roman"/>
              </a:rPr>
              <a:t>∆</a:t>
            </a:r>
            <a:r>
              <a:rPr lang="en-US" sz="2180" dirty="0" err="1"/>
              <a:t>H</a:t>
            </a:r>
            <a:r>
              <a:rPr lang="en-US" sz="2180" baseline="-25000" dirty="0" err="1"/>
              <a:t>f</a:t>
            </a:r>
            <a:r>
              <a:rPr lang="en-US" sz="2180" dirty="0"/>
              <a:t>° value for an element in its standard state is equal to 0 kJ/mol.</a:t>
            </a:r>
          </a:p>
          <a:p>
            <a:pPr lvl="1"/>
            <a:r>
              <a:rPr lang="en-US" sz="2180" dirty="0"/>
              <a:t>Most </a:t>
            </a:r>
            <a:r>
              <a:rPr lang="en-US" sz="2180" dirty="0">
                <a:latin typeface="Times New Roman"/>
                <a:cs typeface="Times New Roman"/>
              </a:rPr>
              <a:t>∆</a:t>
            </a:r>
            <a:r>
              <a:rPr lang="en-US" sz="2180" dirty="0" err="1"/>
              <a:t>H</a:t>
            </a:r>
            <a:r>
              <a:rPr lang="en-US" sz="2180" baseline="-25000" dirty="0" err="1"/>
              <a:t>f</a:t>
            </a:r>
            <a:r>
              <a:rPr lang="en-US" sz="2180" dirty="0"/>
              <a:t>° values are negative.  This indicates that for most species, the formation from elements in their standard states is an exothermic process.</a:t>
            </a:r>
          </a:p>
          <a:p>
            <a:pPr marL="0" indent="0">
              <a:buNone/>
            </a:pPr>
            <a:endParaRPr lang="en-US" dirty="0"/>
          </a:p>
        </p:txBody>
      </p:sp>
    </p:spTree>
    <p:extLst>
      <p:ext uri="{BB962C8B-B14F-4D97-AF65-F5344CB8AC3E}">
        <p14:creationId xmlns:p14="http://schemas.microsoft.com/office/powerpoint/2010/main" val="301116982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r>
              <a:rPr lang="en-US" dirty="0"/>
              <a:t>Standard </a:t>
            </a:r>
            <a:r>
              <a:rPr lang="en-US" baseline="0" dirty="0"/>
              <a:t>enthalpies</a:t>
            </a:r>
            <a:r>
              <a:rPr lang="en-US" dirty="0"/>
              <a:t> of reactions</a:t>
            </a:r>
          </a:p>
        </p:txBody>
      </p:sp>
      <mc:AlternateContent xmlns:mc="http://schemas.openxmlformats.org/markup-compatibility/2006" xmlns:a14="http://schemas.microsoft.com/office/drawing/2010/main">
        <mc:Choice Requires="a14">
          <p:sp>
            <p:nvSpPr>
              <p:cNvPr id="5" name="Content Placeholder 4"/>
              <p:cNvSpPr>
                <a:spLocks noGrp="1"/>
              </p:cNvSpPr>
              <p:nvPr>
                <p:ph sz="quarter" idx="1"/>
              </p:nvPr>
            </p:nvSpPr>
            <p:spPr/>
            <p:txBody>
              <a:bodyPr>
                <a:normAutofit/>
              </a:bodyPr>
              <a:lstStyle/>
              <a:p>
                <a:pPr marL="0" indent="0">
                  <a:buNone/>
                </a:pPr>
                <a:r>
                  <a:rPr lang="en-US" sz="2180" dirty="0"/>
                  <a:t>Standard enthalpies of a reaction are the enthalpy change for a reaction under standard conditions and are found using the equation below</a:t>
                </a:r>
              </a:p>
              <a:p>
                <a:pPr>
                  <a:buNone/>
                </a:pPr>
                <a:endParaRPr lang="en-US" sz="2180" dirty="0"/>
              </a:p>
              <a:p>
                <a:pPr>
                  <a:buNone/>
                </a:pPr>
                <a:endParaRPr lang="en-US" sz="2180" dirty="0"/>
              </a:p>
              <a:p>
                <a:pPr>
                  <a:buNone/>
                </a:pPr>
                <a14:m>
                  <m:oMathPara xmlns:m="http://schemas.openxmlformats.org/officeDocument/2006/math">
                    <m:oMathParaPr>
                      <m:jc m:val="centerGroup"/>
                    </m:oMathParaPr>
                    <m:oMath xmlns:m="http://schemas.openxmlformats.org/officeDocument/2006/math">
                      <m:r>
                        <m:rPr>
                          <m:sty m:val="p"/>
                        </m:rPr>
                        <a:rPr lang="en-US" sz="2180">
                          <a:latin typeface="Cambria Math" panose="02040503050406030204" pitchFamily="18" charset="0"/>
                        </a:rPr>
                        <m:t>Δ</m:t>
                      </m:r>
                      <m:sSubSup>
                        <m:sSubSupPr>
                          <m:ctrlPr>
                            <a:rPr lang="en-US" sz="2180" i="1">
                              <a:latin typeface="Cambria Math" panose="02040503050406030204" pitchFamily="18" charset="0"/>
                              <a:ea typeface="Cambria Math" panose="02040503050406030204" pitchFamily="18" charset="0"/>
                            </a:rPr>
                          </m:ctrlPr>
                        </m:sSubSupPr>
                        <m:e>
                          <m:r>
                            <m:rPr>
                              <m:sty m:val="p"/>
                            </m:rPr>
                            <a:rPr lang="en-US" sz="2180">
                              <a:latin typeface="Cambria Math" panose="02040503050406030204" pitchFamily="18" charset="0"/>
                            </a:rPr>
                            <m:t>H</m:t>
                          </m:r>
                        </m:e>
                        <m:sub>
                          <m:r>
                            <m:rPr>
                              <m:sty m:val="p"/>
                            </m:rPr>
                            <a:rPr lang="en-US" sz="2180">
                              <a:latin typeface="Cambria Math" panose="02040503050406030204" pitchFamily="18" charset="0"/>
                              <a:ea typeface="Cambria Math" panose="02040503050406030204" pitchFamily="18" charset="0"/>
                            </a:rPr>
                            <m:t>rxn</m:t>
                          </m:r>
                        </m:sub>
                        <m:sup>
                          <m:r>
                            <a:rPr lang="en-US" sz="2180">
                              <a:latin typeface="Cambria Math" panose="02040503050406030204" pitchFamily="18" charset="0"/>
                              <a:ea typeface="Cambria Math" panose="02040503050406030204" pitchFamily="18" charset="0"/>
                            </a:rPr>
                            <m:t>°</m:t>
                          </m:r>
                        </m:sup>
                      </m:sSubSup>
                      <m:r>
                        <a:rPr lang="en-US" sz="2180">
                          <a:latin typeface="Cambria Math" panose="02040503050406030204" pitchFamily="18" charset="0"/>
                          <a:ea typeface="Cambria Math" panose="02040503050406030204" pitchFamily="18" charset="0"/>
                        </a:rPr>
                        <m:t>=</m:t>
                      </m:r>
                      <m:nary>
                        <m:naryPr>
                          <m:chr m:val="∑"/>
                          <m:subHide m:val="on"/>
                          <m:supHide m:val="on"/>
                          <m:ctrlPr>
                            <a:rPr lang="en-US" sz="2180" i="1">
                              <a:latin typeface="Cambria Math" panose="02040503050406030204" pitchFamily="18" charset="0"/>
                              <a:ea typeface="Cambria Math" panose="02040503050406030204" pitchFamily="18" charset="0"/>
                            </a:rPr>
                          </m:ctrlPr>
                        </m:naryPr>
                        <m:sub/>
                        <m:sup/>
                        <m:e>
                          <m:r>
                            <m:rPr>
                              <m:sty m:val="p"/>
                            </m:rPr>
                            <a:rPr lang="en-US" sz="2180">
                              <a:latin typeface="Cambria Math" panose="02040503050406030204" pitchFamily="18" charset="0"/>
                              <a:ea typeface="Cambria Math" panose="02040503050406030204" pitchFamily="18" charset="0"/>
                            </a:rPr>
                            <m:t>Δ</m:t>
                          </m:r>
                          <m:sSubSup>
                            <m:sSubSupPr>
                              <m:ctrlPr>
                                <a:rPr lang="en-US" sz="2180" i="1">
                                  <a:latin typeface="Cambria Math" panose="02040503050406030204" pitchFamily="18" charset="0"/>
                                  <a:ea typeface="Cambria Math" panose="02040503050406030204" pitchFamily="18" charset="0"/>
                                </a:rPr>
                              </m:ctrlPr>
                            </m:sSubSupPr>
                            <m:e>
                              <m:r>
                                <m:rPr>
                                  <m:sty m:val="p"/>
                                </m:rPr>
                                <a:rPr lang="en-US" sz="2180">
                                  <a:latin typeface="Cambria Math" panose="02040503050406030204" pitchFamily="18" charset="0"/>
                                  <a:ea typeface="Cambria Math" panose="02040503050406030204" pitchFamily="18" charset="0"/>
                                </a:rPr>
                                <m:t>H</m:t>
                              </m:r>
                            </m:e>
                            <m:sub>
                              <m:r>
                                <m:rPr>
                                  <m:sty m:val="p"/>
                                </m:rPr>
                                <a:rPr lang="en-US" sz="2180">
                                  <a:latin typeface="Cambria Math" panose="02040503050406030204" pitchFamily="18" charset="0"/>
                                  <a:ea typeface="Cambria Math" panose="02040503050406030204" pitchFamily="18" charset="0"/>
                                </a:rPr>
                                <m:t>f</m:t>
                              </m:r>
                            </m:sub>
                            <m:sup>
                              <m:r>
                                <a:rPr lang="en-US" sz="2180">
                                  <a:latin typeface="Cambria Math" panose="02040503050406030204" pitchFamily="18" charset="0"/>
                                  <a:ea typeface="Cambria Math" panose="02040503050406030204" pitchFamily="18" charset="0"/>
                                </a:rPr>
                                <m:t>°</m:t>
                              </m:r>
                            </m:sup>
                          </m:sSubSup>
                          <m:d>
                            <m:dPr>
                              <m:ctrlPr>
                                <a:rPr lang="en-US" sz="2180" i="1">
                                  <a:latin typeface="Cambria Math" panose="02040503050406030204" pitchFamily="18" charset="0"/>
                                  <a:ea typeface="Cambria Math" panose="02040503050406030204" pitchFamily="18" charset="0"/>
                                </a:rPr>
                              </m:ctrlPr>
                            </m:dPr>
                            <m:e>
                              <m:r>
                                <m:rPr>
                                  <m:sty m:val="p"/>
                                </m:rPr>
                                <a:rPr lang="en-US" sz="2180">
                                  <a:latin typeface="Cambria Math" panose="02040503050406030204" pitchFamily="18" charset="0"/>
                                  <a:ea typeface="Cambria Math" panose="02040503050406030204" pitchFamily="18" charset="0"/>
                                </a:rPr>
                                <m:t>products</m:t>
                              </m:r>
                            </m:e>
                          </m:d>
                          <m:r>
                            <a:rPr lang="en-US" sz="2180">
                              <a:latin typeface="Cambria Math" panose="02040503050406030204" pitchFamily="18" charset="0"/>
                              <a:ea typeface="Cambria Math" panose="02040503050406030204" pitchFamily="18" charset="0"/>
                            </a:rPr>
                            <m:t>−</m:t>
                          </m:r>
                          <m:nary>
                            <m:naryPr>
                              <m:chr m:val="∑"/>
                              <m:subHide m:val="on"/>
                              <m:supHide m:val="on"/>
                              <m:ctrlPr>
                                <a:rPr lang="en-US" sz="2180" i="1">
                                  <a:latin typeface="Cambria Math" panose="02040503050406030204" pitchFamily="18" charset="0"/>
                                  <a:ea typeface="Cambria Math" panose="02040503050406030204" pitchFamily="18" charset="0"/>
                                </a:rPr>
                              </m:ctrlPr>
                            </m:naryPr>
                            <m:sub/>
                            <m:sup/>
                            <m:e>
                              <m:r>
                                <m:rPr>
                                  <m:sty m:val="p"/>
                                </m:rPr>
                                <a:rPr lang="en-US" sz="2180">
                                  <a:latin typeface="Cambria Math" panose="02040503050406030204" pitchFamily="18" charset="0"/>
                                  <a:ea typeface="Cambria Math" panose="02040503050406030204" pitchFamily="18" charset="0"/>
                                </a:rPr>
                                <m:t>Δ</m:t>
                              </m:r>
                              <m:sSubSup>
                                <m:sSubSupPr>
                                  <m:ctrlPr>
                                    <a:rPr lang="en-US" sz="2180" i="1">
                                      <a:latin typeface="Cambria Math" panose="02040503050406030204" pitchFamily="18" charset="0"/>
                                      <a:ea typeface="Cambria Math" panose="02040503050406030204" pitchFamily="18" charset="0"/>
                                    </a:rPr>
                                  </m:ctrlPr>
                                </m:sSubSupPr>
                                <m:e>
                                  <m:r>
                                    <m:rPr>
                                      <m:sty m:val="p"/>
                                    </m:rPr>
                                    <a:rPr lang="en-US" sz="2180">
                                      <a:latin typeface="Cambria Math" panose="02040503050406030204" pitchFamily="18" charset="0"/>
                                      <a:ea typeface="Cambria Math" panose="02040503050406030204" pitchFamily="18" charset="0"/>
                                    </a:rPr>
                                    <m:t>H</m:t>
                                  </m:r>
                                </m:e>
                                <m:sub>
                                  <m:r>
                                    <m:rPr>
                                      <m:sty m:val="p"/>
                                    </m:rPr>
                                    <a:rPr lang="en-US" sz="2180">
                                      <a:latin typeface="Cambria Math" panose="02040503050406030204" pitchFamily="18" charset="0"/>
                                      <a:ea typeface="Cambria Math" panose="02040503050406030204" pitchFamily="18" charset="0"/>
                                    </a:rPr>
                                    <m:t>f</m:t>
                                  </m:r>
                                </m:sub>
                                <m:sup>
                                  <m:r>
                                    <a:rPr lang="en-US" sz="2180">
                                      <a:latin typeface="Cambria Math" panose="02040503050406030204" pitchFamily="18" charset="0"/>
                                      <a:ea typeface="Cambria Math" panose="02040503050406030204" pitchFamily="18" charset="0"/>
                                    </a:rPr>
                                    <m:t>°</m:t>
                                  </m:r>
                                </m:sup>
                              </m:sSubSup>
                              <m:d>
                                <m:dPr>
                                  <m:ctrlPr>
                                    <a:rPr lang="en-US" sz="2180" i="1">
                                      <a:latin typeface="Cambria Math" panose="02040503050406030204" pitchFamily="18" charset="0"/>
                                      <a:ea typeface="Cambria Math" panose="02040503050406030204" pitchFamily="18" charset="0"/>
                                    </a:rPr>
                                  </m:ctrlPr>
                                </m:dPr>
                                <m:e>
                                  <m:r>
                                    <m:rPr>
                                      <m:sty m:val="p"/>
                                    </m:rPr>
                                    <a:rPr lang="en-US" sz="2180">
                                      <a:latin typeface="Cambria Math" panose="02040503050406030204" pitchFamily="18" charset="0"/>
                                      <a:ea typeface="Cambria Math" panose="02040503050406030204" pitchFamily="18" charset="0"/>
                                    </a:rPr>
                                    <m:t>reactants</m:t>
                                  </m:r>
                                </m:e>
                              </m:d>
                            </m:e>
                          </m:nary>
                        </m:e>
                      </m:nary>
                    </m:oMath>
                  </m:oMathPara>
                </a14:m>
                <a:endParaRPr lang="en-US" sz="2180" dirty="0"/>
              </a:p>
            </p:txBody>
          </p:sp>
        </mc:Choice>
        <mc:Fallback xmlns="">
          <p:sp>
            <p:nvSpPr>
              <p:cNvPr id="5" name="Content Placeholder 4"/>
              <p:cNvSpPr>
                <a:spLocks noGrp="1" noRot="1" noChangeAspect="1" noMove="1" noResize="1" noEditPoints="1" noAdjustHandles="1" noChangeArrowheads="1" noChangeShapeType="1" noTextEdit="1"/>
              </p:cNvSpPr>
              <p:nvPr>
                <p:ph sz="quarter" idx="1"/>
              </p:nvPr>
            </p:nvSpPr>
            <p:spPr>
              <a:blipFill>
                <a:blip r:embed="rId2"/>
                <a:stretch>
                  <a:fillRect l="-972" t="-950"/>
                </a:stretch>
              </a:blipFill>
            </p:spPr>
            <p:txBody>
              <a:bodyPr/>
              <a:lstStyle/>
              <a:p>
                <a:r>
                  <a:rPr lang="en-US">
                    <a:noFill/>
                  </a:rPr>
                  <a:t> </a:t>
                </a:r>
              </a:p>
            </p:txBody>
          </p:sp>
        </mc:Fallback>
      </mc:AlternateContent>
    </p:spTree>
    <p:extLst>
      <p:ext uri="{BB962C8B-B14F-4D97-AF65-F5344CB8AC3E}">
        <p14:creationId xmlns:p14="http://schemas.microsoft.com/office/powerpoint/2010/main" val="163804027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r>
              <a:rPr lang="en-US" dirty="0"/>
              <a:t>Standard enthalpy of reaction</a:t>
            </a:r>
          </a:p>
        </p:txBody>
      </p:sp>
      <mc:AlternateContent xmlns:mc="http://schemas.openxmlformats.org/markup-compatibility/2006" xmlns:a14="http://schemas.microsoft.com/office/drawing/2010/main">
        <mc:Choice Requires="a14">
          <p:sp>
            <p:nvSpPr>
              <p:cNvPr id="5" name="Content Placeholder 4"/>
              <p:cNvSpPr>
                <a:spLocks noGrp="1"/>
              </p:cNvSpPr>
              <p:nvPr>
                <p:ph sz="quarter" idx="1"/>
              </p:nvPr>
            </p:nvSpPr>
            <p:spPr/>
            <p:txBody>
              <a:bodyPr>
                <a:normAutofit/>
              </a:bodyPr>
              <a:lstStyle/>
              <a:p>
                <a:pPr marL="0" indent="0">
                  <a:buNone/>
                </a:pPr>
                <a:r>
                  <a:rPr lang="en-US" sz="2000" dirty="0"/>
                  <a:t>Hydrogen sulfide gas is a poisonous gas with the odor of rotten eggs.  It occurs in natural gas and is produce during the decay of organic matter, which contains sulfur.  The gas burns in oxygen as follows:</a:t>
                </a:r>
              </a:p>
              <a:p>
                <a:pPr marL="0" indent="0" algn="ctr">
                  <a:lnSpc>
                    <a:spcPct val="150000"/>
                  </a:lnSpc>
                  <a:buNone/>
                </a:pPr>
                <a14:m>
                  <m:oMathPara xmlns:m="http://schemas.openxmlformats.org/officeDocument/2006/math">
                    <m:oMathParaPr>
                      <m:jc m:val="centerGroup"/>
                    </m:oMathParaPr>
                    <m:oMath xmlns:m="http://schemas.openxmlformats.org/officeDocument/2006/math">
                      <m:r>
                        <a:rPr lang="en-US" sz="2000" i="0" dirty="0" smtClean="0">
                          <a:latin typeface="Cambria Math" panose="02040503050406030204" pitchFamily="18" charset="0"/>
                        </a:rPr>
                        <m:t> 2</m:t>
                      </m:r>
                      <m:r>
                        <m:rPr>
                          <m:sty m:val="p"/>
                        </m:rPr>
                        <a:rPr lang="en-US" sz="2000" i="0" dirty="0" smtClean="0">
                          <a:latin typeface="Cambria Math" panose="02040503050406030204" pitchFamily="18" charset="0"/>
                        </a:rPr>
                        <m:t>H</m:t>
                      </m:r>
                      <m:r>
                        <a:rPr lang="en-US" sz="2000" i="0" baseline="-25000" dirty="0">
                          <a:latin typeface="Cambria Math" panose="02040503050406030204" pitchFamily="18" charset="0"/>
                        </a:rPr>
                        <m:t>2</m:t>
                      </m:r>
                      <m:r>
                        <m:rPr>
                          <m:sty m:val="p"/>
                        </m:rPr>
                        <a:rPr lang="en-US" sz="2000" i="0" dirty="0">
                          <a:latin typeface="Cambria Math" panose="02040503050406030204" pitchFamily="18" charset="0"/>
                        </a:rPr>
                        <m:t>S</m:t>
                      </m:r>
                      <m:r>
                        <a:rPr lang="en-US" sz="2000" i="0" dirty="0">
                          <a:latin typeface="Cambria Math" panose="02040503050406030204" pitchFamily="18" charset="0"/>
                        </a:rPr>
                        <m:t> + 3</m:t>
                      </m:r>
                      <m:r>
                        <m:rPr>
                          <m:sty m:val="p"/>
                        </m:rPr>
                        <a:rPr lang="en-US" sz="2000" i="0" dirty="0" smtClean="0">
                          <a:latin typeface="Cambria Math" panose="02040503050406030204" pitchFamily="18" charset="0"/>
                        </a:rPr>
                        <m:t>O</m:t>
                      </m:r>
                      <m:r>
                        <a:rPr lang="en-US" sz="2000" i="0" baseline="-25000" dirty="0">
                          <a:latin typeface="Cambria Math" panose="02040503050406030204" pitchFamily="18" charset="0"/>
                        </a:rPr>
                        <m:t>2</m:t>
                      </m:r>
                      <m:r>
                        <a:rPr lang="en-US" sz="2000" i="0" dirty="0" smtClean="0">
                          <a:latin typeface="Cambria Math" panose="02040503050406030204" pitchFamily="18" charset="0"/>
                        </a:rPr>
                        <m:t> </m:t>
                      </m:r>
                      <m:r>
                        <a:rPr lang="en-US" sz="2000" i="0" dirty="0">
                          <a:latin typeface="Cambria Math" panose="02040503050406030204" pitchFamily="18" charset="0"/>
                          <a:cs typeface="Times New Roman"/>
                        </a:rPr>
                        <m:t>→ 2</m:t>
                      </m:r>
                      <m:r>
                        <m:rPr>
                          <m:sty m:val="p"/>
                        </m:rPr>
                        <a:rPr lang="en-US" sz="2000" i="0" dirty="0">
                          <a:latin typeface="Cambria Math" panose="02040503050406030204" pitchFamily="18" charset="0"/>
                          <a:cs typeface="Times New Roman"/>
                        </a:rPr>
                        <m:t>H</m:t>
                      </m:r>
                      <m:r>
                        <a:rPr lang="en-US" sz="2000" i="0" baseline="-25000" dirty="0">
                          <a:latin typeface="Cambria Math" panose="02040503050406030204" pitchFamily="18" charset="0"/>
                        </a:rPr>
                        <m:t>2</m:t>
                      </m:r>
                      <m:r>
                        <m:rPr>
                          <m:sty m:val="p"/>
                        </m:rPr>
                        <a:rPr lang="en-US" sz="2000" i="0" dirty="0">
                          <a:latin typeface="Cambria Math" panose="02040503050406030204" pitchFamily="18" charset="0"/>
                          <a:cs typeface="Times New Roman"/>
                        </a:rPr>
                        <m:t>O</m:t>
                      </m:r>
                      <m:r>
                        <a:rPr lang="en-US" sz="2000" i="0" dirty="0">
                          <a:latin typeface="Cambria Math" panose="02040503050406030204" pitchFamily="18" charset="0"/>
                          <a:cs typeface="Times New Roman"/>
                        </a:rPr>
                        <m:t> + 2</m:t>
                      </m:r>
                      <m:r>
                        <m:rPr>
                          <m:sty m:val="p"/>
                        </m:rPr>
                        <a:rPr lang="en-US" sz="2000" i="0" dirty="0">
                          <a:latin typeface="Cambria Math" panose="02040503050406030204" pitchFamily="18" charset="0"/>
                          <a:cs typeface="Times New Roman"/>
                        </a:rPr>
                        <m:t>SO</m:t>
                      </m:r>
                      <m:r>
                        <a:rPr lang="en-US" sz="2000" i="0" baseline="-25000" dirty="0">
                          <a:latin typeface="Cambria Math" panose="02040503050406030204" pitchFamily="18" charset="0"/>
                        </a:rPr>
                        <m:t>2</m:t>
                      </m:r>
                    </m:oMath>
                  </m:oMathPara>
                </a14:m>
                <a:endParaRPr lang="en-US" sz="2000" dirty="0">
                  <a:cs typeface="Times New Roman"/>
                </a:endParaRPr>
              </a:p>
              <a:p>
                <a:pPr marL="0" indent="0">
                  <a:buNone/>
                </a:pPr>
                <a:r>
                  <a:rPr lang="en-US" sz="2000" dirty="0">
                    <a:cs typeface="Times New Roman"/>
                  </a:rPr>
                  <a:t>Calculate the standard enthalpy change for this reaction using standard enthalpies of formation.  The standard enthalpy of formation of H</a:t>
                </a:r>
                <a:r>
                  <a:rPr lang="en-US" sz="2000" baseline="-25000" dirty="0"/>
                  <a:t>2</a:t>
                </a:r>
                <a:r>
                  <a:rPr lang="en-US" sz="2000" dirty="0">
                    <a:cs typeface="Times New Roman"/>
                  </a:rPr>
                  <a:t>S, H</a:t>
                </a:r>
                <a:r>
                  <a:rPr lang="en-US" sz="2000" baseline="-25000" dirty="0"/>
                  <a:t>2</a:t>
                </a:r>
                <a:r>
                  <a:rPr lang="en-US" sz="2000" dirty="0">
                    <a:cs typeface="Times New Roman"/>
                  </a:rPr>
                  <a:t>O, and SO</a:t>
                </a:r>
                <a:r>
                  <a:rPr lang="en-US" sz="2000" baseline="-25000" dirty="0"/>
                  <a:t>2</a:t>
                </a:r>
                <a:r>
                  <a:rPr lang="en-US" sz="2000" dirty="0">
                    <a:cs typeface="Times New Roman"/>
                  </a:rPr>
                  <a:t> are -</a:t>
                </a:r>
                <a14:m>
                  <m:oMath xmlns:m="http://schemas.openxmlformats.org/officeDocument/2006/math">
                    <m:r>
                      <a:rPr lang="en-US" sz="2000" i="0" dirty="0" smtClean="0">
                        <a:latin typeface="Cambria Math" panose="02040503050406030204" pitchFamily="18" charset="0"/>
                        <a:cs typeface="Times New Roman"/>
                      </a:rPr>
                      <m:t>20.50, −285.8, </m:t>
                    </m:r>
                    <m:r>
                      <m:rPr>
                        <m:sty m:val="p"/>
                      </m:rPr>
                      <a:rPr lang="en-US" sz="2000" i="0" dirty="0" smtClean="0">
                        <a:latin typeface="Cambria Math" panose="02040503050406030204" pitchFamily="18" charset="0"/>
                        <a:cs typeface="Times New Roman"/>
                      </a:rPr>
                      <m:t>and</m:t>
                    </m:r>
                    <m:r>
                      <a:rPr lang="en-US" sz="2000" i="0" dirty="0" smtClean="0">
                        <a:latin typeface="Cambria Math" panose="02040503050406030204" pitchFamily="18" charset="0"/>
                        <a:cs typeface="Times New Roman"/>
                      </a:rPr>
                      <m:t> −296.8 </m:t>
                    </m:r>
                  </m:oMath>
                </a14:m>
                <a:r>
                  <a:rPr lang="en-US" sz="2000" dirty="0">
                    <a:cs typeface="Times New Roman"/>
                  </a:rPr>
                  <a:t>kJ/mol, respectively.</a:t>
                </a:r>
              </a:p>
              <a:p>
                <a:pPr marL="0" indent="0">
                  <a:buNone/>
                </a:pPr>
                <a:endParaRPr lang="en-US" sz="1600" dirty="0">
                  <a:cs typeface="Times New Roman"/>
                </a:endParaRPr>
              </a:p>
            </p:txBody>
          </p:sp>
        </mc:Choice>
        <mc:Fallback xmlns="">
          <p:sp>
            <p:nvSpPr>
              <p:cNvPr id="5" name="Content Placeholder 4"/>
              <p:cNvSpPr>
                <a:spLocks noGrp="1" noRot="1" noChangeAspect="1" noMove="1" noResize="1" noEditPoints="1" noAdjustHandles="1" noChangeArrowheads="1" noChangeShapeType="1" noTextEdit="1"/>
              </p:cNvSpPr>
              <p:nvPr>
                <p:ph sz="quarter" idx="1"/>
              </p:nvPr>
            </p:nvSpPr>
            <p:spPr>
              <a:blipFill>
                <a:blip r:embed="rId2"/>
                <a:stretch>
                  <a:fillRect l="-823" t="-814"/>
                </a:stretch>
              </a:blipFill>
            </p:spPr>
            <p:txBody>
              <a:bodyPr/>
              <a:lstStyle/>
              <a:p>
                <a:r>
                  <a:rPr lang="en-US">
                    <a:noFill/>
                  </a:rPr>
                  <a:t> </a:t>
                </a:r>
              </a:p>
            </p:txBody>
          </p:sp>
        </mc:Fallback>
      </mc:AlternateContent>
    </p:spTree>
    <p:extLst>
      <p:ext uri="{BB962C8B-B14F-4D97-AF65-F5344CB8AC3E}">
        <p14:creationId xmlns:p14="http://schemas.microsoft.com/office/powerpoint/2010/main" val="278109482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r>
              <a:rPr lang="en-US" dirty="0"/>
              <a:t>Standard enthalpy of reaction</a:t>
            </a:r>
          </a:p>
        </p:txBody>
      </p:sp>
      <mc:AlternateContent xmlns:mc="http://schemas.openxmlformats.org/markup-compatibility/2006" xmlns:a14="http://schemas.microsoft.com/office/drawing/2010/main">
        <mc:Choice Requires="a14">
          <p:sp>
            <p:nvSpPr>
              <p:cNvPr id="5" name="Content Placeholder 4"/>
              <p:cNvSpPr>
                <a:spLocks noGrp="1"/>
              </p:cNvSpPr>
              <p:nvPr>
                <p:ph sz="quarter" idx="1"/>
              </p:nvPr>
            </p:nvSpPr>
            <p:spPr/>
            <p:txBody>
              <a:bodyPr>
                <a:normAutofit/>
              </a:bodyPr>
              <a:lstStyle/>
              <a:p>
                <a:pPr marL="0" indent="0">
                  <a:buNone/>
                </a:pPr>
                <a:r>
                  <a:rPr lang="en-US" sz="2180" dirty="0"/>
                  <a:t>The cooling effect of alcohol on the skin is due to its evaporation.  Calculate the heat of vaporization of ethanol, C</a:t>
                </a:r>
                <a:r>
                  <a:rPr lang="en-US" sz="2180" baseline="-25000" dirty="0"/>
                  <a:t>2</a:t>
                </a:r>
                <a:r>
                  <a:rPr lang="en-US" sz="2180" dirty="0"/>
                  <a:t>H</a:t>
                </a:r>
                <a:r>
                  <a:rPr lang="en-US" sz="2180" baseline="-25000" dirty="0"/>
                  <a:t>5</a:t>
                </a:r>
                <a:r>
                  <a:rPr lang="en-US" sz="2180" dirty="0"/>
                  <a:t>OH.</a:t>
                </a:r>
              </a:p>
              <a:p>
                <a:pPr marL="0" indent="0" algn="ctr">
                  <a:lnSpc>
                    <a:spcPct val="150000"/>
                  </a:lnSpc>
                  <a:buNone/>
                </a:pPr>
                <a14:m>
                  <m:oMathPara xmlns:m="http://schemas.openxmlformats.org/officeDocument/2006/math">
                    <m:oMathParaPr>
                      <m:jc m:val="centerGroup"/>
                    </m:oMathParaPr>
                    <m:oMath xmlns:m="http://schemas.openxmlformats.org/officeDocument/2006/math">
                      <m:r>
                        <m:rPr>
                          <m:sty m:val="p"/>
                        </m:rPr>
                        <a:rPr lang="en-US" sz="2180" dirty="0">
                          <a:latin typeface="Cambria Math" panose="02040503050406030204" pitchFamily="18" charset="0"/>
                        </a:rPr>
                        <m:t>C</m:t>
                      </m:r>
                      <m:r>
                        <a:rPr lang="en-US" sz="2180" baseline="-25000" dirty="0">
                          <a:latin typeface="Cambria Math" panose="02040503050406030204" pitchFamily="18" charset="0"/>
                        </a:rPr>
                        <m:t>2</m:t>
                      </m:r>
                      <m:r>
                        <m:rPr>
                          <m:sty m:val="p"/>
                        </m:rPr>
                        <a:rPr lang="en-US" sz="2180" dirty="0">
                          <a:latin typeface="Cambria Math" panose="02040503050406030204" pitchFamily="18" charset="0"/>
                        </a:rPr>
                        <m:t>H</m:t>
                      </m:r>
                      <m:r>
                        <a:rPr lang="en-US" sz="2180" baseline="-25000" dirty="0">
                          <a:latin typeface="Cambria Math" panose="02040503050406030204" pitchFamily="18" charset="0"/>
                        </a:rPr>
                        <m:t>5</m:t>
                      </m:r>
                      <m:r>
                        <m:rPr>
                          <m:sty m:val="p"/>
                        </m:rPr>
                        <a:rPr lang="en-US" sz="2180" dirty="0">
                          <a:latin typeface="Cambria Math" panose="02040503050406030204" pitchFamily="18" charset="0"/>
                        </a:rPr>
                        <m:t>OH</m:t>
                      </m:r>
                      <m:r>
                        <a:rPr lang="en-US" sz="2180" dirty="0">
                          <a:latin typeface="Cambria Math" panose="02040503050406030204" pitchFamily="18" charset="0"/>
                        </a:rPr>
                        <m:t>(</m:t>
                      </m:r>
                      <m:r>
                        <m:rPr>
                          <m:sty m:val="p"/>
                        </m:rPr>
                        <a:rPr lang="en-US" sz="2180" dirty="0">
                          <a:latin typeface="Cambria Math" panose="02040503050406030204" pitchFamily="18" charset="0"/>
                        </a:rPr>
                        <m:t>l</m:t>
                      </m:r>
                      <m:r>
                        <a:rPr lang="en-US" sz="2180" dirty="0">
                          <a:latin typeface="Cambria Math" panose="02040503050406030204" pitchFamily="18" charset="0"/>
                        </a:rPr>
                        <m:t>) → </m:t>
                      </m:r>
                      <m:r>
                        <m:rPr>
                          <m:sty m:val="p"/>
                        </m:rPr>
                        <a:rPr lang="en-US" sz="2180" dirty="0">
                          <a:latin typeface="Cambria Math" panose="02040503050406030204" pitchFamily="18" charset="0"/>
                        </a:rPr>
                        <m:t>C</m:t>
                      </m:r>
                      <m:r>
                        <a:rPr lang="en-US" sz="2180" baseline="-25000" dirty="0">
                          <a:latin typeface="Cambria Math" panose="02040503050406030204" pitchFamily="18" charset="0"/>
                        </a:rPr>
                        <m:t>2</m:t>
                      </m:r>
                      <m:r>
                        <m:rPr>
                          <m:sty m:val="p"/>
                        </m:rPr>
                        <a:rPr lang="en-US" sz="2180" dirty="0">
                          <a:latin typeface="Cambria Math" panose="02040503050406030204" pitchFamily="18" charset="0"/>
                        </a:rPr>
                        <m:t>H</m:t>
                      </m:r>
                      <m:r>
                        <a:rPr lang="en-US" sz="2180" baseline="-25000" dirty="0">
                          <a:latin typeface="Cambria Math" panose="02040503050406030204" pitchFamily="18" charset="0"/>
                        </a:rPr>
                        <m:t>5</m:t>
                      </m:r>
                      <m:r>
                        <m:rPr>
                          <m:sty m:val="p"/>
                        </m:rPr>
                        <a:rPr lang="en-US" sz="2180" dirty="0">
                          <a:latin typeface="Cambria Math" panose="02040503050406030204" pitchFamily="18" charset="0"/>
                        </a:rPr>
                        <m:t>OH</m:t>
                      </m:r>
                      <m:r>
                        <a:rPr lang="en-US" sz="2180" dirty="0">
                          <a:latin typeface="Cambria Math" panose="02040503050406030204" pitchFamily="18" charset="0"/>
                        </a:rPr>
                        <m:t>(</m:t>
                      </m:r>
                      <m:r>
                        <m:rPr>
                          <m:sty m:val="p"/>
                        </m:rPr>
                        <a:rPr lang="en-US" sz="2180" dirty="0">
                          <a:latin typeface="Cambria Math" panose="02040503050406030204" pitchFamily="18" charset="0"/>
                        </a:rPr>
                        <m:t>g</m:t>
                      </m:r>
                      <m:r>
                        <a:rPr lang="en-US" sz="2180" dirty="0">
                          <a:latin typeface="Cambria Math" panose="02040503050406030204" pitchFamily="18" charset="0"/>
                        </a:rPr>
                        <m:t>)</m:t>
                      </m:r>
                    </m:oMath>
                  </m:oMathPara>
                </a14:m>
                <a:endParaRPr lang="en-US" sz="2180" dirty="0"/>
              </a:p>
              <a:p>
                <a:pPr marL="0" indent="0">
                  <a:buNone/>
                </a:pPr>
                <a:r>
                  <a:rPr lang="en-US" sz="2180" dirty="0"/>
                  <a:t>The standard enthalpy of formation of C</a:t>
                </a:r>
                <a:r>
                  <a:rPr lang="en-US" sz="2180" baseline="-25000" dirty="0"/>
                  <a:t>2</a:t>
                </a:r>
                <a:r>
                  <a:rPr lang="en-US" sz="2180" dirty="0"/>
                  <a:t>H</a:t>
                </a:r>
                <a:r>
                  <a:rPr lang="en-US" sz="2180" baseline="-25000" dirty="0"/>
                  <a:t>5</a:t>
                </a:r>
                <a:r>
                  <a:rPr lang="en-US" sz="2180" dirty="0"/>
                  <a:t>OH(l) is </a:t>
                </a:r>
                <a:endParaRPr lang="en-US" sz="2180" i="0" dirty="0">
                  <a:latin typeface="Cambria Math" panose="02040503050406030204" pitchFamily="18" charset="0"/>
                </a:endParaRPr>
              </a:p>
              <a:p>
                <a:pPr marL="0" indent="0">
                  <a:buNone/>
                </a:pPr>
                <a14:m>
                  <m:oMath xmlns:m="http://schemas.openxmlformats.org/officeDocument/2006/math">
                    <m:r>
                      <a:rPr lang="en-US" sz="2180" i="0" dirty="0" smtClean="0">
                        <a:latin typeface="Cambria Math" panose="02040503050406030204" pitchFamily="18" charset="0"/>
                      </a:rPr>
                      <m:t>−277.7 </m:t>
                    </m:r>
                    <m:r>
                      <m:rPr>
                        <m:sty m:val="p"/>
                      </m:rPr>
                      <a:rPr lang="en-US" sz="2180" i="0" dirty="0" smtClean="0">
                        <a:latin typeface="Cambria Math" panose="02040503050406030204" pitchFamily="18" charset="0"/>
                      </a:rPr>
                      <m:t>kJ</m:t>
                    </m:r>
                    <m:r>
                      <a:rPr lang="en-US" sz="2180" i="0" dirty="0" smtClean="0">
                        <a:latin typeface="Cambria Math" panose="02040503050406030204" pitchFamily="18" charset="0"/>
                      </a:rPr>
                      <m:t>/</m:t>
                    </m:r>
                    <m:r>
                      <m:rPr>
                        <m:sty m:val="p"/>
                      </m:rPr>
                      <a:rPr lang="en-US" sz="2180" i="0" dirty="0" smtClean="0">
                        <a:latin typeface="Cambria Math" panose="02040503050406030204" pitchFamily="18" charset="0"/>
                      </a:rPr>
                      <m:t>mol</m:t>
                    </m:r>
                    <m:r>
                      <a:rPr lang="en-US" sz="2180" i="0" dirty="0" smtClean="0">
                        <a:latin typeface="Cambria Math" panose="02040503050406030204" pitchFamily="18" charset="0"/>
                      </a:rPr>
                      <m:t> </m:t>
                    </m:r>
                  </m:oMath>
                </a14:m>
                <a:r>
                  <a:rPr lang="en-US" sz="2180" dirty="0"/>
                  <a:t>and that of C</a:t>
                </a:r>
                <a:r>
                  <a:rPr lang="en-US" sz="2180" baseline="-25000" dirty="0"/>
                  <a:t>2</a:t>
                </a:r>
                <a:r>
                  <a:rPr lang="en-US" sz="2180" dirty="0"/>
                  <a:t>H</a:t>
                </a:r>
                <a:r>
                  <a:rPr lang="en-US" sz="2180" baseline="-25000" dirty="0"/>
                  <a:t>5</a:t>
                </a:r>
                <a:r>
                  <a:rPr lang="en-US" sz="2180" dirty="0"/>
                  <a:t>OH(g) </a:t>
                </a:r>
                <a14:m>
                  <m:oMath xmlns:m="http://schemas.openxmlformats.org/officeDocument/2006/math">
                    <m:r>
                      <m:rPr>
                        <m:sty m:val="p"/>
                      </m:rPr>
                      <a:rPr lang="en-US" sz="2180" i="0" dirty="0" smtClean="0">
                        <a:latin typeface="Cambria Math" panose="02040503050406030204" pitchFamily="18" charset="0"/>
                      </a:rPr>
                      <m:t>is</m:t>
                    </m:r>
                    <m:r>
                      <a:rPr lang="en-US" sz="2180" i="0" dirty="0" smtClean="0">
                        <a:latin typeface="Cambria Math" panose="02040503050406030204" pitchFamily="18" charset="0"/>
                      </a:rPr>
                      <m:t> −235.4 </m:t>
                    </m:r>
                    <m:r>
                      <m:rPr>
                        <m:sty m:val="p"/>
                      </m:rPr>
                      <a:rPr lang="en-US" sz="2180" i="0" dirty="0" smtClean="0">
                        <a:latin typeface="Cambria Math" panose="02040503050406030204" pitchFamily="18" charset="0"/>
                      </a:rPr>
                      <m:t>kJ</m:t>
                    </m:r>
                    <m:r>
                      <a:rPr lang="en-US" sz="2180" i="0" dirty="0" smtClean="0">
                        <a:latin typeface="Cambria Math" panose="02040503050406030204" pitchFamily="18" charset="0"/>
                      </a:rPr>
                      <m:t>/</m:t>
                    </m:r>
                    <m:r>
                      <m:rPr>
                        <m:sty m:val="p"/>
                      </m:rPr>
                      <a:rPr lang="en-US" sz="2180" i="0" dirty="0" smtClean="0">
                        <a:latin typeface="Cambria Math" panose="02040503050406030204" pitchFamily="18" charset="0"/>
                      </a:rPr>
                      <m:t>mol</m:t>
                    </m:r>
                    <m:r>
                      <a:rPr lang="en-US" sz="2180" i="0" dirty="0" smtClean="0">
                        <a:latin typeface="Cambria Math" panose="02040503050406030204" pitchFamily="18" charset="0"/>
                      </a:rPr>
                      <m:t>.</m:t>
                    </m:r>
                  </m:oMath>
                </a14:m>
                <a:endParaRPr lang="en-US" sz="2180" dirty="0"/>
              </a:p>
              <a:p>
                <a:pPr>
                  <a:buNone/>
                </a:pPr>
                <a:endParaRPr lang="en-US" sz="2180" dirty="0"/>
              </a:p>
              <a:p>
                <a:pPr marL="457200" indent="-457200">
                  <a:buFont typeface="+mj-lt"/>
                  <a:buAutoNum type="alphaUcPeriod"/>
                </a:pPr>
                <a:r>
                  <a:rPr lang="en-US" sz="2180" dirty="0"/>
                  <a:t>-277.7 kJ/mol</a:t>
                </a:r>
              </a:p>
              <a:p>
                <a:pPr marL="457200" indent="-457200">
                  <a:buFont typeface="+mj-lt"/>
                  <a:buAutoNum type="alphaUcPeriod"/>
                </a:pPr>
                <a:r>
                  <a:rPr lang="en-US" sz="2180" dirty="0"/>
                  <a:t>-235.4 kJ/mol</a:t>
                </a:r>
              </a:p>
              <a:p>
                <a:pPr marL="457200" indent="-457200">
                  <a:buFont typeface="+mj-lt"/>
                  <a:buAutoNum type="alphaUcPeriod"/>
                </a:pPr>
                <a:r>
                  <a:rPr lang="en-US" sz="2180" dirty="0"/>
                  <a:t>42.3 kJ/mol</a:t>
                </a:r>
              </a:p>
              <a:p>
                <a:pPr marL="457200" indent="-457200">
                  <a:buFont typeface="+mj-lt"/>
                  <a:buAutoNum type="alphaUcPeriod"/>
                </a:pPr>
                <a:r>
                  <a:rPr lang="en-US" sz="2180" dirty="0"/>
                  <a:t>-42.3 kJ/mol</a:t>
                </a:r>
              </a:p>
            </p:txBody>
          </p:sp>
        </mc:Choice>
        <mc:Fallback xmlns="">
          <p:sp>
            <p:nvSpPr>
              <p:cNvPr id="5" name="Content Placeholder 4"/>
              <p:cNvSpPr>
                <a:spLocks noGrp="1" noRot="1" noChangeAspect="1" noMove="1" noResize="1" noEditPoints="1" noAdjustHandles="1" noChangeArrowheads="1" noChangeShapeType="1" noTextEdit="1"/>
              </p:cNvSpPr>
              <p:nvPr>
                <p:ph sz="quarter" idx="1"/>
              </p:nvPr>
            </p:nvSpPr>
            <p:spPr>
              <a:blipFill>
                <a:blip r:embed="rId2"/>
                <a:stretch>
                  <a:fillRect l="-972" t="-950"/>
                </a:stretch>
              </a:blipFill>
            </p:spPr>
            <p:txBody>
              <a:bodyPr/>
              <a:lstStyle/>
              <a:p>
                <a:r>
                  <a:rPr lang="en-US">
                    <a:noFill/>
                  </a:rPr>
                  <a:t> </a:t>
                </a:r>
              </a:p>
            </p:txBody>
          </p:sp>
        </mc:Fallback>
      </mc:AlternateContent>
    </p:spTree>
    <p:extLst>
      <p:ext uri="{BB962C8B-B14F-4D97-AF65-F5344CB8AC3E}">
        <p14:creationId xmlns:p14="http://schemas.microsoft.com/office/powerpoint/2010/main" val="423473214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Thermostoichiometry</a:t>
            </a:r>
            <a:endParaRPr lang="en-US" dirty="0"/>
          </a:p>
        </p:txBody>
      </p:sp>
      <mc:AlternateContent xmlns:mc="http://schemas.openxmlformats.org/markup-compatibility/2006">
        <mc:Choice xmlns:a14="http://schemas.microsoft.com/office/drawing/2010/main" Requires="a14">
          <p:sp>
            <p:nvSpPr>
              <p:cNvPr id="3" name="Content Placeholder 2"/>
              <p:cNvSpPr>
                <a:spLocks noGrp="1"/>
              </p:cNvSpPr>
              <p:nvPr>
                <p:ph sz="quarter" idx="1"/>
              </p:nvPr>
            </p:nvSpPr>
            <p:spPr/>
            <p:txBody>
              <a:bodyPr>
                <a:normAutofit/>
              </a:bodyPr>
              <a:lstStyle/>
              <a:p>
                <a:pPr marL="0" indent="0">
                  <a:buNone/>
                </a:pPr>
                <a:r>
                  <a:rPr lang="en-US" sz="2180" dirty="0"/>
                  <a:t>A mixture containing 10.0 g of NH</a:t>
                </a:r>
                <a:r>
                  <a:rPr lang="en-US" sz="2180" baseline="-25000" dirty="0"/>
                  <a:t>3</a:t>
                </a:r>
                <a:r>
                  <a:rPr lang="en-US" sz="2180" dirty="0"/>
                  <a:t> and 20.0 g of O</a:t>
                </a:r>
                <a:r>
                  <a:rPr lang="en-US" sz="2180" baseline="-25000" dirty="0"/>
                  <a:t>2</a:t>
                </a:r>
                <a:r>
                  <a:rPr lang="en-US" sz="2180" dirty="0"/>
                  <a:t> reacts by the following equation.  (A) Determine which reactant is limiting.  (B) How much heat will be released by the reaction?</a:t>
                </a:r>
              </a:p>
              <a:p>
                <a:pPr>
                  <a:buNone/>
                </a:pPr>
                <a:endParaRPr lang="en-US" sz="2180" dirty="0"/>
              </a:p>
              <a:p>
                <a:pPr algn="ctr">
                  <a:buNone/>
                </a:pPr>
                <a14:m>
                  <m:oMathPara xmlns:m="http://schemas.openxmlformats.org/officeDocument/2006/math">
                    <m:oMathParaPr>
                      <m:jc m:val="centerGroup"/>
                    </m:oMathParaPr>
                    <m:oMath xmlns:m="http://schemas.openxmlformats.org/officeDocument/2006/math">
                      <m:r>
                        <a:rPr lang="en-US" sz="2180" dirty="0">
                          <a:latin typeface="Cambria Math" panose="02040503050406030204" pitchFamily="18" charset="0"/>
                        </a:rPr>
                        <m:t>4</m:t>
                      </m:r>
                      <m:r>
                        <a:rPr lang="en-US" sz="2180" b="0" i="0" dirty="0" smtClean="0">
                          <a:latin typeface="Cambria Math" panose="02040503050406030204" pitchFamily="18" charset="0"/>
                        </a:rPr>
                        <m:t> </m:t>
                      </m:r>
                      <m:r>
                        <m:rPr>
                          <m:sty m:val="p"/>
                        </m:rPr>
                        <a:rPr lang="en-US" sz="2180" dirty="0">
                          <a:latin typeface="Cambria Math" panose="02040503050406030204" pitchFamily="18" charset="0"/>
                        </a:rPr>
                        <m:t>NH</m:t>
                      </m:r>
                      <m:r>
                        <a:rPr lang="en-US" sz="2180" baseline="-25000" dirty="0">
                          <a:latin typeface="Cambria Math" panose="02040503050406030204" pitchFamily="18" charset="0"/>
                          <a:cs typeface="Times New Roman"/>
                        </a:rPr>
                        <m:t>3</m:t>
                      </m:r>
                      <m:r>
                        <a:rPr lang="en-US" sz="2180" dirty="0">
                          <a:latin typeface="Cambria Math" panose="02040503050406030204" pitchFamily="18" charset="0"/>
                        </a:rPr>
                        <m:t> + 5</m:t>
                      </m:r>
                      <m:r>
                        <a:rPr lang="en-US" sz="2180" b="0" i="0" dirty="0" smtClean="0">
                          <a:latin typeface="Cambria Math" panose="02040503050406030204" pitchFamily="18" charset="0"/>
                        </a:rPr>
                        <m:t> </m:t>
                      </m:r>
                      <m:r>
                        <m:rPr>
                          <m:sty m:val="p"/>
                        </m:rPr>
                        <a:rPr lang="en-US" sz="2180" dirty="0">
                          <a:latin typeface="Cambria Math" panose="02040503050406030204" pitchFamily="18" charset="0"/>
                        </a:rPr>
                        <m:t>O</m:t>
                      </m:r>
                      <m:r>
                        <a:rPr lang="en-US" sz="2180" baseline="-25000" dirty="0">
                          <a:latin typeface="Cambria Math" panose="02040503050406030204" pitchFamily="18" charset="0"/>
                          <a:cs typeface="Times New Roman"/>
                        </a:rPr>
                        <m:t>2</m:t>
                      </m:r>
                      <m:r>
                        <a:rPr lang="en-US" sz="2180" dirty="0">
                          <a:latin typeface="Cambria Math" panose="02040503050406030204" pitchFamily="18" charset="0"/>
                        </a:rPr>
                        <m:t> </m:t>
                      </m:r>
                      <m:r>
                        <a:rPr lang="en-US" sz="2180" dirty="0">
                          <a:latin typeface="Cambria Math" panose="02040503050406030204" pitchFamily="18" charset="0"/>
                          <a:cs typeface="Times New Roman"/>
                        </a:rPr>
                        <m:t>→ 4</m:t>
                      </m:r>
                      <m:r>
                        <a:rPr lang="en-US" sz="2180" b="0" i="0" dirty="0" smtClean="0">
                          <a:latin typeface="Cambria Math" panose="02040503050406030204" pitchFamily="18" charset="0"/>
                          <a:cs typeface="Times New Roman"/>
                        </a:rPr>
                        <m:t> </m:t>
                      </m:r>
                      <m:r>
                        <m:rPr>
                          <m:sty m:val="p"/>
                        </m:rPr>
                        <a:rPr lang="en-US" sz="2180" dirty="0">
                          <a:latin typeface="Cambria Math" panose="02040503050406030204" pitchFamily="18" charset="0"/>
                          <a:cs typeface="Times New Roman"/>
                        </a:rPr>
                        <m:t>NO</m:t>
                      </m:r>
                      <m:r>
                        <a:rPr lang="en-US" sz="2180" dirty="0">
                          <a:latin typeface="Cambria Math" panose="02040503050406030204" pitchFamily="18" charset="0"/>
                          <a:cs typeface="Times New Roman"/>
                        </a:rPr>
                        <m:t> + 6 </m:t>
                      </m:r>
                      <m:r>
                        <m:rPr>
                          <m:sty m:val="p"/>
                        </m:rPr>
                        <a:rPr lang="en-US" sz="2180" dirty="0">
                          <a:latin typeface="Cambria Math" panose="02040503050406030204" pitchFamily="18" charset="0"/>
                          <a:cs typeface="Times New Roman"/>
                        </a:rPr>
                        <m:t>H</m:t>
                      </m:r>
                      <m:r>
                        <a:rPr lang="en-US" sz="2180" baseline="-25000" dirty="0">
                          <a:latin typeface="Cambria Math" panose="02040503050406030204" pitchFamily="18" charset="0"/>
                          <a:cs typeface="Times New Roman"/>
                        </a:rPr>
                        <m:t>2</m:t>
                      </m:r>
                      <m:r>
                        <m:rPr>
                          <m:sty m:val="p"/>
                        </m:rPr>
                        <a:rPr lang="en-US" sz="2180" dirty="0">
                          <a:latin typeface="Cambria Math" panose="02040503050406030204" pitchFamily="18" charset="0"/>
                          <a:cs typeface="Times New Roman"/>
                        </a:rPr>
                        <m:t>O</m:t>
                      </m:r>
                      <m:r>
                        <a:rPr lang="en-US" sz="2180" dirty="0">
                          <a:latin typeface="Cambria Math" panose="02040503050406030204" pitchFamily="18" charset="0"/>
                          <a:cs typeface="Times New Roman"/>
                        </a:rPr>
                        <m:t>; ∆</m:t>
                      </m:r>
                      <m:sSub>
                        <m:sSubPr>
                          <m:ctrlPr>
                            <a:rPr lang="en-US" sz="2180" i="1" dirty="0">
                              <a:latin typeface="Cambria Math" panose="02040503050406030204" pitchFamily="18" charset="0"/>
                              <a:cs typeface="Times New Roman"/>
                            </a:rPr>
                          </m:ctrlPr>
                        </m:sSubPr>
                        <m:e>
                          <m:r>
                            <m:rPr>
                              <m:sty m:val="p"/>
                            </m:rPr>
                            <a:rPr lang="en-US" sz="2180" dirty="0">
                              <a:latin typeface="Cambria Math" panose="02040503050406030204" pitchFamily="18" charset="0"/>
                              <a:cs typeface="Times New Roman"/>
                            </a:rPr>
                            <m:t>H</m:t>
                          </m:r>
                        </m:e>
                        <m:sub>
                          <m:r>
                            <m:rPr>
                              <m:sty m:val="p"/>
                            </m:rPr>
                            <a:rPr lang="en-US" sz="2180" dirty="0">
                              <a:latin typeface="Cambria Math" panose="02040503050406030204" pitchFamily="18" charset="0"/>
                              <a:cs typeface="Times New Roman"/>
                            </a:rPr>
                            <m:t>rxn</m:t>
                          </m:r>
                        </m:sub>
                      </m:sSub>
                      <m:r>
                        <a:rPr lang="en-US" sz="2180" dirty="0">
                          <a:latin typeface="Cambria Math" panose="02040503050406030204" pitchFamily="18" charset="0"/>
                          <a:cs typeface="Times New Roman"/>
                        </a:rPr>
                        <m:t> = −906 </m:t>
                      </m:r>
                      <m:r>
                        <m:rPr>
                          <m:sty m:val="p"/>
                        </m:rPr>
                        <a:rPr lang="en-US" sz="2180" dirty="0">
                          <a:latin typeface="Cambria Math" panose="02040503050406030204" pitchFamily="18" charset="0"/>
                          <a:cs typeface="Times New Roman"/>
                        </a:rPr>
                        <m:t>kJ</m:t>
                      </m:r>
                    </m:oMath>
                  </m:oMathPara>
                </a14:m>
                <a:endParaRPr lang="en-US" sz="2180" dirty="0">
                  <a:cs typeface="Times New Roman"/>
                </a:endParaRPr>
              </a:p>
              <a:p>
                <a:pPr>
                  <a:buNone/>
                </a:pPr>
                <a:endParaRPr lang="en-US" sz="1600" dirty="0"/>
              </a:p>
            </p:txBody>
          </p:sp>
        </mc:Choice>
        <mc:Fallback>
          <p:sp>
            <p:nvSpPr>
              <p:cNvPr id="3" name="Content Placeholder 2"/>
              <p:cNvSpPr>
                <a:spLocks noGrp="1" noRot="1" noChangeAspect="1" noMove="1" noResize="1" noEditPoints="1" noAdjustHandles="1" noChangeArrowheads="1" noChangeShapeType="1" noTextEdit="1"/>
              </p:cNvSpPr>
              <p:nvPr>
                <p:ph sz="quarter" idx="1"/>
              </p:nvPr>
            </p:nvSpPr>
            <p:spPr>
              <a:blipFill>
                <a:blip r:embed="rId2"/>
                <a:stretch>
                  <a:fillRect l="-972" t="-950"/>
                </a:stretch>
              </a:blipFill>
            </p:spPr>
            <p:txBody>
              <a:bodyPr/>
              <a:lstStyle/>
              <a:p>
                <a:r>
                  <a:rPr lang="en-US">
                    <a:noFill/>
                  </a:rPr>
                  <a:t> </a:t>
                </a:r>
              </a:p>
            </p:txBody>
          </p:sp>
        </mc:Fallback>
      </mc:AlternateContent>
    </p:spTree>
    <p:extLst>
      <p:ext uri="{BB962C8B-B14F-4D97-AF65-F5344CB8AC3E}">
        <p14:creationId xmlns:p14="http://schemas.microsoft.com/office/powerpoint/2010/main" val="199903561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4C5B11-B195-469D-A114-C82A84DDCF64}"/>
              </a:ext>
            </a:extLst>
          </p:cNvPr>
          <p:cNvSpPr>
            <a:spLocks noGrp="1"/>
          </p:cNvSpPr>
          <p:nvPr>
            <p:ph type="title"/>
          </p:nvPr>
        </p:nvSpPr>
        <p:spPr/>
        <p:txBody>
          <a:bodyPr/>
          <a:lstStyle/>
          <a:p>
            <a:r>
              <a:rPr lang="en-US" dirty="0" err="1"/>
              <a:t>Thermostoichiometry</a:t>
            </a:r>
            <a:endParaRPr lang="en-US" dirty="0"/>
          </a:p>
        </p:txBody>
      </p:sp>
      <p:sp>
        <p:nvSpPr>
          <p:cNvPr id="3" name="Content Placeholder 2">
            <a:extLst>
              <a:ext uri="{FF2B5EF4-FFF2-40B4-BE49-F238E27FC236}">
                <a16:creationId xmlns:a16="http://schemas.microsoft.com/office/drawing/2014/main" id="{C31C6C5D-BBE1-4F11-8B86-60A4FBFD47FC}"/>
              </a:ext>
            </a:extLst>
          </p:cNvPr>
          <p:cNvSpPr>
            <a:spLocks noGrp="1"/>
          </p:cNvSpPr>
          <p:nvPr>
            <p:ph sz="quarter" idx="1"/>
          </p:nvPr>
        </p:nvSpPr>
        <p:spPr/>
        <p:txBody>
          <a:bodyPr/>
          <a:lstStyle/>
          <a:p>
            <a:pPr marL="0" marR="0" lvl="0" indent="0">
              <a:lnSpc>
                <a:spcPct val="115000"/>
              </a:lnSpc>
              <a:spcBef>
                <a:spcPts val="0"/>
              </a:spcBef>
              <a:spcAft>
                <a:spcPts val="0"/>
              </a:spcAft>
              <a:buNone/>
            </a:pPr>
            <a:r>
              <a:rPr lang="en-US" sz="2180" dirty="0">
                <a:solidFill>
                  <a:srgbClr val="000000"/>
                </a:solidFill>
                <a:effectLst/>
                <a:latin typeface="+mj-lt"/>
                <a:ea typeface="Calibri" panose="020F0502020204030204" pitchFamily="34" charset="0"/>
              </a:rPr>
              <a:t>The reaction for the combustion of octane, C</a:t>
            </a:r>
            <a:r>
              <a:rPr lang="en-US" sz="2180" baseline="-25000" dirty="0">
                <a:solidFill>
                  <a:srgbClr val="000000"/>
                </a:solidFill>
                <a:effectLst/>
                <a:latin typeface="+mj-lt"/>
                <a:ea typeface="Calibri" panose="020F0502020204030204" pitchFamily="34" charset="0"/>
              </a:rPr>
              <a:t>8</a:t>
            </a:r>
            <a:r>
              <a:rPr lang="en-US" sz="2180" dirty="0">
                <a:solidFill>
                  <a:srgbClr val="000000"/>
                </a:solidFill>
                <a:effectLst/>
                <a:latin typeface="+mj-lt"/>
                <a:ea typeface="Calibri" panose="020F0502020204030204" pitchFamily="34" charset="0"/>
              </a:rPr>
              <a:t>H</a:t>
            </a:r>
            <a:r>
              <a:rPr lang="en-US" sz="2180" baseline="-25000" dirty="0">
                <a:solidFill>
                  <a:srgbClr val="000000"/>
                </a:solidFill>
                <a:effectLst/>
                <a:latin typeface="+mj-lt"/>
                <a:ea typeface="Calibri" panose="020F0502020204030204" pitchFamily="34" charset="0"/>
              </a:rPr>
              <a:t>18</a:t>
            </a:r>
            <a:r>
              <a:rPr lang="en-US" sz="2180" dirty="0">
                <a:solidFill>
                  <a:srgbClr val="000000"/>
                </a:solidFill>
                <a:effectLst/>
                <a:latin typeface="+mj-lt"/>
                <a:ea typeface="Calibri" panose="020F0502020204030204" pitchFamily="34" charset="0"/>
              </a:rPr>
              <a:t>, is shown below.</a:t>
            </a:r>
          </a:p>
          <a:p>
            <a:pPr marL="0" marR="0" indent="0" algn="ctr">
              <a:lnSpc>
                <a:spcPct val="115000"/>
              </a:lnSpc>
              <a:spcBef>
                <a:spcPts val="0"/>
              </a:spcBef>
              <a:spcAft>
                <a:spcPts val="0"/>
              </a:spcAft>
              <a:buNone/>
            </a:pPr>
            <a:r>
              <a:rPr lang="en-US" sz="2180" dirty="0">
                <a:solidFill>
                  <a:srgbClr val="000000"/>
                </a:solidFill>
                <a:effectLst/>
                <a:latin typeface="+mj-lt"/>
                <a:ea typeface="Calibri" panose="020F0502020204030204" pitchFamily="34" charset="0"/>
              </a:rPr>
              <a:t>2 C</a:t>
            </a:r>
            <a:r>
              <a:rPr lang="en-US" sz="2180" baseline="-25000" dirty="0">
                <a:solidFill>
                  <a:srgbClr val="000000"/>
                </a:solidFill>
                <a:effectLst/>
                <a:latin typeface="+mj-lt"/>
                <a:ea typeface="Calibri" panose="020F0502020204030204" pitchFamily="34" charset="0"/>
              </a:rPr>
              <a:t>8</a:t>
            </a:r>
            <a:r>
              <a:rPr lang="en-US" sz="2180" dirty="0">
                <a:solidFill>
                  <a:srgbClr val="000000"/>
                </a:solidFill>
                <a:effectLst/>
                <a:latin typeface="+mj-lt"/>
                <a:ea typeface="Calibri" panose="020F0502020204030204" pitchFamily="34" charset="0"/>
              </a:rPr>
              <a:t>H</a:t>
            </a:r>
            <a:r>
              <a:rPr lang="en-US" sz="2180" baseline="-25000" dirty="0">
                <a:solidFill>
                  <a:srgbClr val="000000"/>
                </a:solidFill>
                <a:effectLst/>
                <a:latin typeface="+mj-lt"/>
                <a:ea typeface="Calibri" panose="020F0502020204030204" pitchFamily="34" charset="0"/>
              </a:rPr>
              <a:t>18</a:t>
            </a:r>
            <a:r>
              <a:rPr lang="en-US" sz="2180" dirty="0">
                <a:solidFill>
                  <a:srgbClr val="000000"/>
                </a:solidFill>
                <a:effectLst/>
                <a:latin typeface="+mj-lt"/>
                <a:ea typeface="Calibri" panose="020F0502020204030204" pitchFamily="34" charset="0"/>
              </a:rPr>
              <a:t>(g) + 25 </a:t>
            </a:r>
            <a:r>
              <a:rPr lang="en-US" sz="2180" dirty="0">
                <a:solidFill>
                  <a:srgbClr val="000000"/>
                </a:solidFill>
                <a:effectLst/>
                <a:latin typeface="+mj-lt"/>
                <a:ea typeface="Times New Roman" panose="02020603050405020304" pitchFamily="18" charset="0"/>
              </a:rPr>
              <a:t>O</a:t>
            </a:r>
            <a:r>
              <a:rPr lang="en-US" sz="2180" baseline="-25000" dirty="0">
                <a:solidFill>
                  <a:srgbClr val="000000"/>
                </a:solidFill>
                <a:effectLst/>
                <a:latin typeface="+mj-lt"/>
                <a:ea typeface="Times New Roman" panose="02020603050405020304" pitchFamily="18" charset="0"/>
              </a:rPr>
              <a:t>2</a:t>
            </a:r>
            <a:r>
              <a:rPr lang="en-US" sz="2180" dirty="0">
                <a:solidFill>
                  <a:srgbClr val="000000"/>
                </a:solidFill>
                <a:effectLst/>
                <a:latin typeface="+mj-lt"/>
                <a:ea typeface="Calibri" panose="020F0502020204030204" pitchFamily="34" charset="0"/>
              </a:rPr>
              <a:t>(g) </a:t>
            </a:r>
            <a:r>
              <a:rPr lang="en-US" sz="2180" dirty="0">
                <a:solidFill>
                  <a:srgbClr val="000000"/>
                </a:solidFill>
                <a:effectLst/>
                <a:latin typeface="+mj-lt"/>
                <a:ea typeface="Calibri" panose="020F0502020204030204" pitchFamily="34" charset="0"/>
                <a:sym typeface="Symbol" panose="05050102010706020507" pitchFamily="18" charset="2"/>
              </a:rPr>
              <a:t></a:t>
            </a:r>
            <a:r>
              <a:rPr lang="en-US" sz="2180" dirty="0">
                <a:solidFill>
                  <a:srgbClr val="000000"/>
                </a:solidFill>
                <a:effectLst/>
                <a:latin typeface="+mj-lt"/>
                <a:ea typeface="Calibri" panose="020F0502020204030204" pitchFamily="34" charset="0"/>
              </a:rPr>
              <a:t> 16 CO</a:t>
            </a:r>
            <a:r>
              <a:rPr lang="en-US" sz="2180" baseline="-25000" dirty="0">
                <a:solidFill>
                  <a:srgbClr val="000000"/>
                </a:solidFill>
                <a:effectLst/>
                <a:latin typeface="+mj-lt"/>
                <a:ea typeface="Calibri" panose="020F0502020204030204" pitchFamily="34" charset="0"/>
              </a:rPr>
              <a:t>2</a:t>
            </a:r>
            <a:r>
              <a:rPr lang="en-US" sz="2180" dirty="0">
                <a:solidFill>
                  <a:srgbClr val="000000"/>
                </a:solidFill>
                <a:effectLst/>
                <a:latin typeface="+mj-lt"/>
                <a:ea typeface="Calibri" panose="020F0502020204030204" pitchFamily="34" charset="0"/>
              </a:rPr>
              <a:t>(g) + 18 H</a:t>
            </a:r>
            <a:r>
              <a:rPr lang="en-US" sz="2180" baseline="-25000" dirty="0">
                <a:solidFill>
                  <a:srgbClr val="000000"/>
                </a:solidFill>
                <a:effectLst/>
                <a:latin typeface="+mj-lt"/>
                <a:ea typeface="Calibri" panose="020F0502020204030204" pitchFamily="34" charset="0"/>
              </a:rPr>
              <a:t>2</a:t>
            </a:r>
            <a:r>
              <a:rPr lang="en-US" sz="2180" dirty="0">
                <a:solidFill>
                  <a:srgbClr val="000000"/>
                </a:solidFill>
                <a:effectLst/>
                <a:latin typeface="+mj-lt"/>
                <a:ea typeface="Calibri" panose="020F0502020204030204" pitchFamily="34" charset="0"/>
              </a:rPr>
              <a:t>O(g)    </a:t>
            </a:r>
            <a:r>
              <a:rPr lang="en-US" sz="2180" dirty="0">
                <a:solidFill>
                  <a:srgbClr val="000000"/>
                </a:solidFill>
                <a:effectLst/>
                <a:latin typeface="+mj-lt"/>
                <a:ea typeface="Calibri" panose="020F0502020204030204" pitchFamily="34" charset="0"/>
                <a:sym typeface="Symbol" panose="05050102010706020507" pitchFamily="18" charset="2"/>
              </a:rPr>
              <a:t></a:t>
            </a:r>
            <a:r>
              <a:rPr lang="en-US" sz="2180" dirty="0">
                <a:solidFill>
                  <a:srgbClr val="000000"/>
                </a:solidFill>
                <a:effectLst/>
                <a:latin typeface="+mj-lt"/>
                <a:ea typeface="Calibri" panose="020F0502020204030204" pitchFamily="34" charset="0"/>
              </a:rPr>
              <a:t>H = –10,942 kJ</a:t>
            </a:r>
          </a:p>
          <a:p>
            <a:pPr marL="0" marR="0" indent="0">
              <a:lnSpc>
                <a:spcPct val="115000"/>
              </a:lnSpc>
              <a:spcBef>
                <a:spcPts val="0"/>
              </a:spcBef>
              <a:spcAft>
                <a:spcPts val="0"/>
              </a:spcAft>
              <a:buNone/>
            </a:pPr>
            <a:r>
              <a:rPr lang="en-US" sz="2180" dirty="0">
                <a:solidFill>
                  <a:srgbClr val="000000"/>
                </a:solidFill>
                <a:effectLst/>
                <a:latin typeface="+mj-lt"/>
                <a:ea typeface="Calibri" panose="020F0502020204030204" pitchFamily="34" charset="0"/>
              </a:rPr>
              <a:t>Determine the amount of heat released when 0.2430 mol of C</a:t>
            </a:r>
            <a:r>
              <a:rPr lang="en-US" sz="2180" baseline="-25000" dirty="0">
                <a:solidFill>
                  <a:srgbClr val="000000"/>
                </a:solidFill>
                <a:effectLst/>
                <a:latin typeface="+mj-lt"/>
                <a:ea typeface="Calibri" panose="020F0502020204030204" pitchFamily="34" charset="0"/>
              </a:rPr>
              <a:t>8</a:t>
            </a:r>
            <a:r>
              <a:rPr lang="en-US" sz="2180" dirty="0">
                <a:solidFill>
                  <a:srgbClr val="000000"/>
                </a:solidFill>
                <a:effectLst/>
                <a:latin typeface="+mj-lt"/>
                <a:ea typeface="Calibri" panose="020F0502020204030204" pitchFamily="34" charset="0"/>
              </a:rPr>
              <a:t>H</a:t>
            </a:r>
            <a:r>
              <a:rPr lang="en-US" sz="2180" baseline="-25000" dirty="0">
                <a:solidFill>
                  <a:srgbClr val="000000"/>
                </a:solidFill>
                <a:effectLst/>
                <a:latin typeface="+mj-lt"/>
                <a:ea typeface="Calibri" panose="020F0502020204030204" pitchFamily="34" charset="0"/>
              </a:rPr>
              <a:t>18</a:t>
            </a:r>
            <a:r>
              <a:rPr lang="en-US" sz="2180" dirty="0">
                <a:solidFill>
                  <a:srgbClr val="000000"/>
                </a:solidFill>
                <a:effectLst/>
                <a:latin typeface="+mj-lt"/>
                <a:ea typeface="Calibri" panose="020F0502020204030204" pitchFamily="34" charset="0"/>
              </a:rPr>
              <a:t> reacts with excess O</a:t>
            </a:r>
            <a:r>
              <a:rPr lang="en-US" sz="2180" baseline="-25000" dirty="0">
                <a:solidFill>
                  <a:srgbClr val="000000"/>
                </a:solidFill>
                <a:effectLst/>
                <a:latin typeface="+mj-lt"/>
                <a:ea typeface="Calibri" panose="020F0502020204030204" pitchFamily="34" charset="0"/>
              </a:rPr>
              <a:t>2</a:t>
            </a:r>
            <a:r>
              <a:rPr lang="en-US" sz="2180" dirty="0">
                <a:solidFill>
                  <a:srgbClr val="000000"/>
                </a:solidFill>
                <a:effectLst/>
                <a:latin typeface="+mj-lt"/>
                <a:ea typeface="Calibri" panose="020F0502020204030204" pitchFamily="34" charset="0"/>
              </a:rPr>
              <a:t>.</a:t>
            </a:r>
          </a:p>
          <a:p>
            <a:pPr marL="0" marR="0" indent="0">
              <a:lnSpc>
                <a:spcPct val="115000"/>
              </a:lnSpc>
              <a:spcBef>
                <a:spcPts val="0"/>
              </a:spcBef>
              <a:spcAft>
                <a:spcPts val="0"/>
              </a:spcAft>
              <a:buNone/>
            </a:pPr>
            <a:endParaRPr lang="en-US" sz="2180" dirty="0">
              <a:solidFill>
                <a:srgbClr val="000000"/>
              </a:solidFill>
              <a:effectLst/>
              <a:latin typeface="+mj-lt"/>
              <a:ea typeface="Calibri" panose="020F0502020204030204" pitchFamily="34" charset="0"/>
            </a:endParaRPr>
          </a:p>
          <a:p>
            <a:pPr marL="342900" marR="0" lvl="0" indent="-342900">
              <a:lnSpc>
                <a:spcPct val="115000"/>
              </a:lnSpc>
              <a:spcBef>
                <a:spcPts val="0"/>
              </a:spcBef>
              <a:spcAft>
                <a:spcPts val="0"/>
              </a:spcAft>
              <a:buFont typeface="+mj-lt"/>
              <a:buAutoNum type="alphaUcPeriod"/>
            </a:pPr>
            <a:r>
              <a:rPr lang="en-US" sz="2180" dirty="0">
                <a:solidFill>
                  <a:srgbClr val="000000"/>
                </a:solidFill>
                <a:effectLst/>
                <a:latin typeface="+mj-lt"/>
                <a:ea typeface="Calibri" panose="020F0502020204030204" pitchFamily="34" charset="0"/>
              </a:rPr>
              <a:t>–10942 kJ</a:t>
            </a:r>
          </a:p>
          <a:p>
            <a:pPr marL="342900" marR="0" lvl="0" indent="-342900">
              <a:lnSpc>
                <a:spcPct val="115000"/>
              </a:lnSpc>
              <a:spcBef>
                <a:spcPts val="0"/>
              </a:spcBef>
              <a:spcAft>
                <a:spcPts val="0"/>
              </a:spcAft>
              <a:buFont typeface="+mj-lt"/>
              <a:buAutoNum type="alphaUcPeriod"/>
            </a:pPr>
            <a:r>
              <a:rPr lang="en-US" sz="2180" dirty="0">
                <a:solidFill>
                  <a:srgbClr val="000000"/>
                </a:solidFill>
                <a:effectLst/>
                <a:latin typeface="+mj-lt"/>
                <a:ea typeface="Calibri" panose="020F0502020204030204" pitchFamily="34" charset="0"/>
              </a:rPr>
              <a:t>–5471 kJ</a:t>
            </a:r>
          </a:p>
          <a:p>
            <a:pPr marL="342900" marR="0" lvl="0" indent="-342900">
              <a:lnSpc>
                <a:spcPct val="115000"/>
              </a:lnSpc>
              <a:spcBef>
                <a:spcPts val="0"/>
              </a:spcBef>
              <a:spcAft>
                <a:spcPts val="0"/>
              </a:spcAft>
              <a:buFont typeface="+mj-lt"/>
              <a:buAutoNum type="alphaUcPeriod"/>
            </a:pPr>
            <a:r>
              <a:rPr lang="en-US" sz="2180" dirty="0">
                <a:solidFill>
                  <a:srgbClr val="000000"/>
                </a:solidFill>
                <a:effectLst/>
                <a:latin typeface="+mj-lt"/>
                <a:ea typeface="Calibri" panose="020F0502020204030204" pitchFamily="34" charset="0"/>
              </a:rPr>
              <a:t>–1329 kJ</a:t>
            </a:r>
          </a:p>
          <a:p>
            <a:pPr marL="342900" marR="0" lvl="0" indent="-342900">
              <a:lnSpc>
                <a:spcPct val="115000"/>
              </a:lnSpc>
              <a:spcBef>
                <a:spcPts val="0"/>
              </a:spcBef>
              <a:spcAft>
                <a:spcPts val="0"/>
              </a:spcAft>
              <a:buFont typeface="+mj-lt"/>
              <a:buAutoNum type="alphaUcPeriod"/>
            </a:pPr>
            <a:r>
              <a:rPr lang="en-US" sz="2180" dirty="0">
                <a:solidFill>
                  <a:srgbClr val="000000"/>
                </a:solidFill>
                <a:effectLst/>
                <a:latin typeface="+mj-lt"/>
                <a:ea typeface="Calibri" panose="020F0502020204030204" pitchFamily="34" charset="0"/>
              </a:rPr>
              <a:t>–2659 kJ</a:t>
            </a:r>
          </a:p>
          <a:p>
            <a:pPr marL="342900" marR="0" lvl="0" indent="-342900">
              <a:lnSpc>
                <a:spcPct val="115000"/>
              </a:lnSpc>
              <a:spcBef>
                <a:spcPts val="0"/>
              </a:spcBef>
              <a:spcAft>
                <a:spcPts val="800"/>
              </a:spcAft>
              <a:buFont typeface="+mj-lt"/>
              <a:buAutoNum type="alphaUcPeriod"/>
            </a:pPr>
            <a:r>
              <a:rPr lang="en-US" sz="2180" dirty="0">
                <a:solidFill>
                  <a:srgbClr val="000000"/>
                </a:solidFill>
                <a:effectLst/>
                <a:latin typeface="+mj-lt"/>
                <a:ea typeface="Calibri" panose="020F0502020204030204" pitchFamily="34" charset="0"/>
              </a:rPr>
              <a:t>–3371 kJ</a:t>
            </a:r>
          </a:p>
          <a:p>
            <a:endParaRPr lang="en-US" dirty="0"/>
          </a:p>
        </p:txBody>
      </p:sp>
    </p:spTree>
    <p:extLst>
      <p:ext uri="{BB962C8B-B14F-4D97-AF65-F5344CB8AC3E}">
        <p14:creationId xmlns:p14="http://schemas.microsoft.com/office/powerpoint/2010/main" val="299687854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4C5B11-B195-469D-A114-C82A84DDCF64}"/>
              </a:ext>
            </a:extLst>
          </p:cNvPr>
          <p:cNvSpPr>
            <a:spLocks noGrp="1"/>
          </p:cNvSpPr>
          <p:nvPr>
            <p:ph type="title"/>
          </p:nvPr>
        </p:nvSpPr>
        <p:spPr/>
        <p:txBody>
          <a:bodyPr/>
          <a:lstStyle/>
          <a:p>
            <a:r>
              <a:rPr lang="en-US" dirty="0" err="1"/>
              <a:t>Thermostoichiometry</a:t>
            </a:r>
            <a:endParaRPr lang="en-US" dirty="0"/>
          </a:p>
        </p:txBody>
      </p:sp>
      <p:sp>
        <p:nvSpPr>
          <p:cNvPr id="3" name="Content Placeholder 2">
            <a:extLst>
              <a:ext uri="{FF2B5EF4-FFF2-40B4-BE49-F238E27FC236}">
                <a16:creationId xmlns:a16="http://schemas.microsoft.com/office/drawing/2014/main" id="{C31C6C5D-BBE1-4F11-8B86-60A4FBFD47FC}"/>
              </a:ext>
            </a:extLst>
          </p:cNvPr>
          <p:cNvSpPr>
            <a:spLocks noGrp="1"/>
          </p:cNvSpPr>
          <p:nvPr>
            <p:ph sz="quarter" idx="1"/>
          </p:nvPr>
        </p:nvSpPr>
        <p:spPr/>
        <p:txBody>
          <a:bodyPr/>
          <a:lstStyle/>
          <a:p>
            <a:pPr marL="0" marR="0" lvl="0" indent="0">
              <a:lnSpc>
                <a:spcPct val="115000"/>
              </a:lnSpc>
              <a:spcBef>
                <a:spcPts val="0"/>
              </a:spcBef>
              <a:spcAft>
                <a:spcPts val="0"/>
              </a:spcAft>
              <a:buNone/>
            </a:pPr>
            <a:r>
              <a:rPr lang="en-US" sz="2180" dirty="0">
                <a:solidFill>
                  <a:srgbClr val="000000"/>
                </a:solidFill>
                <a:effectLst/>
                <a:latin typeface="+mj-lt"/>
                <a:ea typeface="Calibri" panose="020F0502020204030204" pitchFamily="34" charset="0"/>
              </a:rPr>
              <a:t>Gaseous hydrogen iodide, HI, is formed from the reaction of hydrogen and iodine gas.</a:t>
            </a:r>
          </a:p>
          <a:p>
            <a:pPr marL="0" marR="0" indent="0" algn="ctr">
              <a:lnSpc>
                <a:spcPct val="115000"/>
              </a:lnSpc>
              <a:spcBef>
                <a:spcPts val="0"/>
              </a:spcBef>
              <a:spcAft>
                <a:spcPts val="0"/>
              </a:spcAft>
              <a:buNone/>
            </a:pPr>
            <a:r>
              <a:rPr lang="en-US" sz="2180" dirty="0">
                <a:solidFill>
                  <a:srgbClr val="000000"/>
                </a:solidFill>
                <a:effectLst/>
                <a:latin typeface="+mj-lt"/>
                <a:ea typeface="Calibri" panose="020F0502020204030204" pitchFamily="34" charset="0"/>
              </a:rPr>
              <a:t>H</a:t>
            </a:r>
            <a:r>
              <a:rPr lang="en-US" sz="2180" baseline="-25000" dirty="0">
                <a:solidFill>
                  <a:srgbClr val="000000"/>
                </a:solidFill>
                <a:effectLst/>
                <a:latin typeface="+mj-lt"/>
                <a:ea typeface="Calibri" panose="020F0502020204030204" pitchFamily="34" charset="0"/>
              </a:rPr>
              <a:t>2</a:t>
            </a:r>
            <a:r>
              <a:rPr lang="en-US" sz="2180" dirty="0">
                <a:solidFill>
                  <a:srgbClr val="000000"/>
                </a:solidFill>
                <a:effectLst/>
                <a:latin typeface="+mj-lt"/>
                <a:ea typeface="Calibri" panose="020F0502020204030204" pitchFamily="34" charset="0"/>
              </a:rPr>
              <a:t>(g) + I</a:t>
            </a:r>
            <a:r>
              <a:rPr lang="en-US" sz="2180" baseline="-25000" dirty="0">
                <a:solidFill>
                  <a:srgbClr val="000000"/>
                </a:solidFill>
                <a:effectLst/>
                <a:latin typeface="+mj-lt"/>
                <a:ea typeface="Calibri" panose="020F0502020204030204" pitchFamily="34" charset="0"/>
              </a:rPr>
              <a:t>2</a:t>
            </a:r>
            <a:r>
              <a:rPr lang="en-US" sz="2180" dirty="0">
                <a:solidFill>
                  <a:srgbClr val="000000"/>
                </a:solidFill>
                <a:effectLst/>
                <a:latin typeface="+mj-lt"/>
                <a:ea typeface="Calibri" panose="020F0502020204030204" pitchFamily="34" charset="0"/>
              </a:rPr>
              <a:t>(g) </a:t>
            </a:r>
            <a:r>
              <a:rPr lang="en-US" sz="2180" dirty="0">
                <a:solidFill>
                  <a:srgbClr val="000000"/>
                </a:solidFill>
                <a:effectLst/>
                <a:latin typeface="+mj-lt"/>
                <a:ea typeface="Calibri" panose="020F0502020204030204" pitchFamily="34" charset="0"/>
                <a:sym typeface="Symbol" panose="05050102010706020507" pitchFamily="18" charset="2"/>
              </a:rPr>
              <a:t></a:t>
            </a:r>
            <a:r>
              <a:rPr lang="en-US" sz="2180" dirty="0">
                <a:solidFill>
                  <a:srgbClr val="000000"/>
                </a:solidFill>
                <a:effectLst/>
                <a:latin typeface="+mj-lt"/>
                <a:ea typeface="Calibri" panose="020F0502020204030204" pitchFamily="34" charset="0"/>
              </a:rPr>
              <a:t> 2 HI(g)    </a:t>
            </a:r>
            <a:r>
              <a:rPr lang="en-US" sz="2180" dirty="0">
                <a:solidFill>
                  <a:srgbClr val="000000"/>
                </a:solidFill>
                <a:effectLst/>
                <a:latin typeface="+mj-lt"/>
                <a:ea typeface="Calibri" panose="020F0502020204030204" pitchFamily="34" charset="0"/>
                <a:sym typeface="Symbol" panose="05050102010706020507" pitchFamily="18" charset="2"/>
              </a:rPr>
              <a:t></a:t>
            </a:r>
            <a:r>
              <a:rPr lang="en-US" sz="2180" dirty="0">
                <a:solidFill>
                  <a:srgbClr val="000000"/>
                </a:solidFill>
                <a:effectLst/>
                <a:latin typeface="+mj-lt"/>
                <a:ea typeface="Calibri" panose="020F0502020204030204" pitchFamily="34" charset="0"/>
              </a:rPr>
              <a:t>H = 52.96 kJ</a:t>
            </a:r>
          </a:p>
          <a:p>
            <a:pPr marL="0" marR="0" indent="0">
              <a:lnSpc>
                <a:spcPct val="115000"/>
              </a:lnSpc>
              <a:spcBef>
                <a:spcPts val="0"/>
              </a:spcBef>
              <a:spcAft>
                <a:spcPts val="0"/>
              </a:spcAft>
              <a:buNone/>
            </a:pPr>
            <a:r>
              <a:rPr lang="en-US" sz="2180" dirty="0">
                <a:solidFill>
                  <a:srgbClr val="000000"/>
                </a:solidFill>
                <a:effectLst/>
                <a:latin typeface="+mj-lt"/>
                <a:ea typeface="Calibri" panose="020F0502020204030204" pitchFamily="34" charset="0"/>
              </a:rPr>
              <a:t>Determine the enthalpy of the reaction per mole of HI produced. </a:t>
            </a:r>
          </a:p>
          <a:p>
            <a:pPr marL="342900" marR="0" lvl="0" indent="-342900">
              <a:lnSpc>
                <a:spcPct val="115000"/>
              </a:lnSpc>
              <a:spcBef>
                <a:spcPts val="0"/>
              </a:spcBef>
              <a:spcAft>
                <a:spcPts val="0"/>
              </a:spcAft>
              <a:buFont typeface="+mj-lt"/>
              <a:buAutoNum type="alphaUcPeriod"/>
            </a:pPr>
            <a:endParaRPr lang="en-US" sz="2180" dirty="0">
              <a:solidFill>
                <a:srgbClr val="000000"/>
              </a:solidFill>
              <a:effectLst/>
              <a:latin typeface="+mj-lt"/>
              <a:ea typeface="Calibri" panose="020F0502020204030204" pitchFamily="34" charset="0"/>
            </a:endParaRPr>
          </a:p>
          <a:p>
            <a:pPr marL="342900" marR="0" lvl="0" indent="-342900">
              <a:lnSpc>
                <a:spcPct val="115000"/>
              </a:lnSpc>
              <a:spcBef>
                <a:spcPts val="0"/>
              </a:spcBef>
              <a:spcAft>
                <a:spcPts val="0"/>
              </a:spcAft>
              <a:buFont typeface="+mj-lt"/>
              <a:buAutoNum type="alphaUcPeriod"/>
            </a:pPr>
            <a:r>
              <a:rPr lang="en-US" sz="2180" dirty="0">
                <a:solidFill>
                  <a:srgbClr val="000000"/>
                </a:solidFill>
                <a:effectLst/>
                <a:latin typeface="+mj-lt"/>
                <a:ea typeface="Calibri" panose="020F0502020204030204" pitchFamily="34" charset="0"/>
              </a:rPr>
              <a:t>52.96 kJ/mol</a:t>
            </a:r>
          </a:p>
          <a:p>
            <a:pPr marL="342900" marR="0" lvl="0" indent="-342900">
              <a:lnSpc>
                <a:spcPct val="115000"/>
              </a:lnSpc>
              <a:spcBef>
                <a:spcPts val="0"/>
              </a:spcBef>
              <a:spcAft>
                <a:spcPts val="0"/>
              </a:spcAft>
              <a:buFont typeface="+mj-lt"/>
              <a:buAutoNum type="alphaUcPeriod"/>
            </a:pPr>
            <a:r>
              <a:rPr lang="en-US" sz="2180" dirty="0">
                <a:solidFill>
                  <a:srgbClr val="000000"/>
                </a:solidFill>
                <a:effectLst/>
                <a:latin typeface="+mj-lt"/>
                <a:ea typeface="Calibri" panose="020F0502020204030204" pitchFamily="34" charset="0"/>
              </a:rPr>
              <a:t>26.48 kJ/mol</a:t>
            </a:r>
          </a:p>
          <a:p>
            <a:pPr marL="342900" marR="0" lvl="0" indent="-342900">
              <a:lnSpc>
                <a:spcPct val="115000"/>
              </a:lnSpc>
              <a:spcBef>
                <a:spcPts val="0"/>
              </a:spcBef>
              <a:spcAft>
                <a:spcPts val="0"/>
              </a:spcAft>
              <a:buFont typeface="+mj-lt"/>
              <a:buAutoNum type="alphaUcPeriod"/>
            </a:pPr>
            <a:r>
              <a:rPr lang="en-US" sz="2180" dirty="0">
                <a:solidFill>
                  <a:srgbClr val="000000"/>
                </a:solidFill>
                <a:effectLst/>
                <a:latin typeface="+mj-lt"/>
                <a:ea typeface="Calibri" panose="020F0502020204030204" pitchFamily="34" charset="0"/>
              </a:rPr>
              <a:t>37.76 J/mol</a:t>
            </a:r>
          </a:p>
          <a:p>
            <a:pPr marL="342900" marR="0" lvl="0" indent="-342900">
              <a:lnSpc>
                <a:spcPct val="115000"/>
              </a:lnSpc>
              <a:spcBef>
                <a:spcPts val="0"/>
              </a:spcBef>
              <a:spcAft>
                <a:spcPts val="800"/>
              </a:spcAft>
              <a:buFont typeface="+mj-lt"/>
              <a:buAutoNum type="alphaUcPeriod"/>
            </a:pPr>
            <a:r>
              <a:rPr lang="en-US" sz="2180" dirty="0">
                <a:solidFill>
                  <a:srgbClr val="000000"/>
                </a:solidFill>
                <a:effectLst/>
                <a:latin typeface="+mj-lt"/>
                <a:ea typeface="Calibri" panose="020F0502020204030204" pitchFamily="34" charset="0"/>
              </a:rPr>
              <a:t>018.88 J/mol</a:t>
            </a:r>
          </a:p>
          <a:p>
            <a:endParaRPr lang="en-US" dirty="0"/>
          </a:p>
        </p:txBody>
      </p:sp>
    </p:spTree>
    <p:extLst>
      <p:ext uri="{BB962C8B-B14F-4D97-AF65-F5344CB8AC3E}">
        <p14:creationId xmlns:p14="http://schemas.microsoft.com/office/powerpoint/2010/main" val="354518598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9B1CDC-9085-406B-A412-2A92DB22CAC7}"/>
              </a:ext>
            </a:extLst>
          </p:cNvPr>
          <p:cNvSpPr>
            <a:spLocks noGrp="1"/>
          </p:cNvSpPr>
          <p:nvPr>
            <p:ph type="title"/>
          </p:nvPr>
        </p:nvSpPr>
        <p:spPr/>
        <p:txBody>
          <a:bodyPr/>
          <a:lstStyle/>
          <a:p>
            <a:r>
              <a:rPr lang="en-US" dirty="0" err="1"/>
              <a:t>Thermostoichiometry</a:t>
            </a:r>
            <a:endParaRPr lang="en-US" dirty="0"/>
          </a:p>
        </p:txBody>
      </p:sp>
      <mc:AlternateContent xmlns:mc="http://schemas.openxmlformats.org/markup-compatibility/2006">
        <mc:Choice xmlns:a14="http://schemas.microsoft.com/office/drawing/2010/main" Requires="a14">
          <p:sp>
            <p:nvSpPr>
              <p:cNvPr id="3" name="Content Placeholder 2">
                <a:extLst>
                  <a:ext uri="{FF2B5EF4-FFF2-40B4-BE49-F238E27FC236}">
                    <a16:creationId xmlns:a16="http://schemas.microsoft.com/office/drawing/2014/main" id="{2E4393D1-55E6-4B23-8370-778CAB132CBE}"/>
                  </a:ext>
                </a:extLst>
              </p:cNvPr>
              <p:cNvSpPr>
                <a:spLocks noGrp="1"/>
              </p:cNvSpPr>
              <p:nvPr>
                <p:ph sz="quarter" idx="1"/>
              </p:nvPr>
            </p:nvSpPr>
            <p:spPr/>
            <p:txBody>
              <a:bodyPr/>
              <a:lstStyle/>
              <a:p>
                <a:pPr marL="0" indent="0">
                  <a:lnSpc>
                    <a:spcPct val="107000"/>
                  </a:lnSpc>
                  <a:spcBef>
                    <a:spcPts val="0"/>
                  </a:spcBef>
                  <a:buNone/>
                </a:pPr>
                <a:r>
                  <a:rPr lang="en-US" sz="2000" dirty="0">
                    <a:effectLst/>
                    <a:latin typeface="Cambria Math" panose="02040503050406030204" pitchFamily="18" charset="0"/>
                    <a:ea typeface="Calibri" panose="020F0502020204030204" pitchFamily="34" charset="0"/>
                    <a:cs typeface="Times New Roman" panose="02020603050405020304" pitchFamily="18" charset="0"/>
                  </a:rPr>
                  <a:t>Consider the following reaction: </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p>
                <a:pPr marL="217170" marR="0" indent="0">
                  <a:lnSpc>
                    <a:spcPct val="107000"/>
                  </a:lnSpc>
                  <a:spcBef>
                    <a:spcPts val="0"/>
                  </a:spcBef>
                  <a:spcAft>
                    <a:spcPts val="0"/>
                  </a:spcAft>
                  <a:buNone/>
                </a:pPr>
                <a14:m>
                  <m:oMathPara xmlns:m="http://schemas.openxmlformats.org/officeDocument/2006/math">
                    <m:oMathParaPr>
                      <m:jc m:val="centerGroup"/>
                    </m:oMathParaPr>
                    <m:oMath xmlns:m="http://schemas.openxmlformats.org/officeDocument/2006/math">
                      <m:r>
                        <m:rPr>
                          <m:sty m:val="p"/>
                        </m:rPr>
                        <a:rPr lang="en-US" sz="2000">
                          <a:effectLst/>
                          <a:latin typeface="Cambria Math" panose="02040503050406030204" pitchFamily="18" charset="0"/>
                          <a:ea typeface="Calibri" panose="020F0502020204030204" pitchFamily="34" charset="0"/>
                          <a:cs typeface="Times New Roman" panose="02020603050405020304" pitchFamily="18" charset="0"/>
                        </a:rPr>
                        <m:t>C</m:t>
                      </m:r>
                      <m:sSub>
                        <m:sSubPr>
                          <m:ctrlPr>
                            <a:rPr lang="en-US" sz="2000" i="1">
                              <a:effectLst/>
                              <a:latin typeface="Cambria Math" panose="02040503050406030204" pitchFamily="18" charset="0"/>
                              <a:ea typeface="Calibri" panose="020F0502020204030204" pitchFamily="34" charset="0"/>
                              <a:cs typeface="Times New Roman" panose="02020603050405020304" pitchFamily="18" charset="0"/>
                            </a:rPr>
                          </m:ctrlPr>
                        </m:sSubPr>
                        <m:e>
                          <m:r>
                            <m:rPr>
                              <m:sty m:val="p"/>
                            </m:rPr>
                            <a:rPr lang="en-US" sz="2000">
                              <a:effectLst/>
                              <a:latin typeface="Cambria Math" panose="02040503050406030204" pitchFamily="18" charset="0"/>
                              <a:ea typeface="Calibri" panose="020F0502020204030204" pitchFamily="34" charset="0"/>
                              <a:cs typeface="Times New Roman" panose="02020603050405020304" pitchFamily="18" charset="0"/>
                            </a:rPr>
                            <m:t>H</m:t>
                          </m:r>
                        </m:e>
                        <m:sub>
                          <m:r>
                            <a:rPr lang="en-US" sz="2000">
                              <a:effectLst/>
                              <a:latin typeface="Cambria Math" panose="02040503050406030204" pitchFamily="18" charset="0"/>
                              <a:ea typeface="Calibri" panose="020F0502020204030204" pitchFamily="34" charset="0"/>
                              <a:cs typeface="Times New Roman" panose="02020603050405020304" pitchFamily="18" charset="0"/>
                            </a:rPr>
                            <m:t>3</m:t>
                          </m:r>
                        </m:sub>
                      </m:sSub>
                      <m:r>
                        <m:rPr>
                          <m:sty m:val="p"/>
                        </m:rPr>
                        <a:rPr lang="en-US" sz="2000">
                          <a:effectLst/>
                          <a:latin typeface="Cambria Math" panose="02040503050406030204" pitchFamily="18" charset="0"/>
                          <a:ea typeface="Calibri" panose="020F0502020204030204" pitchFamily="34" charset="0"/>
                          <a:cs typeface="Times New Roman" panose="02020603050405020304" pitchFamily="18" charset="0"/>
                        </a:rPr>
                        <m:t>OH</m:t>
                      </m:r>
                      <m:d>
                        <m:dPr>
                          <m:ctrlPr>
                            <a:rPr lang="en-US" sz="2000" i="1">
                              <a:effectLst/>
                              <a:latin typeface="Cambria Math" panose="02040503050406030204" pitchFamily="18" charset="0"/>
                              <a:ea typeface="Calibri" panose="020F0502020204030204" pitchFamily="34" charset="0"/>
                              <a:cs typeface="Times New Roman" panose="02020603050405020304" pitchFamily="18" charset="0"/>
                            </a:rPr>
                          </m:ctrlPr>
                        </m:dPr>
                        <m:e>
                          <m:r>
                            <m:rPr>
                              <m:sty m:val="p"/>
                            </m:rPr>
                            <a:rPr lang="en-US" sz="2000">
                              <a:effectLst/>
                              <a:latin typeface="Cambria Math" panose="02040503050406030204" pitchFamily="18" charset="0"/>
                              <a:ea typeface="Calibri" panose="020F0502020204030204" pitchFamily="34" charset="0"/>
                              <a:cs typeface="Times New Roman" panose="02020603050405020304" pitchFamily="18" charset="0"/>
                            </a:rPr>
                            <m:t>g</m:t>
                          </m:r>
                        </m:e>
                      </m:d>
                      <m:r>
                        <a:rPr lang="en-US" sz="2000">
                          <a:effectLst/>
                          <a:latin typeface="Cambria Math" panose="02040503050406030204" pitchFamily="18" charset="0"/>
                          <a:ea typeface="Calibri" panose="020F0502020204030204" pitchFamily="34" charset="0"/>
                          <a:cs typeface="Times New Roman" panose="02020603050405020304" pitchFamily="18" charset="0"/>
                        </a:rPr>
                        <m:t>→</m:t>
                      </m:r>
                      <m:r>
                        <m:rPr>
                          <m:sty m:val="p"/>
                        </m:rPr>
                        <a:rPr lang="en-US" sz="2000">
                          <a:effectLst/>
                          <a:latin typeface="Cambria Math" panose="02040503050406030204" pitchFamily="18" charset="0"/>
                          <a:ea typeface="Calibri" panose="020F0502020204030204" pitchFamily="34" charset="0"/>
                          <a:cs typeface="Times New Roman" panose="02020603050405020304" pitchFamily="18" charset="0"/>
                        </a:rPr>
                        <m:t>CO</m:t>
                      </m:r>
                      <m:d>
                        <m:dPr>
                          <m:ctrlPr>
                            <a:rPr lang="en-US" sz="2000" i="1">
                              <a:effectLst/>
                              <a:latin typeface="Cambria Math" panose="02040503050406030204" pitchFamily="18" charset="0"/>
                              <a:ea typeface="Calibri" panose="020F0502020204030204" pitchFamily="34" charset="0"/>
                              <a:cs typeface="Times New Roman" panose="02020603050405020304" pitchFamily="18" charset="0"/>
                            </a:rPr>
                          </m:ctrlPr>
                        </m:dPr>
                        <m:e>
                          <m:r>
                            <m:rPr>
                              <m:sty m:val="p"/>
                            </m:rPr>
                            <a:rPr lang="en-US" sz="2000">
                              <a:effectLst/>
                              <a:latin typeface="Cambria Math" panose="02040503050406030204" pitchFamily="18" charset="0"/>
                              <a:ea typeface="Calibri" panose="020F0502020204030204" pitchFamily="34" charset="0"/>
                              <a:cs typeface="Times New Roman" panose="02020603050405020304" pitchFamily="18" charset="0"/>
                            </a:rPr>
                            <m:t>g</m:t>
                          </m:r>
                        </m:e>
                      </m:d>
                      <m:r>
                        <a:rPr lang="en-US" sz="2000">
                          <a:effectLst/>
                          <a:latin typeface="Cambria Math" panose="02040503050406030204" pitchFamily="18" charset="0"/>
                          <a:ea typeface="Calibri" panose="020F0502020204030204" pitchFamily="34" charset="0"/>
                          <a:cs typeface="Times New Roman" panose="02020603050405020304" pitchFamily="18" charset="0"/>
                        </a:rPr>
                        <m:t>+2 </m:t>
                      </m:r>
                      <m:sSub>
                        <m:sSubPr>
                          <m:ctrlPr>
                            <a:rPr lang="en-US" sz="2000" i="1">
                              <a:effectLst/>
                              <a:latin typeface="Cambria Math" panose="02040503050406030204" pitchFamily="18" charset="0"/>
                              <a:ea typeface="Calibri" panose="020F0502020204030204" pitchFamily="34" charset="0"/>
                              <a:cs typeface="Times New Roman" panose="02020603050405020304" pitchFamily="18" charset="0"/>
                            </a:rPr>
                          </m:ctrlPr>
                        </m:sSubPr>
                        <m:e>
                          <m:r>
                            <m:rPr>
                              <m:sty m:val="p"/>
                            </m:rPr>
                            <a:rPr lang="en-US" sz="2000">
                              <a:effectLst/>
                              <a:latin typeface="Cambria Math" panose="02040503050406030204" pitchFamily="18" charset="0"/>
                              <a:ea typeface="Calibri" panose="020F0502020204030204" pitchFamily="34" charset="0"/>
                              <a:cs typeface="Times New Roman" panose="02020603050405020304" pitchFamily="18" charset="0"/>
                            </a:rPr>
                            <m:t>H</m:t>
                          </m:r>
                        </m:e>
                        <m:sub>
                          <m:r>
                            <a:rPr lang="en-US" sz="2000">
                              <a:effectLst/>
                              <a:latin typeface="Cambria Math" panose="02040503050406030204" pitchFamily="18" charset="0"/>
                              <a:ea typeface="Calibri" panose="020F0502020204030204" pitchFamily="34" charset="0"/>
                              <a:cs typeface="Times New Roman" panose="02020603050405020304" pitchFamily="18" charset="0"/>
                            </a:rPr>
                            <m:t>2</m:t>
                          </m:r>
                        </m:sub>
                      </m:sSub>
                      <m:r>
                        <a:rPr lang="en-US" sz="2000">
                          <a:effectLst/>
                          <a:latin typeface="Cambria Math" panose="02040503050406030204" pitchFamily="18" charset="0"/>
                          <a:ea typeface="Calibri" panose="020F0502020204030204" pitchFamily="34" charset="0"/>
                          <a:cs typeface="Times New Roman" panose="02020603050405020304" pitchFamily="18" charset="0"/>
                        </a:rPr>
                        <m:t>(</m:t>
                      </m:r>
                      <m:r>
                        <m:rPr>
                          <m:sty m:val="p"/>
                        </m:rPr>
                        <a:rPr lang="en-US" sz="2000">
                          <a:effectLst/>
                          <a:latin typeface="Cambria Math" panose="02040503050406030204" pitchFamily="18" charset="0"/>
                          <a:ea typeface="Calibri" panose="020F0502020204030204" pitchFamily="34" charset="0"/>
                          <a:cs typeface="Times New Roman" panose="02020603050405020304" pitchFamily="18" charset="0"/>
                        </a:rPr>
                        <m:t>g</m:t>
                      </m:r>
                      <m:r>
                        <a:rPr lang="en-US" sz="2000">
                          <a:effectLst/>
                          <a:latin typeface="Cambria Math" panose="02040503050406030204" pitchFamily="18" charset="0"/>
                          <a:ea typeface="Calibri" panose="020F0502020204030204" pitchFamily="34" charset="0"/>
                          <a:cs typeface="Times New Roman" panose="02020603050405020304" pitchFamily="18" charset="0"/>
                        </a:rPr>
                        <m:t>)      </m:t>
                      </m:r>
                      <m:r>
                        <m:rPr>
                          <m:sty m:val="p"/>
                        </m:rPr>
                        <a:rPr lang="en-US" sz="2000">
                          <a:effectLst/>
                          <a:latin typeface="Cambria Math" panose="02040503050406030204" pitchFamily="18" charset="0"/>
                          <a:ea typeface="Calibri" panose="020F0502020204030204" pitchFamily="34" charset="0"/>
                          <a:cs typeface="Times New Roman" panose="02020603050405020304" pitchFamily="18" charset="0"/>
                        </a:rPr>
                        <m:t>ΔH</m:t>
                      </m:r>
                      <m:r>
                        <a:rPr lang="en-US" sz="2000">
                          <a:effectLst/>
                          <a:latin typeface="Cambria Math" panose="02040503050406030204" pitchFamily="18" charset="0"/>
                          <a:ea typeface="Calibri" panose="020F0502020204030204" pitchFamily="34" charset="0"/>
                          <a:cs typeface="Times New Roman" panose="02020603050405020304" pitchFamily="18" charset="0"/>
                        </a:rPr>
                        <m:t>=+90.7 </m:t>
                      </m:r>
                      <m:r>
                        <m:rPr>
                          <m:sty m:val="p"/>
                        </m:rPr>
                        <a:rPr lang="en-US" sz="2000">
                          <a:effectLst/>
                          <a:latin typeface="Cambria Math" panose="02040503050406030204" pitchFamily="18" charset="0"/>
                          <a:ea typeface="Calibri" panose="020F0502020204030204" pitchFamily="34" charset="0"/>
                          <a:cs typeface="Times New Roman" panose="02020603050405020304" pitchFamily="18" charset="0"/>
                        </a:rPr>
                        <m:t>kJ</m:t>
                      </m:r>
                    </m:oMath>
                  </m:oMathPara>
                </a14:m>
                <a:endParaRPr lang="en-US" sz="2000" dirty="0">
                  <a:effectLst/>
                  <a:latin typeface="Cambria Math" panose="02040503050406030204" pitchFamily="18" charset="0"/>
                  <a:ea typeface="Calibri" panose="020F0502020204030204" pitchFamily="34" charset="0"/>
                  <a:cs typeface="Times New Roman" panose="02020603050405020304" pitchFamily="18" charset="0"/>
                </a:endParaRPr>
              </a:p>
              <a:p>
                <a:pPr marL="0" marR="0" indent="0">
                  <a:lnSpc>
                    <a:spcPct val="107000"/>
                  </a:lnSpc>
                  <a:spcBef>
                    <a:spcPts val="0"/>
                  </a:spcBef>
                  <a:spcAft>
                    <a:spcPts val="0"/>
                  </a:spcAft>
                  <a:buNone/>
                </a:pPr>
                <a:r>
                  <a:rPr lang="en-US" sz="2000" dirty="0">
                    <a:latin typeface="Cambria Math" panose="02040503050406030204" pitchFamily="18" charset="0"/>
                    <a:ea typeface="Calibri" panose="020F0502020204030204" pitchFamily="34" charset="0"/>
                    <a:cs typeface="Times New Roman" panose="02020603050405020304" pitchFamily="18" charset="0"/>
                  </a:rPr>
                  <a:t>(A) </a:t>
                </a:r>
                <a:r>
                  <a:rPr lang="en-US" sz="2000" dirty="0">
                    <a:effectLst/>
                    <a:latin typeface="Cambria Math" panose="02040503050406030204" pitchFamily="18" charset="0"/>
                    <a:ea typeface="Calibri" panose="020F0502020204030204" pitchFamily="34" charset="0"/>
                    <a:cs typeface="Times New Roman" panose="02020603050405020304" pitchFamily="18" charset="0"/>
                  </a:rPr>
                  <a:t>Is this reaction endothermic or exothermic?  (B) </a:t>
                </a:r>
                <a:r>
                  <a:rPr lang="en-US" sz="2000" dirty="0">
                    <a:ea typeface="Calibri" panose="020F0502020204030204" pitchFamily="34" charset="0"/>
                    <a:cs typeface="Times New Roman" panose="02020603050405020304" pitchFamily="18" charset="0"/>
                  </a:rPr>
                  <a:t>Calculate the amount of heat absorbed when 45.0 g of  </a:t>
                </a:r>
                <a14:m>
                  <m:oMath xmlns:m="http://schemas.openxmlformats.org/officeDocument/2006/math">
                    <m:r>
                      <m:rPr>
                        <m:sty m:val="p"/>
                      </m:rPr>
                      <a:rPr lang="en-US" sz="2000">
                        <a:latin typeface="Cambria Math" panose="02040503050406030204" pitchFamily="18" charset="0"/>
                        <a:ea typeface="Calibri" panose="020F0502020204030204" pitchFamily="34" charset="0"/>
                        <a:cs typeface="Times New Roman" panose="02020603050405020304" pitchFamily="18" charset="0"/>
                      </a:rPr>
                      <m:t>C</m:t>
                    </m:r>
                    <m:sSub>
                      <m:sSubPr>
                        <m:ctrlPr>
                          <a:rPr lang="en-US" sz="2000" i="1">
                            <a:latin typeface="Cambria Math" panose="02040503050406030204" pitchFamily="18" charset="0"/>
                            <a:ea typeface="Calibri" panose="020F0502020204030204" pitchFamily="34" charset="0"/>
                            <a:cs typeface="Times New Roman" panose="02020603050405020304" pitchFamily="18" charset="0"/>
                          </a:rPr>
                        </m:ctrlPr>
                      </m:sSubPr>
                      <m:e>
                        <m:r>
                          <m:rPr>
                            <m:sty m:val="p"/>
                          </m:rPr>
                          <a:rPr lang="en-US" sz="2000">
                            <a:latin typeface="Cambria Math" panose="02040503050406030204" pitchFamily="18" charset="0"/>
                            <a:ea typeface="Calibri" panose="020F0502020204030204" pitchFamily="34" charset="0"/>
                            <a:cs typeface="Times New Roman" panose="02020603050405020304" pitchFamily="18" charset="0"/>
                          </a:rPr>
                          <m:t>H</m:t>
                        </m:r>
                      </m:e>
                      <m:sub>
                        <m:r>
                          <a:rPr lang="en-US" sz="2000">
                            <a:latin typeface="Cambria Math" panose="02040503050406030204" pitchFamily="18" charset="0"/>
                            <a:ea typeface="Calibri" panose="020F0502020204030204" pitchFamily="34" charset="0"/>
                            <a:cs typeface="Times New Roman" panose="02020603050405020304" pitchFamily="18" charset="0"/>
                          </a:rPr>
                          <m:t>3</m:t>
                        </m:r>
                      </m:sub>
                    </m:sSub>
                    <m:r>
                      <m:rPr>
                        <m:sty m:val="p"/>
                      </m:rPr>
                      <a:rPr lang="en-US" sz="2000">
                        <a:latin typeface="Cambria Math" panose="02040503050406030204" pitchFamily="18" charset="0"/>
                        <a:ea typeface="Calibri" panose="020F0502020204030204" pitchFamily="34" charset="0"/>
                        <a:cs typeface="Times New Roman" panose="02020603050405020304" pitchFamily="18" charset="0"/>
                      </a:rPr>
                      <m:t>OH</m:t>
                    </m:r>
                  </m:oMath>
                </a14:m>
                <a:r>
                  <a:rPr lang="en-US" sz="2000" dirty="0">
                    <a:ea typeface="Calibri" panose="020F0502020204030204" pitchFamily="34" charset="0"/>
                    <a:cs typeface="Times New Roman" panose="02020603050405020304" pitchFamily="18" charset="0"/>
                  </a:rPr>
                  <a:t> is decomposed at a constant pressure.</a:t>
                </a:r>
                <a:r>
                  <a:rPr lang="en-US" sz="2000" dirty="0">
                    <a:effectLst/>
                    <a:latin typeface="Cambria Math" panose="02040503050406030204" pitchFamily="18" charset="0"/>
                    <a:ea typeface="Calibri" panose="020F0502020204030204" pitchFamily="34" charset="0"/>
                    <a:cs typeface="Times New Roman" panose="02020603050405020304" pitchFamily="18" charset="0"/>
                  </a:rPr>
                  <a:t>  </a:t>
                </a:r>
                <a:r>
                  <a:rPr lang="en-US" sz="2000" dirty="0">
                    <a:latin typeface="Cambria Math" panose="02040503050406030204" pitchFamily="18" charset="0"/>
                    <a:ea typeface="Calibri" panose="020F0502020204030204" pitchFamily="34" charset="0"/>
                    <a:cs typeface="Times New Roman" panose="02020603050405020304" pitchFamily="18" charset="0"/>
                  </a:rPr>
                  <a:t>(C) </a:t>
                </a:r>
                <a:r>
                  <a:rPr lang="en-US" sz="2000" dirty="0">
                    <a:effectLst/>
                    <a:latin typeface="Cambria Math" panose="02040503050406030204" pitchFamily="18" charset="0"/>
                    <a:ea typeface="Calibri" panose="020F0502020204030204" pitchFamily="34" charset="0"/>
                    <a:cs typeface="Times New Roman" panose="02020603050405020304" pitchFamily="18" charset="0"/>
                  </a:rPr>
                  <a:t>How many grams of </a:t>
                </a:r>
                <a14:m>
                  <m:oMath xmlns:m="http://schemas.openxmlformats.org/officeDocument/2006/math">
                    <m:sSub>
                      <m:sSubPr>
                        <m:ctrlPr>
                          <a:rPr lang="en-US" sz="2000" i="1">
                            <a:effectLst/>
                            <a:latin typeface="Cambria Math" panose="02040503050406030204" pitchFamily="18" charset="0"/>
                            <a:ea typeface="Calibri" panose="020F0502020204030204" pitchFamily="34" charset="0"/>
                            <a:cs typeface="Times New Roman" panose="02020603050405020304" pitchFamily="18" charset="0"/>
                          </a:rPr>
                        </m:ctrlPr>
                      </m:sSubPr>
                      <m:e>
                        <m:r>
                          <m:rPr>
                            <m:sty m:val="p"/>
                          </m:rPr>
                          <a:rPr lang="en-US" sz="2000">
                            <a:effectLst/>
                            <a:latin typeface="Cambria Math" panose="02040503050406030204" pitchFamily="18" charset="0"/>
                            <a:ea typeface="Calibri" panose="020F0502020204030204" pitchFamily="34" charset="0"/>
                            <a:cs typeface="Times New Roman" panose="02020603050405020304" pitchFamily="18" charset="0"/>
                          </a:rPr>
                          <m:t>H</m:t>
                        </m:r>
                      </m:e>
                      <m:sub>
                        <m:r>
                          <a:rPr lang="en-US" sz="2000">
                            <a:effectLst/>
                            <a:latin typeface="Cambria Math" panose="02040503050406030204" pitchFamily="18" charset="0"/>
                            <a:ea typeface="Calibri" panose="020F0502020204030204" pitchFamily="34" charset="0"/>
                            <a:cs typeface="Times New Roman" panose="02020603050405020304" pitchFamily="18" charset="0"/>
                          </a:rPr>
                          <m:t>2</m:t>
                        </m:r>
                      </m:sub>
                    </m:sSub>
                  </m:oMath>
                </a14:m>
                <a:r>
                  <a:rPr lang="en-US" sz="2000" dirty="0">
                    <a:effectLst/>
                    <a:latin typeface="Cambria Math" panose="02040503050406030204" pitchFamily="18" charset="0"/>
                    <a:ea typeface="Calibri" panose="020F0502020204030204" pitchFamily="34" charset="0"/>
                    <a:cs typeface="Times New Roman" panose="02020603050405020304" pitchFamily="18" charset="0"/>
                  </a:rPr>
                  <a:t> are produced during an enthalpy change of 25.8 kJ?</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buNone/>
                </a:pPr>
                <a:endParaRPr lang="en-US" dirty="0"/>
              </a:p>
            </p:txBody>
          </p:sp>
        </mc:Choice>
        <mc:Fallback>
          <p:sp>
            <p:nvSpPr>
              <p:cNvPr id="3" name="Content Placeholder 2">
                <a:extLst>
                  <a:ext uri="{FF2B5EF4-FFF2-40B4-BE49-F238E27FC236}">
                    <a16:creationId xmlns:a16="http://schemas.microsoft.com/office/drawing/2014/main" id="{2E4393D1-55E6-4B23-8370-778CAB132CBE}"/>
                  </a:ext>
                </a:extLst>
              </p:cNvPr>
              <p:cNvSpPr>
                <a:spLocks noGrp="1" noRot="1" noChangeAspect="1" noMove="1" noResize="1" noEditPoints="1" noAdjustHandles="1" noChangeArrowheads="1" noChangeShapeType="1" noTextEdit="1"/>
              </p:cNvSpPr>
              <p:nvPr>
                <p:ph sz="quarter" idx="1"/>
              </p:nvPr>
            </p:nvSpPr>
            <p:spPr>
              <a:blipFill>
                <a:blip r:embed="rId2"/>
                <a:stretch>
                  <a:fillRect l="-823" t="-950" r="-1421"/>
                </a:stretch>
              </a:blipFill>
            </p:spPr>
            <p:txBody>
              <a:bodyPr/>
              <a:lstStyle/>
              <a:p>
                <a:r>
                  <a:rPr lang="en-US">
                    <a:noFill/>
                  </a:rPr>
                  <a:t> </a:t>
                </a:r>
              </a:p>
            </p:txBody>
          </p:sp>
        </mc:Fallback>
      </mc:AlternateContent>
    </p:spTree>
    <p:extLst>
      <p:ext uri="{BB962C8B-B14F-4D97-AF65-F5344CB8AC3E}">
        <p14:creationId xmlns:p14="http://schemas.microsoft.com/office/powerpoint/2010/main" val="393733966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Internal energy</a:t>
            </a:r>
          </a:p>
        </p:txBody>
      </p:sp>
      <p:sp>
        <p:nvSpPr>
          <p:cNvPr id="6" name="Content Placeholder 5"/>
          <p:cNvSpPr>
            <a:spLocks noGrp="1"/>
          </p:cNvSpPr>
          <p:nvPr>
            <p:ph sz="quarter" idx="2"/>
          </p:nvPr>
        </p:nvSpPr>
        <p:spPr/>
        <p:txBody>
          <a:bodyPr>
            <a:normAutofit/>
          </a:bodyPr>
          <a:lstStyle/>
          <a:p>
            <a:r>
              <a:rPr lang="en-US" sz="2180" dirty="0"/>
              <a:t>q is positive when heat flows into the system (endothermic reaction)</a:t>
            </a:r>
          </a:p>
          <a:p>
            <a:r>
              <a:rPr lang="en-US" sz="2180" dirty="0"/>
              <a:t>q is negative when heat flows out of the system (exothermic reaction)</a:t>
            </a:r>
          </a:p>
        </p:txBody>
      </p:sp>
      <p:sp>
        <p:nvSpPr>
          <p:cNvPr id="8" name="Content Placeholder 7"/>
          <p:cNvSpPr>
            <a:spLocks noGrp="1"/>
          </p:cNvSpPr>
          <p:nvPr>
            <p:ph sz="quarter" idx="4"/>
          </p:nvPr>
        </p:nvSpPr>
        <p:spPr/>
        <p:txBody>
          <a:bodyPr>
            <a:normAutofit/>
          </a:bodyPr>
          <a:lstStyle/>
          <a:p>
            <a:r>
              <a:rPr lang="en-US" sz="2180" dirty="0"/>
              <a:t>w is positive when the system has work done on it</a:t>
            </a:r>
          </a:p>
          <a:p>
            <a:r>
              <a:rPr lang="en-US" sz="2180" dirty="0"/>
              <a:t>w is negative when the system does work on the surroundings</a:t>
            </a:r>
          </a:p>
        </p:txBody>
      </p:sp>
      <p:sp>
        <p:nvSpPr>
          <p:cNvPr id="5" name="Text Placeholder 4"/>
          <p:cNvSpPr>
            <a:spLocks noGrp="1"/>
          </p:cNvSpPr>
          <p:nvPr>
            <p:ph type="body" sz="quarter" idx="1"/>
          </p:nvPr>
        </p:nvSpPr>
        <p:spPr/>
        <p:txBody>
          <a:bodyPr>
            <a:normAutofit/>
          </a:bodyPr>
          <a:lstStyle/>
          <a:p>
            <a:r>
              <a:rPr lang="en-US" sz="2400" dirty="0"/>
              <a:t>Heat Energy (q)</a:t>
            </a:r>
          </a:p>
        </p:txBody>
      </p:sp>
      <p:sp>
        <p:nvSpPr>
          <p:cNvPr id="7" name="Text Placeholder 6"/>
          <p:cNvSpPr>
            <a:spLocks noGrp="1"/>
          </p:cNvSpPr>
          <p:nvPr>
            <p:ph type="body" sz="quarter" idx="3"/>
          </p:nvPr>
        </p:nvSpPr>
        <p:spPr/>
        <p:txBody>
          <a:bodyPr>
            <a:normAutofit/>
          </a:bodyPr>
          <a:lstStyle/>
          <a:p>
            <a:r>
              <a:rPr lang="en-US" sz="2400" dirty="0"/>
              <a:t>Work (w)</a:t>
            </a:r>
          </a:p>
        </p:txBody>
      </p:sp>
    </p:spTree>
    <p:extLst>
      <p:ext uri="{BB962C8B-B14F-4D97-AF65-F5344CB8AC3E}">
        <p14:creationId xmlns:p14="http://schemas.microsoft.com/office/powerpoint/2010/main" val="368395074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Internal Energy</a:t>
            </a:r>
          </a:p>
        </p:txBody>
      </p:sp>
      <mc:AlternateContent xmlns:mc="http://schemas.openxmlformats.org/markup-compatibility/2006" xmlns:a14="http://schemas.microsoft.com/office/drawing/2010/main">
        <mc:Choice Requires="a14">
          <p:sp>
            <p:nvSpPr>
              <p:cNvPr id="3" name="Content Placeholder 2"/>
              <p:cNvSpPr>
                <a:spLocks noGrp="1"/>
              </p:cNvSpPr>
              <p:nvPr>
                <p:ph sz="quarter" idx="1"/>
              </p:nvPr>
            </p:nvSpPr>
            <p:spPr/>
            <p:txBody>
              <a:bodyPr/>
              <a:lstStyle/>
              <a:p>
                <a:pPr marL="0" indent="0">
                  <a:buNone/>
                </a:pPr>
                <a:r>
                  <a:rPr lang="en-US" dirty="0"/>
                  <a:t>A gas, while expanding, absorbs 25 J of heat and does 243 J of work.  What is </a:t>
                </a:r>
                <a14:m>
                  <m:oMath xmlns:m="http://schemas.openxmlformats.org/officeDocument/2006/math">
                    <m:r>
                      <m:rPr>
                        <m:sty m:val="p"/>
                      </m:rPr>
                      <a:rPr lang="en-US" b="0" i="0" smtClean="0">
                        <a:latin typeface="Cambria Math" panose="02040503050406030204" pitchFamily="18" charset="0"/>
                      </a:rPr>
                      <m:t>ΔU</m:t>
                    </m:r>
                  </m:oMath>
                </a14:m>
                <a:r>
                  <a:rPr lang="en-US" dirty="0"/>
                  <a:t> for the gas?</a:t>
                </a:r>
              </a:p>
            </p:txBody>
          </p:sp>
        </mc:Choice>
        <mc:Fallback xmlns="">
          <p:sp>
            <p:nvSpPr>
              <p:cNvPr id="3" name="Content Placeholder 2"/>
              <p:cNvSpPr>
                <a:spLocks noGrp="1" noRot="1" noChangeAspect="1" noMove="1" noResize="1" noEditPoints="1" noAdjustHandles="1" noChangeArrowheads="1" noChangeShapeType="1" noTextEdit="1"/>
              </p:cNvSpPr>
              <p:nvPr>
                <p:ph sz="quarter" idx="1"/>
              </p:nvPr>
            </p:nvSpPr>
            <p:spPr>
              <a:blipFill rotWithShape="0">
                <a:blip r:embed="rId2"/>
                <a:stretch>
                  <a:fillRect l="-972" t="-950" r="-1645"/>
                </a:stretch>
              </a:blipFill>
            </p:spPr>
            <p:txBody>
              <a:bodyPr/>
              <a:lstStyle/>
              <a:p>
                <a:r>
                  <a:rPr lang="en-US">
                    <a:noFill/>
                  </a:rPr>
                  <a:t> </a:t>
                </a:r>
              </a:p>
            </p:txBody>
          </p:sp>
        </mc:Fallback>
      </mc:AlternateContent>
    </p:spTree>
    <p:extLst>
      <p:ext uri="{BB962C8B-B14F-4D97-AF65-F5344CB8AC3E}">
        <p14:creationId xmlns:p14="http://schemas.microsoft.com/office/powerpoint/2010/main" val="414897375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Internal Energy</a:t>
            </a:r>
          </a:p>
        </p:txBody>
      </p:sp>
      <mc:AlternateContent xmlns:mc="http://schemas.openxmlformats.org/markup-compatibility/2006" xmlns:a14="http://schemas.microsoft.com/office/drawing/2010/main">
        <mc:Choice Requires="a14">
          <p:sp>
            <p:nvSpPr>
              <p:cNvPr id="3" name="Content Placeholder 2"/>
              <p:cNvSpPr>
                <a:spLocks noGrp="1"/>
              </p:cNvSpPr>
              <p:nvPr>
                <p:ph sz="quarter" idx="1"/>
              </p:nvPr>
            </p:nvSpPr>
            <p:spPr/>
            <p:txBody>
              <a:bodyPr>
                <a:normAutofit/>
              </a:bodyPr>
              <a:lstStyle/>
              <a:p>
                <a:pPr marL="0" indent="0">
                  <a:buNone/>
                </a:pPr>
                <a:r>
                  <a:rPr lang="en-US" sz="2000" dirty="0"/>
                  <a:t>Two gases, A(g) and B(g), are confined in a cylinder-and-piston arrangement.  Gases A and B react to form a solid product C: A(g) + B(g) </a:t>
                </a:r>
                <a:r>
                  <a:rPr lang="en-US" sz="2000" dirty="0">
                    <a:latin typeface="Cambria Math" panose="02040503050406030204" pitchFamily="18" charset="0"/>
                    <a:ea typeface="Cambria Math" panose="02040503050406030204" pitchFamily="18" charset="0"/>
                  </a:rPr>
                  <a:t>→ </a:t>
                </a:r>
                <a:r>
                  <a:rPr lang="en-US" sz="2000" dirty="0"/>
                  <a:t>C(s).  As the reaction occurs, the system looses 1150 J of heat to the surroundings.  The piston moves downward as the gases react to form a solid.  As the volume of the gas decreases under the constant pressure of the atmosphere, the surroundings do 480 J of work on the system.  What is the change in the internal energy of the system?</a:t>
                </a:r>
              </a:p>
              <a:p>
                <a:pPr>
                  <a:buNone/>
                </a:pPr>
                <a:endParaRPr lang="en-US" sz="2000" dirty="0"/>
              </a:p>
              <a:p>
                <a:pPr marL="457200" indent="-457200">
                  <a:buFont typeface="+mj-lt"/>
                  <a:buAutoNum type="alphaUcPeriod"/>
                </a:pPr>
                <a:r>
                  <a:rPr lang="en-US" sz="2000" dirty="0"/>
                  <a:t>1630 J </a:t>
                </a:r>
              </a:p>
              <a:p>
                <a:pPr marL="457200" indent="-457200">
                  <a:buFont typeface="+mj-lt"/>
                  <a:buAutoNum type="alphaUcPeriod"/>
                </a:pPr>
                <a:r>
                  <a:rPr lang="en-US" sz="2000" dirty="0"/>
                  <a:t>670 J</a:t>
                </a:r>
              </a:p>
              <a:p>
                <a:pPr marL="457200" indent="-457200">
                  <a:buFont typeface="+mj-lt"/>
                  <a:buAutoNum type="alphaUcPeriod"/>
                </a:pPr>
                <a14:m>
                  <m:oMath xmlns:m="http://schemas.openxmlformats.org/officeDocument/2006/math">
                    <m:r>
                      <a:rPr lang="en-US" sz="2000" i="0" dirty="0" smtClean="0">
                        <a:latin typeface="Cambria Math" panose="02040503050406030204" pitchFamily="18" charset="0"/>
                      </a:rPr>
                      <m:t>−670 </m:t>
                    </m:r>
                    <m:r>
                      <m:rPr>
                        <m:sty m:val="p"/>
                      </m:rPr>
                      <a:rPr lang="en-US" sz="2000" i="0" dirty="0" smtClean="0">
                        <a:latin typeface="Cambria Math" panose="02040503050406030204" pitchFamily="18" charset="0"/>
                      </a:rPr>
                      <m:t>J</m:t>
                    </m:r>
                  </m:oMath>
                </a14:m>
                <a:endParaRPr lang="en-US" sz="2000" dirty="0"/>
              </a:p>
              <a:p>
                <a:pPr marL="457200" indent="-457200">
                  <a:buFont typeface="+mj-lt"/>
                  <a:buAutoNum type="alphaUcPeriod"/>
                </a:pPr>
                <a14:m>
                  <m:oMath xmlns:m="http://schemas.openxmlformats.org/officeDocument/2006/math">
                    <m:r>
                      <a:rPr lang="en-US" sz="2000" i="0" dirty="0" smtClean="0">
                        <a:latin typeface="Cambria Math" panose="02040503050406030204" pitchFamily="18" charset="0"/>
                      </a:rPr>
                      <m:t>−1630</m:t>
                    </m:r>
                    <m:r>
                      <m:rPr>
                        <m:sty m:val="p"/>
                      </m:rPr>
                      <a:rPr lang="en-US" sz="2000" i="0" dirty="0" smtClean="0">
                        <a:latin typeface="Cambria Math" panose="02040503050406030204" pitchFamily="18" charset="0"/>
                      </a:rPr>
                      <m:t>J</m:t>
                    </m:r>
                  </m:oMath>
                </a14:m>
                <a:endParaRPr lang="en-US" sz="2000" dirty="0"/>
              </a:p>
              <a:p>
                <a:pPr marL="457200" indent="-457200">
                  <a:buFont typeface="+mj-lt"/>
                  <a:buAutoNum type="alphaUcPeriod"/>
                </a:pPr>
                <a:endParaRPr lang="en-US" sz="2000" dirty="0"/>
              </a:p>
            </p:txBody>
          </p:sp>
        </mc:Choice>
        <mc:Fallback xmlns="">
          <p:sp>
            <p:nvSpPr>
              <p:cNvPr id="3" name="Content Placeholder 2"/>
              <p:cNvSpPr>
                <a:spLocks noGrp="1" noRot="1" noChangeAspect="1" noMove="1" noResize="1" noEditPoints="1" noAdjustHandles="1" noChangeArrowheads="1" noChangeShapeType="1" noTextEdit="1"/>
              </p:cNvSpPr>
              <p:nvPr>
                <p:ph sz="quarter" idx="1"/>
              </p:nvPr>
            </p:nvSpPr>
            <p:spPr>
              <a:blipFill>
                <a:blip r:embed="rId2"/>
                <a:stretch>
                  <a:fillRect l="-823" t="-814"/>
                </a:stretch>
              </a:blipFill>
            </p:spPr>
            <p:txBody>
              <a:bodyPr/>
              <a:lstStyle/>
              <a:p>
                <a:r>
                  <a:rPr lang="en-US">
                    <a:noFill/>
                  </a:rPr>
                  <a:t> </a:t>
                </a:r>
              </a:p>
            </p:txBody>
          </p:sp>
        </mc:Fallback>
      </mc:AlternateContent>
    </p:spTree>
    <p:extLst>
      <p:ext uri="{BB962C8B-B14F-4D97-AF65-F5344CB8AC3E}">
        <p14:creationId xmlns:p14="http://schemas.microsoft.com/office/powerpoint/2010/main" val="32720234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Cambria Math" panose="02040503050406030204" pitchFamily="18" charset="0"/>
                <a:ea typeface="Cambria Math" panose="02040503050406030204" pitchFamily="18" charset="0"/>
              </a:rPr>
              <a:t>Enthalpy (H)</a:t>
            </a:r>
          </a:p>
        </p:txBody>
      </p:sp>
      <mc:AlternateContent xmlns:mc="http://schemas.openxmlformats.org/markup-compatibility/2006" xmlns:a14="http://schemas.microsoft.com/office/drawing/2010/main">
        <mc:Choice Requires="a14">
          <p:sp>
            <p:nvSpPr>
              <p:cNvPr id="3" name="Content Placeholder 2"/>
              <p:cNvSpPr>
                <a:spLocks noGrp="1"/>
              </p:cNvSpPr>
              <p:nvPr>
                <p:ph sz="quarter" idx="1"/>
              </p:nvPr>
            </p:nvSpPr>
            <p:spPr/>
            <p:txBody>
              <a:bodyPr>
                <a:normAutofit/>
              </a:bodyPr>
              <a:lstStyle/>
              <a:p>
                <a:r>
                  <a:rPr lang="en-US" sz="2400" dirty="0"/>
                  <a:t>For processes that occur at a constant pressure, enthalpy is equal to heat</a:t>
                </a:r>
              </a:p>
              <a:p>
                <a:r>
                  <a:rPr lang="en-US" sz="2400" dirty="0"/>
                  <a:t>For a chemical reaction:</a:t>
                </a:r>
              </a:p>
              <a:p>
                <a:endParaRPr lang="en-US" sz="2400" dirty="0"/>
              </a:p>
              <a:p>
                <a:pPr marL="0" indent="0">
                  <a:buNone/>
                </a:pPr>
                <a14:m>
                  <m:oMathPara xmlns:m="http://schemas.openxmlformats.org/officeDocument/2006/math">
                    <m:oMathParaPr>
                      <m:jc m:val="centerGroup"/>
                    </m:oMathParaPr>
                    <m:oMath xmlns:m="http://schemas.openxmlformats.org/officeDocument/2006/math">
                      <m:r>
                        <m:rPr>
                          <m:sty m:val="p"/>
                        </m:rPr>
                        <a:rPr lang="en-US" sz="2400">
                          <a:latin typeface="Cambria Math" panose="02040503050406030204" pitchFamily="18" charset="0"/>
                        </a:rPr>
                        <m:t>ΔH</m:t>
                      </m:r>
                      <m:r>
                        <a:rPr lang="en-US" sz="2400">
                          <a:latin typeface="Cambria Math" panose="02040503050406030204" pitchFamily="18" charset="0"/>
                        </a:rPr>
                        <m:t>=</m:t>
                      </m:r>
                      <m:r>
                        <m:rPr>
                          <m:sty m:val="p"/>
                        </m:rPr>
                        <a:rPr lang="en-US" sz="2400">
                          <a:latin typeface="Cambria Math" panose="02040503050406030204" pitchFamily="18" charset="0"/>
                        </a:rPr>
                        <m:t>Energy</m:t>
                      </m:r>
                      <m:r>
                        <a:rPr lang="en-US" sz="2400">
                          <a:latin typeface="Cambria Math" panose="02040503050406030204" pitchFamily="18" charset="0"/>
                        </a:rPr>
                        <m:t> </m:t>
                      </m:r>
                      <m:r>
                        <m:rPr>
                          <m:sty m:val="p"/>
                        </m:rPr>
                        <a:rPr lang="en-US" sz="2400">
                          <a:latin typeface="Cambria Math" panose="02040503050406030204" pitchFamily="18" charset="0"/>
                        </a:rPr>
                        <m:t>of</m:t>
                      </m:r>
                      <m:r>
                        <a:rPr lang="en-US" sz="2400">
                          <a:latin typeface="Cambria Math" panose="02040503050406030204" pitchFamily="18" charset="0"/>
                        </a:rPr>
                        <m:t> </m:t>
                      </m:r>
                      <m:r>
                        <m:rPr>
                          <m:sty m:val="p"/>
                        </m:rPr>
                        <a:rPr lang="en-US" sz="2400">
                          <a:latin typeface="Cambria Math" panose="02040503050406030204" pitchFamily="18" charset="0"/>
                        </a:rPr>
                        <m:t>products</m:t>
                      </m:r>
                      <m:r>
                        <a:rPr lang="en-US" sz="2400">
                          <a:latin typeface="Cambria Math" panose="02040503050406030204" pitchFamily="18" charset="0"/>
                        </a:rPr>
                        <m:t>−</m:t>
                      </m:r>
                      <m:r>
                        <m:rPr>
                          <m:sty m:val="p"/>
                        </m:rPr>
                        <a:rPr lang="en-US" sz="2400">
                          <a:latin typeface="Cambria Math" panose="02040503050406030204" pitchFamily="18" charset="0"/>
                        </a:rPr>
                        <m:t>Energy</m:t>
                      </m:r>
                      <m:r>
                        <a:rPr lang="en-US" sz="2400">
                          <a:latin typeface="Cambria Math" panose="02040503050406030204" pitchFamily="18" charset="0"/>
                        </a:rPr>
                        <m:t> </m:t>
                      </m:r>
                      <m:r>
                        <m:rPr>
                          <m:sty m:val="p"/>
                        </m:rPr>
                        <a:rPr lang="en-US" sz="2400">
                          <a:latin typeface="Cambria Math" panose="02040503050406030204" pitchFamily="18" charset="0"/>
                        </a:rPr>
                        <m:t>of</m:t>
                      </m:r>
                      <m:r>
                        <a:rPr lang="en-US" sz="2400">
                          <a:latin typeface="Cambria Math" panose="02040503050406030204" pitchFamily="18" charset="0"/>
                        </a:rPr>
                        <m:t> </m:t>
                      </m:r>
                      <m:r>
                        <m:rPr>
                          <m:sty m:val="p"/>
                        </m:rPr>
                        <a:rPr lang="en-US" sz="2400">
                          <a:latin typeface="Cambria Math" panose="02040503050406030204" pitchFamily="18" charset="0"/>
                        </a:rPr>
                        <m:t>reactants</m:t>
                      </m:r>
                    </m:oMath>
                  </m:oMathPara>
                </a14:m>
                <a:endParaRPr lang="en-US" sz="2400" dirty="0"/>
              </a:p>
              <a:p>
                <a:pPr marL="0" indent="0">
                  <a:buNone/>
                </a:pPr>
                <a:endParaRPr lang="en-US" sz="2400" dirty="0"/>
              </a:p>
              <a:p>
                <a:r>
                  <a:rPr lang="en-US" sz="2400" dirty="0"/>
                  <a:t>Enthalpy can be thought of as a measure of the thermal energy produced or absorbed by a chemical reaction</a:t>
                </a:r>
              </a:p>
              <a:p>
                <a:r>
                  <a:rPr lang="en-US" sz="2400" dirty="0"/>
                  <a:t>If a reaction is endothermic, </a:t>
                </a:r>
                <a14:m>
                  <m:oMath xmlns:m="http://schemas.openxmlformats.org/officeDocument/2006/math">
                    <m:r>
                      <m:rPr>
                        <m:sty m:val="p"/>
                      </m:rPr>
                      <a:rPr lang="en-US" sz="2400">
                        <a:latin typeface="Cambria Math" panose="02040503050406030204" pitchFamily="18" charset="0"/>
                      </a:rPr>
                      <m:t>ΔH</m:t>
                    </m:r>
                  </m:oMath>
                </a14:m>
                <a:r>
                  <a:rPr lang="en-US" sz="2400" dirty="0"/>
                  <a:t> will be positive</a:t>
                </a:r>
              </a:p>
              <a:p>
                <a:r>
                  <a:rPr lang="en-US" sz="2400" dirty="0"/>
                  <a:t>If a reaction is exothermic, </a:t>
                </a:r>
                <a14:m>
                  <m:oMath xmlns:m="http://schemas.openxmlformats.org/officeDocument/2006/math">
                    <m:r>
                      <m:rPr>
                        <m:sty m:val="p"/>
                      </m:rPr>
                      <a:rPr lang="en-US" sz="2400">
                        <a:latin typeface="Cambria Math" panose="02040503050406030204" pitchFamily="18" charset="0"/>
                      </a:rPr>
                      <m:t>ΔH</m:t>
                    </m:r>
                  </m:oMath>
                </a14:m>
                <a:r>
                  <a:rPr lang="en-US" sz="2400" dirty="0"/>
                  <a:t> will be negative</a:t>
                </a:r>
              </a:p>
              <a:p>
                <a:endParaRPr lang="en-US" sz="2400" dirty="0"/>
              </a:p>
            </p:txBody>
          </p:sp>
        </mc:Choice>
        <mc:Fallback xmlns="">
          <p:sp>
            <p:nvSpPr>
              <p:cNvPr id="3" name="Content Placeholder 2"/>
              <p:cNvSpPr>
                <a:spLocks noGrp="1" noRot="1" noChangeAspect="1" noMove="1" noResize="1" noEditPoints="1" noAdjustHandles="1" noChangeArrowheads="1" noChangeShapeType="1" noTextEdit="1"/>
              </p:cNvSpPr>
              <p:nvPr>
                <p:ph sz="quarter" idx="1"/>
              </p:nvPr>
            </p:nvSpPr>
            <p:spPr>
              <a:blipFill rotWithShape="0">
                <a:blip r:embed="rId2"/>
                <a:stretch>
                  <a:fillRect l="-112" t="-1085"/>
                </a:stretch>
              </a:blipFill>
            </p:spPr>
            <p:txBody>
              <a:bodyPr/>
              <a:lstStyle/>
              <a:p>
                <a:r>
                  <a:rPr lang="en-US">
                    <a:noFill/>
                  </a:rPr>
                  <a:t> </a:t>
                </a:r>
              </a:p>
            </p:txBody>
          </p:sp>
        </mc:Fallback>
      </mc:AlternateContent>
    </p:spTree>
    <p:extLst>
      <p:ext uri="{BB962C8B-B14F-4D97-AF65-F5344CB8AC3E}">
        <p14:creationId xmlns:p14="http://schemas.microsoft.com/office/powerpoint/2010/main" val="196936887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Burning Firewood</a:t>
            </a:r>
          </a:p>
        </p:txBody>
      </p:sp>
      <p:sp>
        <p:nvSpPr>
          <p:cNvPr id="3" name="Content Placeholder 2"/>
          <p:cNvSpPr>
            <a:spLocks noGrp="1"/>
          </p:cNvSpPr>
          <p:nvPr>
            <p:ph sz="quarter" idx="1"/>
          </p:nvPr>
        </p:nvSpPr>
        <p:spPr/>
        <p:txBody>
          <a:bodyPr>
            <a:normAutofit/>
          </a:bodyPr>
          <a:lstStyle/>
          <a:p>
            <a:r>
              <a:rPr lang="en-US" sz="2400" dirty="0"/>
              <a:t>If firewood is burned in the presence of oxygen gas, is thermal energy released or absorbed?</a:t>
            </a:r>
          </a:p>
        </p:txBody>
      </p:sp>
    </p:spTree>
    <p:extLst>
      <p:ext uri="{BB962C8B-B14F-4D97-AF65-F5344CB8AC3E}">
        <p14:creationId xmlns:p14="http://schemas.microsoft.com/office/powerpoint/2010/main" val="25182193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Burning Firewood</a:t>
            </a:r>
          </a:p>
        </p:txBody>
      </p:sp>
      <p:sp>
        <p:nvSpPr>
          <p:cNvPr id="3" name="Content Placeholder 2"/>
          <p:cNvSpPr>
            <a:spLocks noGrp="1"/>
          </p:cNvSpPr>
          <p:nvPr>
            <p:ph sz="quarter" idx="1"/>
          </p:nvPr>
        </p:nvSpPr>
        <p:spPr/>
        <p:txBody>
          <a:bodyPr>
            <a:normAutofit/>
          </a:bodyPr>
          <a:lstStyle/>
          <a:p>
            <a:r>
              <a:rPr lang="en-US" sz="2400" dirty="0"/>
              <a:t>If one increases the amount of firewood being burned, will the amount of thermal energy produced increase or stay the same?</a:t>
            </a:r>
          </a:p>
          <a:p>
            <a:endParaRPr lang="en-US" sz="2400" dirty="0"/>
          </a:p>
          <a:p>
            <a:pPr marL="0" indent="0">
              <a:buNone/>
            </a:pPr>
            <a:endParaRPr lang="en-US" sz="2400" dirty="0"/>
          </a:p>
        </p:txBody>
      </p:sp>
    </p:spTree>
    <p:extLst>
      <p:ext uri="{BB962C8B-B14F-4D97-AF65-F5344CB8AC3E}">
        <p14:creationId xmlns:p14="http://schemas.microsoft.com/office/powerpoint/2010/main" val="157574936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Enthalpy as an extensive property</a:t>
            </a:r>
          </a:p>
        </p:txBody>
      </p:sp>
      <mc:AlternateContent xmlns:mc="http://schemas.openxmlformats.org/markup-compatibility/2006" xmlns:a14="http://schemas.microsoft.com/office/drawing/2010/main">
        <mc:Choice Requires="a14">
          <p:sp>
            <p:nvSpPr>
              <p:cNvPr id="3" name="Content Placeholder 2"/>
              <p:cNvSpPr>
                <a:spLocks noGrp="1"/>
              </p:cNvSpPr>
              <p:nvPr>
                <p:ph sz="quarter" idx="1"/>
              </p:nvPr>
            </p:nvSpPr>
            <p:spPr/>
            <p:txBody>
              <a:bodyPr>
                <a:normAutofit/>
              </a:bodyPr>
              <a:lstStyle/>
              <a:p>
                <a:r>
                  <a:rPr lang="en-US" sz="2180" dirty="0"/>
                  <a:t>Consider the following reaction: </a:t>
                </a:r>
              </a:p>
              <a:p>
                <a:pPr marL="0" indent="0">
                  <a:buNone/>
                </a:pPr>
                <a:endParaRPr lang="en-US" sz="2180" dirty="0"/>
              </a:p>
              <a:p>
                <a:pPr marL="0" indent="0">
                  <a:buNone/>
                </a:pPr>
                <a14:m>
                  <m:oMathPara xmlns:m="http://schemas.openxmlformats.org/officeDocument/2006/math">
                    <m:oMathParaPr>
                      <m:jc m:val="centerGroup"/>
                    </m:oMathParaPr>
                    <m:oMath xmlns:m="http://schemas.openxmlformats.org/officeDocument/2006/math">
                      <m:r>
                        <m:rPr>
                          <m:sty m:val="p"/>
                        </m:rPr>
                        <a:rPr lang="en-US" sz="2180" dirty="0">
                          <a:latin typeface="Cambria Math" panose="02040503050406030204" pitchFamily="18" charset="0"/>
                        </a:rPr>
                        <m:t>P</m:t>
                      </m:r>
                      <m:r>
                        <a:rPr lang="en-US" sz="2180" baseline="-25000" dirty="0">
                          <a:latin typeface="Cambria Math" panose="02040503050406030204" pitchFamily="18" charset="0"/>
                        </a:rPr>
                        <m:t>4</m:t>
                      </m:r>
                      <m:r>
                        <m:rPr>
                          <m:sty m:val="p"/>
                        </m:rPr>
                        <a:rPr lang="en-US" sz="2180" dirty="0">
                          <a:latin typeface="Cambria Math" panose="02040503050406030204" pitchFamily="18" charset="0"/>
                        </a:rPr>
                        <m:t>O</m:t>
                      </m:r>
                      <m:r>
                        <a:rPr lang="en-US" sz="2180" baseline="-25000" dirty="0">
                          <a:latin typeface="Cambria Math" panose="02040503050406030204" pitchFamily="18" charset="0"/>
                        </a:rPr>
                        <m:t>10</m:t>
                      </m:r>
                      <m:r>
                        <a:rPr lang="en-US" sz="2180" dirty="0">
                          <a:latin typeface="Cambria Math" panose="02040503050406030204" pitchFamily="18" charset="0"/>
                        </a:rPr>
                        <m:t> + 6 </m:t>
                      </m:r>
                      <m:r>
                        <m:rPr>
                          <m:sty m:val="p"/>
                        </m:rPr>
                        <a:rPr lang="en-US" sz="2180" dirty="0">
                          <a:latin typeface="Cambria Math" panose="02040503050406030204" pitchFamily="18" charset="0"/>
                        </a:rPr>
                        <m:t>H</m:t>
                      </m:r>
                      <m:r>
                        <a:rPr lang="en-US" sz="2180" baseline="-25000" dirty="0">
                          <a:latin typeface="Cambria Math" panose="02040503050406030204" pitchFamily="18" charset="0"/>
                        </a:rPr>
                        <m:t>2</m:t>
                      </m:r>
                      <m:r>
                        <m:rPr>
                          <m:sty m:val="p"/>
                        </m:rPr>
                        <a:rPr lang="en-US" sz="2180" dirty="0">
                          <a:latin typeface="Cambria Math" panose="02040503050406030204" pitchFamily="18" charset="0"/>
                        </a:rPr>
                        <m:t>O</m:t>
                      </m:r>
                      <m:r>
                        <a:rPr lang="en-US" sz="2180" dirty="0">
                          <a:latin typeface="Cambria Math" panose="02040503050406030204" pitchFamily="18" charset="0"/>
                        </a:rPr>
                        <m:t> → 4 </m:t>
                      </m:r>
                      <m:r>
                        <m:rPr>
                          <m:sty m:val="p"/>
                        </m:rPr>
                        <a:rPr lang="en-US" sz="2180" dirty="0">
                          <a:latin typeface="Cambria Math" panose="02040503050406030204" pitchFamily="18" charset="0"/>
                        </a:rPr>
                        <m:t>H</m:t>
                      </m:r>
                      <m:r>
                        <a:rPr lang="en-US" sz="2180" baseline="-25000" dirty="0">
                          <a:latin typeface="Cambria Math" panose="02040503050406030204" pitchFamily="18" charset="0"/>
                        </a:rPr>
                        <m:t>3</m:t>
                      </m:r>
                      <m:r>
                        <m:rPr>
                          <m:sty m:val="p"/>
                        </m:rPr>
                        <a:rPr lang="en-US" sz="2180" dirty="0">
                          <a:latin typeface="Cambria Math" panose="02040503050406030204" pitchFamily="18" charset="0"/>
                        </a:rPr>
                        <m:t>PO</m:t>
                      </m:r>
                      <m:r>
                        <a:rPr lang="en-US" sz="2180" baseline="-25000" dirty="0">
                          <a:latin typeface="Cambria Math" panose="02040503050406030204" pitchFamily="18" charset="0"/>
                        </a:rPr>
                        <m:t>4</m:t>
                      </m:r>
                      <m:r>
                        <a:rPr lang="en-US" sz="2180" dirty="0">
                          <a:latin typeface="Cambria Math" panose="02040503050406030204" pitchFamily="18" charset="0"/>
                          <a:cs typeface="Times New Roman"/>
                        </a:rPr>
                        <m:t>; ∆</m:t>
                      </m:r>
                      <m:r>
                        <m:rPr>
                          <m:sty m:val="p"/>
                        </m:rPr>
                        <a:rPr lang="en-US" sz="2180" dirty="0">
                          <a:latin typeface="Cambria Math" panose="02040503050406030204" pitchFamily="18" charset="0"/>
                        </a:rPr>
                        <m:t>H</m:t>
                      </m:r>
                      <m:r>
                        <a:rPr lang="en-US" sz="2180" dirty="0">
                          <a:latin typeface="Cambria Math" panose="02040503050406030204" pitchFamily="18" charset="0"/>
                        </a:rPr>
                        <m:t> = −385 </m:t>
                      </m:r>
                      <m:r>
                        <m:rPr>
                          <m:sty m:val="p"/>
                        </m:rPr>
                        <a:rPr lang="en-US" sz="2180" dirty="0">
                          <a:latin typeface="Cambria Math" panose="02040503050406030204" pitchFamily="18" charset="0"/>
                        </a:rPr>
                        <m:t>kJ</m:t>
                      </m:r>
                    </m:oMath>
                  </m:oMathPara>
                </a14:m>
                <a:endParaRPr lang="en-US" sz="2180" baseline="-25000" dirty="0"/>
              </a:p>
              <a:p>
                <a:pPr marL="0" indent="0">
                  <a:buNone/>
                </a:pPr>
                <a:endParaRPr lang="en-US" sz="2180" dirty="0"/>
              </a:p>
              <a:p>
                <a:r>
                  <a:rPr lang="en-US" sz="2180" dirty="0"/>
                  <a:t>When a chemical reaction is multiplied by a constant, the enthalpy change is also multiplied by that constant</a:t>
                </a:r>
              </a:p>
              <a:p>
                <a:endParaRPr lang="en-US" sz="2180" dirty="0"/>
              </a:p>
              <a:p>
                <a:pPr marL="0" indent="0">
                  <a:buNone/>
                </a:pPr>
                <a14:m>
                  <m:oMathPara xmlns:m="http://schemas.openxmlformats.org/officeDocument/2006/math">
                    <m:oMathParaPr>
                      <m:jc m:val="centerGroup"/>
                    </m:oMathParaPr>
                    <m:oMath xmlns:m="http://schemas.openxmlformats.org/officeDocument/2006/math">
                      <m:r>
                        <a:rPr lang="en-US" sz="2180" dirty="0">
                          <a:latin typeface="Cambria Math" panose="02040503050406030204" pitchFamily="18" charset="0"/>
                        </a:rPr>
                        <m:t>3 </m:t>
                      </m:r>
                      <m:r>
                        <m:rPr>
                          <m:sty m:val="p"/>
                        </m:rPr>
                        <a:rPr lang="en-US" sz="2180" dirty="0">
                          <a:latin typeface="Cambria Math" panose="02040503050406030204" pitchFamily="18" charset="0"/>
                        </a:rPr>
                        <m:t>P</m:t>
                      </m:r>
                      <m:r>
                        <a:rPr lang="en-US" sz="2180" baseline="-25000" dirty="0">
                          <a:latin typeface="Cambria Math" panose="02040503050406030204" pitchFamily="18" charset="0"/>
                        </a:rPr>
                        <m:t>4</m:t>
                      </m:r>
                      <m:r>
                        <m:rPr>
                          <m:sty m:val="p"/>
                        </m:rPr>
                        <a:rPr lang="en-US" sz="2180" dirty="0">
                          <a:latin typeface="Cambria Math" panose="02040503050406030204" pitchFamily="18" charset="0"/>
                        </a:rPr>
                        <m:t>O</m:t>
                      </m:r>
                      <m:r>
                        <a:rPr lang="en-US" sz="2180" baseline="-25000" dirty="0">
                          <a:latin typeface="Cambria Math" panose="02040503050406030204" pitchFamily="18" charset="0"/>
                        </a:rPr>
                        <m:t>10</m:t>
                      </m:r>
                      <m:r>
                        <a:rPr lang="en-US" sz="2180" dirty="0">
                          <a:latin typeface="Cambria Math" panose="02040503050406030204" pitchFamily="18" charset="0"/>
                        </a:rPr>
                        <m:t> +18 </m:t>
                      </m:r>
                      <m:r>
                        <m:rPr>
                          <m:sty m:val="p"/>
                        </m:rPr>
                        <a:rPr lang="en-US" sz="2180" dirty="0">
                          <a:latin typeface="Cambria Math" panose="02040503050406030204" pitchFamily="18" charset="0"/>
                        </a:rPr>
                        <m:t>H</m:t>
                      </m:r>
                      <m:r>
                        <a:rPr lang="en-US" sz="2180" baseline="-25000" dirty="0">
                          <a:latin typeface="Cambria Math" panose="02040503050406030204" pitchFamily="18" charset="0"/>
                        </a:rPr>
                        <m:t>2</m:t>
                      </m:r>
                      <m:r>
                        <m:rPr>
                          <m:sty m:val="p"/>
                        </m:rPr>
                        <a:rPr lang="en-US" sz="2180" dirty="0">
                          <a:latin typeface="Cambria Math" panose="02040503050406030204" pitchFamily="18" charset="0"/>
                        </a:rPr>
                        <m:t>O</m:t>
                      </m:r>
                      <m:r>
                        <a:rPr lang="en-US" sz="2180" dirty="0">
                          <a:latin typeface="Cambria Math" panose="02040503050406030204" pitchFamily="18" charset="0"/>
                        </a:rPr>
                        <m:t> →12 </m:t>
                      </m:r>
                      <m:r>
                        <m:rPr>
                          <m:sty m:val="p"/>
                        </m:rPr>
                        <a:rPr lang="en-US" sz="2180" dirty="0">
                          <a:latin typeface="Cambria Math" panose="02040503050406030204" pitchFamily="18" charset="0"/>
                        </a:rPr>
                        <m:t>H</m:t>
                      </m:r>
                      <m:r>
                        <a:rPr lang="en-US" sz="2180" baseline="-25000" dirty="0">
                          <a:latin typeface="Cambria Math" panose="02040503050406030204" pitchFamily="18" charset="0"/>
                        </a:rPr>
                        <m:t>3</m:t>
                      </m:r>
                      <m:r>
                        <m:rPr>
                          <m:sty m:val="p"/>
                        </m:rPr>
                        <a:rPr lang="en-US" sz="2180" dirty="0">
                          <a:latin typeface="Cambria Math" panose="02040503050406030204" pitchFamily="18" charset="0"/>
                        </a:rPr>
                        <m:t>PO</m:t>
                      </m:r>
                      <m:r>
                        <a:rPr lang="en-US" sz="2180" baseline="-25000" dirty="0">
                          <a:latin typeface="Cambria Math" panose="02040503050406030204" pitchFamily="18" charset="0"/>
                        </a:rPr>
                        <m:t>4</m:t>
                      </m:r>
                      <m:r>
                        <a:rPr lang="en-US" sz="2180" dirty="0">
                          <a:latin typeface="Cambria Math" panose="02040503050406030204" pitchFamily="18" charset="0"/>
                          <a:cs typeface="Times New Roman"/>
                        </a:rPr>
                        <m:t>; ∆</m:t>
                      </m:r>
                      <m:r>
                        <m:rPr>
                          <m:sty m:val="p"/>
                        </m:rPr>
                        <a:rPr lang="en-US" sz="2180" dirty="0">
                          <a:latin typeface="Cambria Math" panose="02040503050406030204" pitchFamily="18" charset="0"/>
                        </a:rPr>
                        <m:t>H</m:t>
                      </m:r>
                      <m:r>
                        <a:rPr lang="en-US" sz="2180" dirty="0">
                          <a:latin typeface="Cambria Math" panose="02040503050406030204" pitchFamily="18" charset="0"/>
                        </a:rPr>
                        <m:t> =3</m:t>
                      </m:r>
                      <m:d>
                        <m:dPr>
                          <m:ctrlPr>
                            <a:rPr lang="en-US" sz="2180" i="1" dirty="0">
                              <a:latin typeface="Cambria Math" panose="02040503050406030204" pitchFamily="18" charset="0"/>
                            </a:rPr>
                          </m:ctrlPr>
                        </m:dPr>
                        <m:e>
                          <m:r>
                            <a:rPr lang="en-US" sz="2180" dirty="0">
                              <a:latin typeface="Cambria Math" panose="02040503050406030204" pitchFamily="18" charset="0"/>
                            </a:rPr>
                            <m:t>−385</m:t>
                          </m:r>
                        </m:e>
                      </m:d>
                      <m:r>
                        <a:rPr lang="en-US" sz="2180" dirty="0">
                          <a:latin typeface="Cambria Math" panose="02040503050406030204" pitchFamily="18" charset="0"/>
                        </a:rPr>
                        <m:t>=−1160 </m:t>
                      </m:r>
                      <m:r>
                        <m:rPr>
                          <m:sty m:val="p"/>
                        </m:rPr>
                        <a:rPr lang="en-US" sz="2180" dirty="0">
                          <a:latin typeface="Cambria Math" panose="02040503050406030204" pitchFamily="18" charset="0"/>
                        </a:rPr>
                        <m:t>kJ</m:t>
                      </m:r>
                    </m:oMath>
                  </m:oMathPara>
                </a14:m>
                <a:endParaRPr lang="en-US" sz="2180" baseline="-25000" dirty="0"/>
              </a:p>
              <a:p>
                <a:pPr marL="0" indent="0">
                  <a:buNone/>
                </a:pPr>
                <a:endParaRPr lang="en-US" sz="2180" baseline="-25000" dirty="0"/>
              </a:p>
              <a:p>
                <a:pPr marL="0" indent="0">
                  <a:buNone/>
                </a:pPr>
                <a14:m>
                  <m:oMathPara xmlns:m="http://schemas.openxmlformats.org/officeDocument/2006/math">
                    <m:oMathParaPr>
                      <m:jc m:val="centerGroup"/>
                    </m:oMathParaPr>
                    <m:oMath xmlns:m="http://schemas.openxmlformats.org/officeDocument/2006/math">
                      <m:f>
                        <m:fPr>
                          <m:ctrlPr>
                            <a:rPr lang="en-US" sz="2180" i="1" dirty="0">
                              <a:latin typeface="Cambria Math" panose="02040503050406030204" pitchFamily="18" charset="0"/>
                            </a:rPr>
                          </m:ctrlPr>
                        </m:fPr>
                        <m:num>
                          <m:r>
                            <a:rPr lang="en-US" sz="2180" dirty="0">
                              <a:latin typeface="Cambria Math" panose="02040503050406030204" pitchFamily="18" charset="0"/>
                            </a:rPr>
                            <m:t>1</m:t>
                          </m:r>
                        </m:num>
                        <m:den>
                          <m:r>
                            <a:rPr lang="en-US" sz="2180" dirty="0">
                              <a:latin typeface="Cambria Math" panose="02040503050406030204" pitchFamily="18" charset="0"/>
                            </a:rPr>
                            <m:t>4</m:t>
                          </m:r>
                        </m:den>
                      </m:f>
                      <m:r>
                        <a:rPr lang="en-US" sz="2180" dirty="0">
                          <a:latin typeface="Cambria Math" panose="02040503050406030204" pitchFamily="18" charset="0"/>
                        </a:rPr>
                        <m:t> </m:t>
                      </m:r>
                      <m:r>
                        <m:rPr>
                          <m:sty m:val="p"/>
                        </m:rPr>
                        <a:rPr lang="en-US" sz="2180" dirty="0">
                          <a:latin typeface="Cambria Math" panose="02040503050406030204" pitchFamily="18" charset="0"/>
                        </a:rPr>
                        <m:t>P</m:t>
                      </m:r>
                      <m:r>
                        <a:rPr lang="en-US" sz="2180" baseline="-25000" dirty="0">
                          <a:latin typeface="Cambria Math" panose="02040503050406030204" pitchFamily="18" charset="0"/>
                        </a:rPr>
                        <m:t>4</m:t>
                      </m:r>
                      <m:r>
                        <m:rPr>
                          <m:sty m:val="p"/>
                        </m:rPr>
                        <a:rPr lang="en-US" sz="2180" dirty="0">
                          <a:latin typeface="Cambria Math" panose="02040503050406030204" pitchFamily="18" charset="0"/>
                        </a:rPr>
                        <m:t>O</m:t>
                      </m:r>
                      <m:r>
                        <a:rPr lang="en-US" sz="2180" baseline="-25000" dirty="0">
                          <a:latin typeface="Cambria Math" panose="02040503050406030204" pitchFamily="18" charset="0"/>
                        </a:rPr>
                        <m:t>10</m:t>
                      </m:r>
                      <m:r>
                        <a:rPr lang="en-US" sz="2180" dirty="0">
                          <a:latin typeface="Cambria Math" panose="02040503050406030204" pitchFamily="18" charset="0"/>
                        </a:rPr>
                        <m:t> +</m:t>
                      </m:r>
                      <m:f>
                        <m:fPr>
                          <m:ctrlPr>
                            <a:rPr lang="en-US" sz="2180" i="1" dirty="0">
                              <a:latin typeface="Cambria Math" panose="02040503050406030204" pitchFamily="18" charset="0"/>
                            </a:rPr>
                          </m:ctrlPr>
                        </m:fPr>
                        <m:num>
                          <m:r>
                            <a:rPr lang="en-US" sz="2180" dirty="0">
                              <a:latin typeface="Cambria Math" panose="02040503050406030204" pitchFamily="18" charset="0"/>
                            </a:rPr>
                            <m:t>3</m:t>
                          </m:r>
                        </m:num>
                        <m:den>
                          <m:r>
                            <a:rPr lang="en-US" sz="2180" dirty="0">
                              <a:latin typeface="Cambria Math" panose="02040503050406030204" pitchFamily="18" charset="0"/>
                            </a:rPr>
                            <m:t>2</m:t>
                          </m:r>
                        </m:den>
                      </m:f>
                      <m:r>
                        <a:rPr lang="en-US" sz="2180" dirty="0">
                          <a:latin typeface="Cambria Math" panose="02040503050406030204" pitchFamily="18" charset="0"/>
                        </a:rPr>
                        <m:t> </m:t>
                      </m:r>
                      <m:r>
                        <m:rPr>
                          <m:sty m:val="p"/>
                        </m:rPr>
                        <a:rPr lang="en-US" sz="2180" dirty="0">
                          <a:latin typeface="Cambria Math" panose="02040503050406030204" pitchFamily="18" charset="0"/>
                        </a:rPr>
                        <m:t>H</m:t>
                      </m:r>
                      <m:r>
                        <a:rPr lang="en-US" sz="2180" baseline="-25000" dirty="0">
                          <a:latin typeface="Cambria Math" panose="02040503050406030204" pitchFamily="18" charset="0"/>
                        </a:rPr>
                        <m:t>2</m:t>
                      </m:r>
                      <m:r>
                        <m:rPr>
                          <m:sty m:val="p"/>
                        </m:rPr>
                        <a:rPr lang="en-US" sz="2180" dirty="0">
                          <a:latin typeface="Cambria Math" panose="02040503050406030204" pitchFamily="18" charset="0"/>
                        </a:rPr>
                        <m:t>O</m:t>
                      </m:r>
                      <m:r>
                        <a:rPr lang="en-US" sz="2180" dirty="0">
                          <a:latin typeface="Cambria Math" panose="02040503050406030204" pitchFamily="18" charset="0"/>
                        </a:rPr>
                        <m:t> → </m:t>
                      </m:r>
                      <m:r>
                        <m:rPr>
                          <m:sty m:val="p"/>
                        </m:rPr>
                        <a:rPr lang="en-US" sz="2180" dirty="0">
                          <a:latin typeface="Cambria Math" panose="02040503050406030204" pitchFamily="18" charset="0"/>
                        </a:rPr>
                        <m:t>H</m:t>
                      </m:r>
                      <m:r>
                        <a:rPr lang="en-US" sz="2180" baseline="-25000" dirty="0">
                          <a:latin typeface="Cambria Math" panose="02040503050406030204" pitchFamily="18" charset="0"/>
                        </a:rPr>
                        <m:t>3</m:t>
                      </m:r>
                      <m:r>
                        <m:rPr>
                          <m:sty m:val="p"/>
                        </m:rPr>
                        <a:rPr lang="en-US" sz="2180" dirty="0">
                          <a:latin typeface="Cambria Math" panose="02040503050406030204" pitchFamily="18" charset="0"/>
                        </a:rPr>
                        <m:t>PO</m:t>
                      </m:r>
                      <m:r>
                        <a:rPr lang="en-US" sz="2180" baseline="-25000" dirty="0">
                          <a:latin typeface="Cambria Math" panose="02040503050406030204" pitchFamily="18" charset="0"/>
                        </a:rPr>
                        <m:t>4</m:t>
                      </m:r>
                      <m:r>
                        <a:rPr lang="en-US" sz="2180" dirty="0">
                          <a:latin typeface="Cambria Math" panose="02040503050406030204" pitchFamily="18" charset="0"/>
                        </a:rPr>
                        <m:t>; </m:t>
                      </m:r>
                      <m:r>
                        <a:rPr lang="en-US" sz="2180" dirty="0">
                          <a:latin typeface="Cambria Math" panose="02040503050406030204" pitchFamily="18" charset="0"/>
                          <a:cs typeface="Times New Roman"/>
                        </a:rPr>
                        <m:t>∆</m:t>
                      </m:r>
                      <m:r>
                        <m:rPr>
                          <m:sty m:val="p"/>
                        </m:rPr>
                        <a:rPr lang="en-US" sz="2180" dirty="0">
                          <a:latin typeface="Cambria Math" panose="02040503050406030204" pitchFamily="18" charset="0"/>
                        </a:rPr>
                        <m:t>H</m:t>
                      </m:r>
                      <m:r>
                        <a:rPr lang="en-US" sz="2180" dirty="0">
                          <a:latin typeface="Cambria Math" panose="02040503050406030204" pitchFamily="18" charset="0"/>
                        </a:rPr>
                        <m:t> =</m:t>
                      </m:r>
                      <m:f>
                        <m:fPr>
                          <m:ctrlPr>
                            <a:rPr lang="en-US" sz="2180" i="1" dirty="0">
                              <a:latin typeface="Cambria Math" panose="02040503050406030204" pitchFamily="18" charset="0"/>
                            </a:rPr>
                          </m:ctrlPr>
                        </m:fPr>
                        <m:num>
                          <m:r>
                            <a:rPr lang="en-US" sz="2180" dirty="0">
                              <a:latin typeface="Cambria Math" panose="02040503050406030204" pitchFamily="18" charset="0"/>
                            </a:rPr>
                            <m:t>1</m:t>
                          </m:r>
                        </m:num>
                        <m:den>
                          <m:r>
                            <a:rPr lang="en-US" sz="2180" dirty="0">
                              <a:latin typeface="Cambria Math" panose="02040503050406030204" pitchFamily="18" charset="0"/>
                            </a:rPr>
                            <m:t>4</m:t>
                          </m:r>
                        </m:den>
                      </m:f>
                      <m:d>
                        <m:dPr>
                          <m:ctrlPr>
                            <a:rPr lang="en-US" sz="2180" i="1" dirty="0">
                              <a:latin typeface="Cambria Math" panose="02040503050406030204" pitchFamily="18" charset="0"/>
                            </a:rPr>
                          </m:ctrlPr>
                        </m:dPr>
                        <m:e>
                          <m:r>
                            <a:rPr lang="en-US" sz="2180" dirty="0">
                              <a:latin typeface="Cambria Math" panose="02040503050406030204" pitchFamily="18" charset="0"/>
                            </a:rPr>
                            <m:t>−385</m:t>
                          </m:r>
                        </m:e>
                      </m:d>
                      <m:r>
                        <a:rPr lang="en-US" sz="2180" dirty="0">
                          <a:latin typeface="Cambria Math" panose="02040503050406030204" pitchFamily="18" charset="0"/>
                        </a:rPr>
                        <m:t>=−96.3 </m:t>
                      </m:r>
                      <m:r>
                        <m:rPr>
                          <m:sty m:val="p"/>
                        </m:rPr>
                        <a:rPr lang="en-US" sz="2180" dirty="0">
                          <a:latin typeface="Cambria Math" panose="02040503050406030204" pitchFamily="18" charset="0"/>
                        </a:rPr>
                        <m:t>kJ</m:t>
                      </m:r>
                    </m:oMath>
                  </m:oMathPara>
                </a14:m>
                <a:endParaRPr lang="en-US" sz="2180" baseline="-25000" dirty="0"/>
              </a:p>
              <a:p>
                <a:pPr marL="0" indent="0">
                  <a:buNone/>
                </a:pPr>
                <a:endParaRPr lang="en-US" sz="2000" dirty="0"/>
              </a:p>
              <a:p>
                <a:endParaRPr lang="en-US" sz="2400" dirty="0"/>
              </a:p>
              <a:p>
                <a:pPr marL="0" indent="0">
                  <a:buNone/>
                </a:pPr>
                <a:endParaRPr lang="en-US" dirty="0"/>
              </a:p>
            </p:txBody>
          </p:sp>
        </mc:Choice>
        <mc:Fallback xmlns="">
          <p:sp>
            <p:nvSpPr>
              <p:cNvPr id="3" name="Content Placeholder 2"/>
              <p:cNvSpPr>
                <a:spLocks noGrp="1" noRot="1" noChangeAspect="1" noMove="1" noResize="1" noEditPoints="1" noAdjustHandles="1" noChangeArrowheads="1" noChangeShapeType="1" noTextEdit="1"/>
              </p:cNvSpPr>
              <p:nvPr>
                <p:ph sz="quarter" idx="1"/>
              </p:nvPr>
            </p:nvSpPr>
            <p:spPr>
              <a:blipFill>
                <a:blip r:embed="rId2"/>
                <a:stretch>
                  <a:fillRect l="-75" t="-950"/>
                </a:stretch>
              </a:blipFill>
            </p:spPr>
            <p:txBody>
              <a:bodyPr/>
              <a:lstStyle/>
              <a:p>
                <a:r>
                  <a:rPr lang="en-US">
                    <a:noFill/>
                  </a:rPr>
                  <a:t> </a:t>
                </a:r>
              </a:p>
            </p:txBody>
          </p:sp>
        </mc:Fallback>
      </mc:AlternateContent>
    </p:spTree>
    <p:extLst>
      <p:ext uri="{BB962C8B-B14F-4D97-AF65-F5344CB8AC3E}">
        <p14:creationId xmlns:p14="http://schemas.microsoft.com/office/powerpoint/2010/main" val="1621192312"/>
      </p:ext>
    </p:extLst>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Median">
  <a:themeElements>
    <a:clrScheme name="Office 2007-201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Custom 2">
      <a:majorFont>
        <a:latin typeface="Cambria Math"/>
        <a:ea typeface=""/>
        <a:cs typeface=""/>
      </a:majorFont>
      <a:minorFont>
        <a:latin typeface="Cambria Math"/>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extLst>
    <a:ext uri="{05A4C25C-085E-4340-85A3-A5531E510DB2}">
      <thm15:themeFamily xmlns:thm15="http://schemas.microsoft.com/office/thememl/2012/main" name="Median" id="{C81E0E53-31CD-4C35-8B6A-415A53D816AA}" vid="{DBE256A4-CD7B-437B-B054-3AB0F8BF082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Median</Template>
  <TotalTime>18867</TotalTime>
  <Words>1594</Words>
  <Application>Microsoft Office PowerPoint</Application>
  <PresentationFormat>On-screen Show (4:3)</PresentationFormat>
  <Paragraphs>158</Paragraphs>
  <Slides>27</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27</vt:i4>
      </vt:variant>
    </vt:vector>
  </HeadingPairs>
  <TitlesOfParts>
    <vt:vector size="33" baseType="lpstr">
      <vt:lpstr>Calibri</vt:lpstr>
      <vt:lpstr>Cambria Math</vt:lpstr>
      <vt:lpstr>Times New Roman</vt:lpstr>
      <vt:lpstr>Wingdings</vt:lpstr>
      <vt:lpstr>Wingdings 2</vt:lpstr>
      <vt:lpstr>Median</vt:lpstr>
      <vt:lpstr>Chapter 5 Part 3</vt:lpstr>
      <vt:lpstr>Internal Energy (U)</vt:lpstr>
      <vt:lpstr>Internal energy</vt:lpstr>
      <vt:lpstr>Internal Energy</vt:lpstr>
      <vt:lpstr>Internal Energy</vt:lpstr>
      <vt:lpstr>Enthalpy (H)</vt:lpstr>
      <vt:lpstr>Burning Firewood</vt:lpstr>
      <vt:lpstr>Burning Firewood</vt:lpstr>
      <vt:lpstr>Enthalpy as an extensive property</vt:lpstr>
      <vt:lpstr>Enthalpy as an extensive property</vt:lpstr>
      <vt:lpstr>State Functions</vt:lpstr>
      <vt:lpstr>State Functions</vt:lpstr>
      <vt:lpstr>Hess’s Law</vt:lpstr>
      <vt:lpstr>Hess’s Law</vt:lpstr>
      <vt:lpstr>Hess’s Law</vt:lpstr>
      <vt:lpstr>Hess’s Law</vt:lpstr>
      <vt:lpstr>Standard State Conditions (°)</vt:lpstr>
      <vt:lpstr>Standard State Conditions (°)</vt:lpstr>
      <vt:lpstr>Standard Enthalpy of Formation</vt:lpstr>
      <vt:lpstr>Standard Enthalpy of Formation</vt:lpstr>
      <vt:lpstr>Standard enthalpies of reactions</vt:lpstr>
      <vt:lpstr>Standard enthalpy of reaction</vt:lpstr>
      <vt:lpstr>Standard enthalpy of reaction</vt:lpstr>
      <vt:lpstr>Thermostoichiometry</vt:lpstr>
      <vt:lpstr>Thermostoichiometry</vt:lpstr>
      <vt:lpstr>Thermostoichiometry</vt:lpstr>
      <vt:lpstr>Thermostoichiometry</vt:lpstr>
    </vt:vector>
  </TitlesOfParts>
  <Company>Armstrong State University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Chapter 5 Part 2</dc:title>
  <dc:creator>Walter Turner</dc:creator>
  <cp:lastModifiedBy>Walter Turner</cp:lastModifiedBy>
  <cp:revision>85</cp:revision>
  <dcterms:created xsi:type="dcterms:W3CDTF">2017-10-15T20:46:06Z</dcterms:created>
  <dcterms:modified xsi:type="dcterms:W3CDTF">2021-10-13T09:22:06Z</dcterms:modified>
</cp:coreProperties>
</file>