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8"/>
  </p:notesMasterIdLst>
  <p:sldIdLst>
    <p:sldId id="257" r:id="rId2"/>
    <p:sldId id="340" r:id="rId3"/>
    <p:sldId id="339" r:id="rId4"/>
    <p:sldId id="344" r:id="rId5"/>
    <p:sldId id="341" r:id="rId6"/>
    <p:sldId id="345" r:id="rId7"/>
    <p:sldId id="302" r:id="rId8"/>
    <p:sldId id="349" r:id="rId9"/>
    <p:sldId id="361" r:id="rId10"/>
    <p:sldId id="363" r:id="rId11"/>
    <p:sldId id="353" r:id="rId12"/>
    <p:sldId id="365" r:id="rId13"/>
    <p:sldId id="354" r:id="rId14"/>
    <p:sldId id="356" r:id="rId15"/>
    <p:sldId id="367" r:id="rId16"/>
    <p:sldId id="359" r:id="rId1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7" autoAdjust="0"/>
    <p:restoredTop sz="94660"/>
  </p:normalViewPr>
  <p:slideViewPr>
    <p:cSldViewPr snapToGrid="0">
      <p:cViewPr varScale="1">
        <p:scale>
          <a:sx n="67" d="100"/>
          <a:sy n="67" d="100"/>
        </p:scale>
        <p:origin x="1244" y="4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2C947EB-1DC5-4416-849A-427485D7E490}" type="datetimeFigureOut">
              <a:rPr lang="en-US" smtClean="0"/>
              <a:t>10/18/2021</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DE78CC8-3FAE-46DF-96EC-72FF70CBFD03}" type="slidenum">
              <a:rPr lang="en-US" smtClean="0"/>
              <a:t>‹#›</a:t>
            </a:fld>
            <a:endParaRPr lang="en-US"/>
          </a:p>
        </p:txBody>
      </p:sp>
    </p:spTree>
    <p:extLst>
      <p:ext uri="{BB962C8B-B14F-4D97-AF65-F5344CB8AC3E}">
        <p14:creationId xmlns:p14="http://schemas.microsoft.com/office/powerpoint/2010/main" val="46204324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DE78CC8-3FAE-46DF-96EC-72FF70CBFD03}" type="slidenum">
              <a:rPr lang="en-US" smtClean="0"/>
              <a:t>1</a:t>
            </a:fld>
            <a:endParaRPr lang="en-US"/>
          </a:p>
        </p:txBody>
      </p:sp>
    </p:spTree>
    <p:extLst>
      <p:ext uri="{BB962C8B-B14F-4D97-AF65-F5344CB8AC3E}">
        <p14:creationId xmlns:p14="http://schemas.microsoft.com/office/powerpoint/2010/main" val="34494275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Answer: E</a:t>
            </a:r>
          </a:p>
        </p:txBody>
      </p:sp>
      <p:sp>
        <p:nvSpPr>
          <p:cNvPr id="4" name="Slide Number Placeholder 3"/>
          <p:cNvSpPr>
            <a:spLocks noGrp="1"/>
          </p:cNvSpPr>
          <p:nvPr>
            <p:ph type="sldNum" sz="quarter" idx="10"/>
          </p:nvPr>
        </p:nvSpPr>
        <p:spPr/>
        <p:txBody>
          <a:bodyPr/>
          <a:lstStyle/>
          <a:p>
            <a:fld id="{21BD0DED-8060-47E5-8FE7-FBBDA6D04D7A}" type="slidenum">
              <a:rPr lang="en-US" smtClean="0"/>
              <a:t>8</a:t>
            </a:fld>
            <a:endParaRPr lang="en-US" dirty="0"/>
          </a:p>
        </p:txBody>
      </p:sp>
    </p:spTree>
    <p:extLst>
      <p:ext uri="{BB962C8B-B14F-4D97-AF65-F5344CB8AC3E}">
        <p14:creationId xmlns:p14="http://schemas.microsoft.com/office/powerpoint/2010/main" val="301672513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7" name="Rectangle 6"/>
          <p:cNvSpPr/>
          <p:nvPr/>
        </p:nvSpPr>
        <p:spPr bwMode="white">
          <a:xfrm>
            <a:off x="0" y="5971032"/>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350"/>
          </a:p>
        </p:txBody>
      </p:sp>
      <p:sp>
        <p:nvSpPr>
          <p:cNvPr id="10" name="Rectangle 9"/>
          <p:cNvSpPr/>
          <p:nvPr/>
        </p:nvSpPr>
        <p:spPr>
          <a:xfrm>
            <a:off x="-9144" y="6053328"/>
            <a:ext cx="2249424"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350"/>
          </a:p>
        </p:txBody>
      </p:sp>
      <p:sp>
        <p:nvSpPr>
          <p:cNvPr id="11" name="Rectangle 10"/>
          <p:cNvSpPr/>
          <p:nvPr/>
        </p:nvSpPr>
        <p:spPr>
          <a:xfrm>
            <a:off x="2359152" y="6044184"/>
            <a:ext cx="6784848"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350"/>
          </a:p>
        </p:txBody>
      </p:sp>
      <p:sp>
        <p:nvSpPr>
          <p:cNvPr id="8" name="Title 7"/>
          <p:cNvSpPr>
            <a:spLocks noGrp="1"/>
          </p:cNvSpPr>
          <p:nvPr>
            <p:ph type="ctrTitle"/>
          </p:nvPr>
        </p:nvSpPr>
        <p:spPr>
          <a:xfrm>
            <a:off x="2362200" y="4038600"/>
            <a:ext cx="6477000" cy="1828800"/>
          </a:xfrm>
        </p:spPr>
        <p:txBody>
          <a:bodyPr anchor="b"/>
          <a:lstStyle>
            <a:lvl1pPr>
              <a:defRPr cap="all" baseline="0"/>
            </a:lvl1pPr>
          </a:lstStyle>
          <a:p>
            <a:r>
              <a:rPr kumimoji="0" lang="en-US"/>
              <a:t>Click to edit Master title style</a:t>
            </a:r>
          </a:p>
        </p:txBody>
      </p:sp>
      <p:sp>
        <p:nvSpPr>
          <p:cNvPr id="9" name="Subtitle 8"/>
          <p:cNvSpPr>
            <a:spLocks noGrp="1"/>
          </p:cNvSpPr>
          <p:nvPr>
            <p:ph type="subTitle" idx="1"/>
          </p:nvPr>
        </p:nvSpPr>
        <p:spPr>
          <a:xfrm>
            <a:off x="2362200" y="6050037"/>
            <a:ext cx="6705600" cy="685800"/>
          </a:xfrm>
        </p:spPr>
        <p:txBody>
          <a:bodyPr anchor="ctr">
            <a:normAutofit/>
          </a:bodyPr>
          <a:lstStyle>
            <a:lvl1pPr marL="0" indent="0" algn="l">
              <a:buNone/>
              <a:defRPr sz="1950">
                <a:solidFill>
                  <a:srgbClr val="FFFFFF"/>
                </a:solidFill>
              </a:defRPr>
            </a:lvl1pPr>
            <a:lvl2pPr marL="342900" indent="0" algn="ctr">
              <a:buNone/>
            </a:lvl2pPr>
            <a:lvl3pPr marL="685800" indent="0" algn="ctr">
              <a:buNone/>
            </a:lvl3pPr>
            <a:lvl4pPr marL="1028700" indent="0" algn="ctr">
              <a:buNone/>
            </a:lvl4pPr>
            <a:lvl5pPr marL="1371600" indent="0" algn="ctr">
              <a:buNone/>
            </a:lvl5pPr>
            <a:lvl6pPr marL="1714500" indent="0" algn="ctr">
              <a:buNone/>
            </a:lvl6pPr>
            <a:lvl7pPr marL="2057400" indent="0" algn="ctr">
              <a:buNone/>
            </a:lvl7pPr>
            <a:lvl8pPr marL="2400300" indent="0" algn="ctr">
              <a:buNone/>
            </a:lvl8pPr>
            <a:lvl9pPr marL="2743200" indent="0" algn="ctr">
              <a:buNone/>
            </a:lvl9pPr>
          </a:lstStyle>
          <a:p>
            <a:r>
              <a:rPr kumimoji="0" lang="en-US"/>
              <a:t>Click to edit Master subtitle style</a:t>
            </a:r>
          </a:p>
        </p:txBody>
      </p:sp>
      <p:sp>
        <p:nvSpPr>
          <p:cNvPr id="28" name="Date Placeholder 27"/>
          <p:cNvSpPr>
            <a:spLocks noGrp="1"/>
          </p:cNvSpPr>
          <p:nvPr>
            <p:ph type="dt" sz="half" idx="10"/>
          </p:nvPr>
        </p:nvSpPr>
        <p:spPr>
          <a:xfrm>
            <a:off x="76200" y="6068699"/>
            <a:ext cx="2057400" cy="685800"/>
          </a:xfrm>
        </p:spPr>
        <p:txBody>
          <a:bodyPr>
            <a:noAutofit/>
          </a:bodyPr>
          <a:lstStyle>
            <a:lvl1pPr algn="ctr">
              <a:defRPr sz="1500">
                <a:solidFill>
                  <a:srgbClr val="FFFFFF"/>
                </a:solidFill>
              </a:defRPr>
            </a:lvl1pPr>
          </a:lstStyle>
          <a:p>
            <a:fld id="{A143B86B-3A36-415D-A51F-B9DFACBA9B80}" type="datetime1">
              <a:rPr lang="en-US" smtClean="0"/>
              <a:t>10/18/2021</a:t>
            </a:fld>
            <a:endParaRPr lang="en-US"/>
          </a:p>
        </p:txBody>
      </p:sp>
      <p:sp>
        <p:nvSpPr>
          <p:cNvPr id="17" name="Footer Placeholder 16"/>
          <p:cNvSpPr>
            <a:spLocks noGrp="1"/>
          </p:cNvSpPr>
          <p:nvPr>
            <p:ph type="ftr" sz="quarter" idx="11"/>
          </p:nvPr>
        </p:nvSpPr>
        <p:spPr>
          <a:xfrm>
            <a:off x="2085393" y="236540"/>
            <a:ext cx="5867400" cy="365125"/>
          </a:xfrm>
        </p:spPr>
        <p:txBody>
          <a:bodyPr/>
          <a:lstStyle>
            <a:lvl1pPr algn="r">
              <a:defRPr>
                <a:solidFill>
                  <a:schemeClr val="tx2"/>
                </a:solidFill>
              </a:defRPr>
            </a:lvl1pPr>
          </a:lstStyle>
          <a:p>
            <a:endParaRPr lang="en-US"/>
          </a:p>
        </p:txBody>
      </p:sp>
      <p:sp>
        <p:nvSpPr>
          <p:cNvPr id="29" name="Slide Number Placeholder 28"/>
          <p:cNvSpPr>
            <a:spLocks noGrp="1"/>
          </p:cNvSpPr>
          <p:nvPr>
            <p:ph type="sldNum" sz="quarter" idx="12"/>
          </p:nvPr>
        </p:nvSpPr>
        <p:spPr>
          <a:xfrm>
            <a:off x="8001000" y="228600"/>
            <a:ext cx="838200" cy="381000"/>
          </a:xfrm>
        </p:spPr>
        <p:txBody>
          <a:bodyPr/>
          <a:lstStyle>
            <a:lvl1pPr>
              <a:defRPr>
                <a:solidFill>
                  <a:schemeClr val="tx2"/>
                </a:solidFill>
              </a:defRPr>
            </a:lvl1pPr>
          </a:lstStyle>
          <a:p>
            <a:fld id="{E2B1B588-3BB1-4A78-AA7B-112245430627}" type="slidenum">
              <a:rPr lang="en-US" smtClean="0"/>
              <a:t>‹#›</a:t>
            </a:fld>
            <a:endParaRPr lang="en-US"/>
          </a:p>
        </p:txBody>
      </p:sp>
    </p:spTree>
    <p:extLst>
      <p:ext uri="{BB962C8B-B14F-4D97-AF65-F5344CB8AC3E}">
        <p14:creationId xmlns:p14="http://schemas.microsoft.com/office/powerpoint/2010/main" val="702095172"/>
      </p:ext>
    </p:extLst>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Vertical Text Placeholder 2"/>
          <p:cNvSpPr>
            <a:spLocks noGrp="1"/>
          </p:cNvSpPr>
          <p:nvPr>
            <p:ph type="body" orient="vert" idx="1"/>
          </p:nvPr>
        </p:nvSpPr>
        <p:spPr/>
        <p:txBody>
          <a:bodyPr vert="eaVert"/>
          <a:lstStyle/>
          <a:p>
            <a:pPr lvl="0" eaLnBrk="1" latinLnBrk="0" hangingPunct="1"/>
            <a:r>
              <a:rPr lang="en-US"/>
              <a:t>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8C7C2D66-2E48-4005-8E4F-9319506D337E}" type="datetime1">
              <a:rPr lang="en-US" smtClean="0"/>
              <a:t>10/18/2021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2B1B588-3BB1-4A78-AA7B-112245430627}" type="slidenum">
              <a:rPr lang="en-US" smtClean="0"/>
              <a:t>‹#›</a:t>
            </a:fld>
            <a:endParaRPr lang="en-US"/>
          </a:p>
        </p:txBody>
      </p:sp>
    </p:spTree>
    <p:extLst>
      <p:ext uri="{BB962C8B-B14F-4D97-AF65-F5344CB8AC3E}">
        <p14:creationId xmlns:p14="http://schemas.microsoft.com/office/powerpoint/2010/main" val="317090754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1"/>
      </p:bgRef>
    </p:bg>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609602"/>
            <a:ext cx="2057400" cy="5516563"/>
          </a:xfrm>
        </p:spPr>
        <p:txBody>
          <a:bodyPr vert="eaVert"/>
          <a:lstStyle/>
          <a:p>
            <a:r>
              <a:rPr kumimoji="0" lang="en-US"/>
              <a:t>Click to edit Master title style</a:t>
            </a:r>
          </a:p>
        </p:txBody>
      </p:sp>
      <p:sp>
        <p:nvSpPr>
          <p:cNvPr id="3" name="Vertical Text Placeholder 2"/>
          <p:cNvSpPr>
            <a:spLocks noGrp="1"/>
          </p:cNvSpPr>
          <p:nvPr>
            <p:ph type="body" orient="vert" idx="1"/>
          </p:nvPr>
        </p:nvSpPr>
        <p:spPr>
          <a:xfrm>
            <a:off x="457200" y="609600"/>
            <a:ext cx="5562600" cy="5516564"/>
          </a:xfrm>
        </p:spPr>
        <p:txBody>
          <a:bodyPr vert="eaVert"/>
          <a:lstStyle/>
          <a:p>
            <a:pPr lvl="0" eaLnBrk="1" latinLnBrk="0" hangingPunct="1"/>
            <a:r>
              <a:rPr lang="en-US"/>
              <a:t>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a:xfrm>
            <a:off x="6553200" y="6248404"/>
            <a:ext cx="2209800" cy="365125"/>
          </a:xfrm>
        </p:spPr>
        <p:txBody>
          <a:bodyPr/>
          <a:lstStyle/>
          <a:p>
            <a:fld id="{53E0CC81-68B0-4651-B1AE-4B3F0AC17A79}" type="datetime1">
              <a:rPr lang="en-US" smtClean="0"/>
              <a:t>10/18/2021</a:t>
            </a:fld>
            <a:endParaRPr lang="en-US"/>
          </a:p>
        </p:txBody>
      </p:sp>
      <p:sp>
        <p:nvSpPr>
          <p:cNvPr id="5" name="Footer Placeholder 4"/>
          <p:cNvSpPr>
            <a:spLocks noGrp="1"/>
          </p:cNvSpPr>
          <p:nvPr>
            <p:ph type="ftr" sz="quarter" idx="11"/>
          </p:nvPr>
        </p:nvSpPr>
        <p:spPr>
          <a:xfrm>
            <a:off x="457202" y="6248209"/>
            <a:ext cx="5573483" cy="365125"/>
          </a:xfrm>
        </p:spPr>
        <p:txBody>
          <a:bodyPr/>
          <a:lstStyle/>
          <a:p>
            <a:endParaRPr lang="en-US"/>
          </a:p>
        </p:txBody>
      </p:sp>
      <p:sp>
        <p:nvSpPr>
          <p:cNvPr id="7" name="Rectangle 6"/>
          <p:cNvSpPr/>
          <p:nvPr/>
        </p:nvSpPr>
        <p:spPr bwMode="white">
          <a:xfrm>
            <a:off x="6096318" y="0"/>
            <a:ext cx="320040"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sz="1350"/>
          </a:p>
        </p:txBody>
      </p:sp>
      <p:sp>
        <p:nvSpPr>
          <p:cNvPr id="8" name="Rectangle 7"/>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sz="1350"/>
          </a:p>
        </p:txBody>
      </p:sp>
      <p:sp>
        <p:nvSpPr>
          <p:cNvPr id="9" name="Rectangle 8"/>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sz="1350"/>
          </a:p>
        </p:txBody>
      </p:sp>
      <p:sp>
        <p:nvSpPr>
          <p:cNvPr id="6" name="Slide Number Placeholder 5"/>
          <p:cNvSpPr>
            <a:spLocks noGrp="1"/>
          </p:cNvSpPr>
          <p:nvPr>
            <p:ph type="sldNum" sz="quarter" idx="12"/>
          </p:nvPr>
        </p:nvSpPr>
        <p:spPr>
          <a:xfrm rot="5400000">
            <a:off x="5989638" y="144462"/>
            <a:ext cx="533400" cy="244476"/>
          </a:xfrm>
        </p:spPr>
        <p:txBody>
          <a:bodyPr/>
          <a:lstStyle/>
          <a:p>
            <a:fld id="{E2B1B588-3BB1-4A78-AA7B-112245430627}" type="slidenum">
              <a:rPr lang="en-US" smtClean="0"/>
              <a:t>‹#›</a:t>
            </a:fld>
            <a:endParaRPr lang="en-US"/>
          </a:p>
        </p:txBody>
      </p:sp>
    </p:spTree>
    <p:extLst>
      <p:ext uri="{BB962C8B-B14F-4D97-AF65-F5344CB8AC3E}">
        <p14:creationId xmlns:p14="http://schemas.microsoft.com/office/powerpoint/2010/main" val="1519127226"/>
      </p:ext>
    </p:extLst>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12648" y="228600"/>
            <a:ext cx="8153400" cy="990600"/>
          </a:xfrm>
        </p:spPr>
        <p:txBody>
          <a:bodyPr/>
          <a:lstStyle/>
          <a:p>
            <a:r>
              <a:rPr kumimoji="0" lang="en-US"/>
              <a:t>Click to edit Master title style</a:t>
            </a:r>
          </a:p>
        </p:txBody>
      </p:sp>
      <p:sp>
        <p:nvSpPr>
          <p:cNvPr id="4" name="Date Placeholder 3"/>
          <p:cNvSpPr>
            <a:spLocks noGrp="1"/>
          </p:cNvSpPr>
          <p:nvPr>
            <p:ph type="dt" sz="half" idx="10"/>
          </p:nvPr>
        </p:nvSpPr>
        <p:spPr/>
        <p:txBody>
          <a:bodyPr/>
          <a:lstStyle/>
          <a:p>
            <a:fld id="{2536224D-D2B9-4366-B8F2-ACDB03BF682D}" type="datetime1">
              <a:rPr lang="en-US" smtClean="0"/>
              <a:t>10/18/2021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lvl1pPr>
              <a:defRPr>
                <a:solidFill>
                  <a:srgbClr val="FFFFFF"/>
                </a:solidFill>
              </a:defRPr>
            </a:lvl1pPr>
          </a:lstStyle>
          <a:p>
            <a:fld id="{E2B1B588-3BB1-4A78-AA7B-112245430627}" type="slidenum">
              <a:rPr lang="en-US" smtClean="0"/>
              <a:t>‹#›</a:t>
            </a:fld>
            <a:endParaRPr lang="en-US"/>
          </a:p>
        </p:txBody>
      </p:sp>
      <p:sp>
        <p:nvSpPr>
          <p:cNvPr id="8" name="Content Placeholder 7"/>
          <p:cNvSpPr>
            <a:spLocks noGrp="1"/>
          </p:cNvSpPr>
          <p:nvPr>
            <p:ph sz="quarter" idx="1"/>
          </p:nvPr>
        </p:nvSpPr>
        <p:spPr>
          <a:xfrm>
            <a:off x="612648" y="1600200"/>
            <a:ext cx="8153400" cy="4495800"/>
          </a:xfrm>
        </p:spPr>
        <p:txBody>
          <a:bodyPr/>
          <a:lstStyle/>
          <a:p>
            <a:pPr lvl="0" eaLnBrk="1" latinLnBrk="0" hangingPunct="1"/>
            <a:r>
              <a:rPr lang="en-US"/>
              <a:t>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Tree>
    <p:extLst>
      <p:ext uri="{BB962C8B-B14F-4D97-AF65-F5344CB8AC3E}">
        <p14:creationId xmlns:p14="http://schemas.microsoft.com/office/powerpoint/2010/main" val="396806021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371601" y="2743200"/>
            <a:ext cx="7123113" cy="1673225"/>
          </a:xfrm>
        </p:spPr>
        <p:txBody>
          <a:bodyPr anchor="t"/>
          <a:lstStyle>
            <a:lvl1pPr marL="0" indent="0">
              <a:buNone/>
              <a:defRPr sz="2100">
                <a:solidFill>
                  <a:schemeClr val="tx2"/>
                </a:solidFill>
              </a:defRPr>
            </a:lvl1pPr>
            <a:lvl2pPr>
              <a:buNone/>
              <a:defRPr sz="1350">
                <a:solidFill>
                  <a:schemeClr val="tx1">
                    <a:tint val="75000"/>
                  </a:schemeClr>
                </a:solidFill>
              </a:defRPr>
            </a:lvl2pPr>
            <a:lvl3pPr>
              <a:buNone/>
              <a:defRPr sz="1200">
                <a:solidFill>
                  <a:schemeClr val="tx1">
                    <a:tint val="75000"/>
                  </a:schemeClr>
                </a:solidFill>
              </a:defRPr>
            </a:lvl3pPr>
            <a:lvl4pPr>
              <a:buNone/>
              <a:defRPr sz="1050">
                <a:solidFill>
                  <a:schemeClr val="tx1">
                    <a:tint val="75000"/>
                  </a:schemeClr>
                </a:solidFill>
              </a:defRPr>
            </a:lvl4pPr>
            <a:lvl5pPr>
              <a:buNone/>
              <a:defRPr sz="1050">
                <a:solidFill>
                  <a:schemeClr val="tx1">
                    <a:tint val="75000"/>
                  </a:schemeClr>
                </a:solidFill>
              </a:defRPr>
            </a:lvl5pPr>
          </a:lstStyle>
          <a:p>
            <a:pPr lvl="0" eaLnBrk="1" latinLnBrk="0" hangingPunct="1"/>
            <a:r>
              <a:rPr kumimoji="0" lang="en-US"/>
              <a:t>Edit Master text styles</a:t>
            </a:r>
          </a:p>
        </p:txBody>
      </p:sp>
      <p:sp>
        <p:nvSpPr>
          <p:cNvPr id="7" name="Rectangle 6"/>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350"/>
          </a:p>
        </p:txBody>
      </p:sp>
      <p:sp>
        <p:nvSpPr>
          <p:cNvPr id="8" name="Rectangle 7"/>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350"/>
          </a:p>
        </p:txBody>
      </p:sp>
      <p:sp>
        <p:nvSpPr>
          <p:cNvPr id="9" name="Rectangle 8"/>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350"/>
          </a:p>
        </p:txBody>
      </p:sp>
      <p:sp>
        <p:nvSpPr>
          <p:cNvPr id="2" name="Title 1"/>
          <p:cNvSpPr>
            <a:spLocks noGrp="1"/>
          </p:cNvSpPr>
          <p:nvPr>
            <p:ph type="title"/>
          </p:nvPr>
        </p:nvSpPr>
        <p:spPr>
          <a:xfrm>
            <a:off x="1371600" y="1600200"/>
            <a:ext cx="7620000" cy="990600"/>
          </a:xfrm>
        </p:spPr>
        <p:txBody>
          <a:bodyPr/>
          <a:lstStyle>
            <a:lvl1pPr algn="l">
              <a:buNone/>
              <a:defRPr sz="3300" b="0" cap="none">
                <a:solidFill>
                  <a:srgbClr val="FFFFFF"/>
                </a:solidFill>
              </a:defRPr>
            </a:lvl1pPr>
          </a:lstStyle>
          <a:p>
            <a:r>
              <a:rPr kumimoji="0" lang="en-US"/>
              <a:t>Click to edit Master title style</a:t>
            </a:r>
          </a:p>
        </p:txBody>
      </p:sp>
      <p:sp>
        <p:nvSpPr>
          <p:cNvPr id="12" name="Date Placeholder 11"/>
          <p:cNvSpPr>
            <a:spLocks noGrp="1"/>
          </p:cNvSpPr>
          <p:nvPr>
            <p:ph type="dt" sz="half" idx="10"/>
          </p:nvPr>
        </p:nvSpPr>
        <p:spPr/>
        <p:txBody>
          <a:bodyPr/>
          <a:lstStyle/>
          <a:p>
            <a:fld id="{88E7DFC3-E3EE-40AA-B626-3A719D17FBF1}" type="datetime1">
              <a:rPr lang="en-US" smtClean="0"/>
              <a:t>10/18/2021</a:t>
            </a:fld>
            <a:endParaRPr lang="en-US"/>
          </a:p>
        </p:txBody>
      </p:sp>
      <p:sp>
        <p:nvSpPr>
          <p:cNvPr id="13" name="Slide Number Placeholder 12"/>
          <p:cNvSpPr>
            <a:spLocks noGrp="1"/>
          </p:cNvSpPr>
          <p:nvPr>
            <p:ph type="sldNum" sz="quarter" idx="11"/>
          </p:nvPr>
        </p:nvSpPr>
        <p:spPr>
          <a:xfrm>
            <a:off x="0" y="1752600"/>
            <a:ext cx="1295400" cy="701676"/>
          </a:xfrm>
        </p:spPr>
        <p:txBody>
          <a:bodyPr>
            <a:noAutofit/>
          </a:bodyPr>
          <a:lstStyle>
            <a:lvl1pPr>
              <a:defRPr sz="1800">
                <a:solidFill>
                  <a:srgbClr val="FFFFFF"/>
                </a:solidFill>
              </a:defRPr>
            </a:lvl1pPr>
          </a:lstStyle>
          <a:p>
            <a:fld id="{E2B1B588-3BB1-4A78-AA7B-112245430627}" type="slidenum">
              <a:rPr lang="en-US" smtClean="0"/>
              <a:t>‹#›</a:t>
            </a:fld>
            <a:endParaRPr lang="en-US"/>
          </a:p>
        </p:txBody>
      </p:sp>
      <p:sp>
        <p:nvSpPr>
          <p:cNvPr id="14" name="Footer Placeholder 13"/>
          <p:cNvSpPr>
            <a:spLocks noGrp="1"/>
          </p:cNvSpPr>
          <p:nvPr>
            <p:ph type="ftr" sz="quarter" idx="12"/>
          </p:nvPr>
        </p:nvSpPr>
        <p:spPr/>
        <p:txBody>
          <a:bodyPr/>
          <a:lstStyle/>
          <a:p>
            <a:endParaRPr lang="en-US"/>
          </a:p>
        </p:txBody>
      </p:sp>
    </p:spTree>
    <p:extLst>
      <p:ext uri="{BB962C8B-B14F-4D97-AF65-F5344CB8AC3E}">
        <p14:creationId xmlns:p14="http://schemas.microsoft.com/office/powerpoint/2010/main" val="2896409599"/>
      </p:ext>
    </p:extLst>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9" name="Content Placeholder 8"/>
          <p:cNvSpPr>
            <a:spLocks noGrp="1"/>
          </p:cNvSpPr>
          <p:nvPr>
            <p:ph sz="quarter" idx="1"/>
          </p:nvPr>
        </p:nvSpPr>
        <p:spPr>
          <a:xfrm>
            <a:off x="609600" y="1589567"/>
            <a:ext cx="3886200" cy="4572000"/>
          </a:xfrm>
        </p:spPr>
        <p:txBody>
          <a:bodyPr/>
          <a:lstStyle/>
          <a:p>
            <a:pPr lvl="0" eaLnBrk="1" latinLnBrk="0" hangingPunct="1"/>
            <a:r>
              <a:rPr lang="en-US"/>
              <a:t>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11" name="Content Placeholder 10"/>
          <p:cNvSpPr>
            <a:spLocks noGrp="1"/>
          </p:cNvSpPr>
          <p:nvPr>
            <p:ph sz="quarter" idx="2"/>
          </p:nvPr>
        </p:nvSpPr>
        <p:spPr>
          <a:xfrm>
            <a:off x="4844901" y="1589567"/>
            <a:ext cx="3886200" cy="4572000"/>
          </a:xfrm>
        </p:spPr>
        <p:txBody>
          <a:bodyPr/>
          <a:lstStyle/>
          <a:p>
            <a:pPr lvl="0" eaLnBrk="1" latinLnBrk="0" hangingPunct="1"/>
            <a:r>
              <a:rPr lang="en-US"/>
              <a:t>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8" name="Date Placeholder 7"/>
          <p:cNvSpPr>
            <a:spLocks noGrp="1"/>
          </p:cNvSpPr>
          <p:nvPr>
            <p:ph type="dt" sz="half" idx="15"/>
          </p:nvPr>
        </p:nvSpPr>
        <p:spPr/>
        <p:txBody>
          <a:bodyPr rtlCol="0"/>
          <a:lstStyle/>
          <a:p>
            <a:fld id="{07EF2CC0-9537-4FA5-AA6C-1AD6837E8A54}" type="datetime1">
              <a:rPr lang="en-US" smtClean="0"/>
              <a:t>10/18/2021</a:t>
            </a:fld>
            <a:endParaRPr lang="en-US"/>
          </a:p>
        </p:txBody>
      </p:sp>
      <p:sp>
        <p:nvSpPr>
          <p:cNvPr id="10" name="Slide Number Placeholder 9"/>
          <p:cNvSpPr>
            <a:spLocks noGrp="1"/>
          </p:cNvSpPr>
          <p:nvPr>
            <p:ph type="sldNum" sz="quarter" idx="16"/>
          </p:nvPr>
        </p:nvSpPr>
        <p:spPr/>
        <p:txBody>
          <a:bodyPr rtlCol="0"/>
          <a:lstStyle/>
          <a:p>
            <a:fld id="{E2B1B588-3BB1-4A78-AA7B-112245430627}" type="slidenum">
              <a:rPr lang="en-US" smtClean="0"/>
              <a:t>‹#›</a:t>
            </a:fld>
            <a:endParaRPr lang="en-US"/>
          </a:p>
        </p:txBody>
      </p:sp>
      <p:sp>
        <p:nvSpPr>
          <p:cNvPr id="12" name="Footer Placeholder 11"/>
          <p:cNvSpPr>
            <a:spLocks noGrp="1"/>
          </p:cNvSpPr>
          <p:nvPr>
            <p:ph type="ftr" sz="quarter" idx="17"/>
          </p:nvPr>
        </p:nvSpPr>
        <p:spPr/>
        <p:txBody>
          <a:bodyPr rtlCol="0"/>
          <a:lstStyle/>
          <a:p>
            <a:endParaRPr lang="en-US"/>
          </a:p>
        </p:txBody>
      </p:sp>
    </p:spTree>
    <p:extLst>
      <p:ext uri="{BB962C8B-B14F-4D97-AF65-F5344CB8AC3E}">
        <p14:creationId xmlns:p14="http://schemas.microsoft.com/office/powerpoint/2010/main" val="136462542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3400" y="273050"/>
            <a:ext cx="8153400" cy="869950"/>
          </a:xfrm>
        </p:spPr>
        <p:txBody>
          <a:bodyPr anchor="ctr"/>
          <a:lstStyle>
            <a:lvl1pPr>
              <a:defRPr/>
            </a:lvl1pPr>
          </a:lstStyle>
          <a:p>
            <a:r>
              <a:rPr kumimoji="0" lang="en-US"/>
              <a:t>Click to edit Master title style</a:t>
            </a:r>
          </a:p>
        </p:txBody>
      </p:sp>
      <p:sp>
        <p:nvSpPr>
          <p:cNvPr id="11" name="Content Placeholder 10"/>
          <p:cNvSpPr>
            <a:spLocks noGrp="1"/>
          </p:cNvSpPr>
          <p:nvPr>
            <p:ph sz="quarter" idx="2"/>
          </p:nvPr>
        </p:nvSpPr>
        <p:spPr>
          <a:xfrm>
            <a:off x="609600" y="2438400"/>
            <a:ext cx="3886200" cy="3581400"/>
          </a:xfrm>
        </p:spPr>
        <p:txBody>
          <a:bodyPr/>
          <a:lstStyle/>
          <a:p>
            <a:pPr lvl="0" eaLnBrk="1" latinLnBrk="0" hangingPunct="1"/>
            <a:r>
              <a:rPr lang="en-US"/>
              <a:t>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13" name="Content Placeholder 12"/>
          <p:cNvSpPr>
            <a:spLocks noGrp="1"/>
          </p:cNvSpPr>
          <p:nvPr>
            <p:ph sz="quarter" idx="4"/>
          </p:nvPr>
        </p:nvSpPr>
        <p:spPr>
          <a:xfrm>
            <a:off x="4800600" y="2438400"/>
            <a:ext cx="3886200" cy="3581400"/>
          </a:xfrm>
        </p:spPr>
        <p:txBody>
          <a:bodyPr/>
          <a:lstStyle/>
          <a:p>
            <a:pPr lvl="0" eaLnBrk="1" latinLnBrk="0" hangingPunct="1"/>
            <a:r>
              <a:rPr lang="en-US"/>
              <a:t>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10" name="Date Placeholder 9"/>
          <p:cNvSpPr>
            <a:spLocks noGrp="1"/>
          </p:cNvSpPr>
          <p:nvPr>
            <p:ph type="dt" sz="half" idx="15"/>
          </p:nvPr>
        </p:nvSpPr>
        <p:spPr/>
        <p:txBody>
          <a:bodyPr rtlCol="0"/>
          <a:lstStyle/>
          <a:p>
            <a:fld id="{E54AA15C-1A69-47A6-BA4D-DB282B333809}" type="datetime1">
              <a:rPr lang="en-US" smtClean="0"/>
              <a:t>10/18/2021</a:t>
            </a:fld>
            <a:endParaRPr lang="en-US"/>
          </a:p>
        </p:txBody>
      </p:sp>
      <p:sp>
        <p:nvSpPr>
          <p:cNvPr id="12" name="Slide Number Placeholder 11"/>
          <p:cNvSpPr>
            <a:spLocks noGrp="1"/>
          </p:cNvSpPr>
          <p:nvPr>
            <p:ph type="sldNum" sz="quarter" idx="16"/>
          </p:nvPr>
        </p:nvSpPr>
        <p:spPr/>
        <p:txBody>
          <a:bodyPr rtlCol="0"/>
          <a:lstStyle/>
          <a:p>
            <a:fld id="{E2B1B588-3BB1-4A78-AA7B-112245430627}" type="slidenum">
              <a:rPr lang="en-US" smtClean="0"/>
              <a:t>‹#›</a:t>
            </a:fld>
            <a:endParaRPr lang="en-US"/>
          </a:p>
        </p:txBody>
      </p:sp>
      <p:sp>
        <p:nvSpPr>
          <p:cNvPr id="14" name="Footer Placeholder 13"/>
          <p:cNvSpPr>
            <a:spLocks noGrp="1"/>
          </p:cNvSpPr>
          <p:nvPr>
            <p:ph type="ftr" sz="quarter" idx="17"/>
          </p:nvPr>
        </p:nvSpPr>
        <p:spPr/>
        <p:txBody>
          <a:bodyPr rtlCol="0"/>
          <a:lstStyle/>
          <a:p>
            <a:endParaRPr lang="en-US"/>
          </a:p>
        </p:txBody>
      </p:sp>
      <p:sp>
        <p:nvSpPr>
          <p:cNvPr id="16" name="Text Placeholder 15"/>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1500" b="1">
                <a:solidFill>
                  <a:srgbClr val="FFFFFF"/>
                </a:solidFill>
              </a:defRPr>
            </a:lvl1pPr>
          </a:lstStyle>
          <a:p>
            <a:pPr lvl="0" eaLnBrk="1" latinLnBrk="0" hangingPunct="1"/>
            <a:r>
              <a:rPr kumimoji="0" lang="en-US"/>
              <a:t>Edit Master text styles</a:t>
            </a:r>
          </a:p>
        </p:txBody>
      </p:sp>
      <p:sp>
        <p:nvSpPr>
          <p:cNvPr id="15" name="Text Placeholder 14"/>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1500" b="1">
                <a:solidFill>
                  <a:srgbClr val="FFFFFF"/>
                </a:solidFill>
              </a:defRPr>
            </a:lvl1pPr>
          </a:lstStyle>
          <a:p>
            <a:pPr lvl="0" eaLnBrk="1" latinLnBrk="0" hangingPunct="1"/>
            <a:r>
              <a:rPr kumimoji="0" lang="en-US"/>
              <a:t>Edit Master text styles</a:t>
            </a:r>
          </a:p>
        </p:txBody>
      </p:sp>
    </p:spTree>
    <p:extLst>
      <p:ext uri="{BB962C8B-B14F-4D97-AF65-F5344CB8AC3E}">
        <p14:creationId xmlns:p14="http://schemas.microsoft.com/office/powerpoint/2010/main" val="160124957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Date Placeholder 2"/>
          <p:cNvSpPr>
            <a:spLocks noGrp="1"/>
          </p:cNvSpPr>
          <p:nvPr>
            <p:ph type="dt" sz="half" idx="10"/>
          </p:nvPr>
        </p:nvSpPr>
        <p:spPr/>
        <p:txBody>
          <a:bodyPr/>
          <a:lstStyle/>
          <a:p>
            <a:fld id="{BD5587B6-864B-46A9-AF52-9C36AEA8B64A}" type="datetime1">
              <a:rPr lang="en-US" smtClean="0"/>
              <a:t>10/18/2021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lvl1pPr>
              <a:defRPr>
                <a:solidFill>
                  <a:srgbClr val="FFFFFF"/>
                </a:solidFill>
              </a:defRPr>
            </a:lvl1pPr>
          </a:lstStyle>
          <a:p>
            <a:fld id="{E2B1B588-3BB1-4A78-AA7B-112245430627}" type="slidenum">
              <a:rPr lang="en-US" smtClean="0"/>
              <a:t>‹#›</a:t>
            </a:fld>
            <a:endParaRPr lang="en-US"/>
          </a:p>
        </p:txBody>
      </p:sp>
    </p:spTree>
    <p:extLst>
      <p:ext uri="{BB962C8B-B14F-4D97-AF65-F5344CB8AC3E}">
        <p14:creationId xmlns:p14="http://schemas.microsoft.com/office/powerpoint/2010/main" val="376599886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3DC0E6D-5C4A-4CA5-908B-34E4F287AABC}" type="datetime1">
              <a:rPr lang="en-US" smtClean="0"/>
              <a:t>10/18/2021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a:xfrm>
            <a:off x="0" y="6248400"/>
            <a:ext cx="533400" cy="381000"/>
          </a:xfrm>
        </p:spPr>
        <p:txBody>
          <a:bodyPr/>
          <a:lstStyle>
            <a:lvl1pPr>
              <a:defRPr>
                <a:solidFill>
                  <a:schemeClr val="tx2"/>
                </a:solidFill>
              </a:defRPr>
            </a:lvl1pPr>
          </a:lstStyle>
          <a:p>
            <a:fld id="{E2B1B588-3BB1-4A78-AA7B-112245430627}" type="slidenum">
              <a:rPr lang="en-US" smtClean="0"/>
              <a:t>‹#›</a:t>
            </a:fld>
            <a:endParaRPr lang="en-US"/>
          </a:p>
        </p:txBody>
      </p:sp>
    </p:spTree>
    <p:extLst>
      <p:ext uri="{BB962C8B-B14F-4D97-AF65-F5344CB8AC3E}">
        <p14:creationId xmlns:p14="http://schemas.microsoft.com/office/powerpoint/2010/main" val="150472462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3050"/>
            <a:ext cx="8077200" cy="869950"/>
          </a:xfrm>
        </p:spPr>
        <p:txBody>
          <a:bodyPr anchor="ctr"/>
          <a:lstStyle>
            <a:lvl1pPr algn="l">
              <a:buNone/>
              <a:defRPr sz="3300" b="0"/>
            </a:lvl1pPr>
          </a:lstStyle>
          <a:p>
            <a:r>
              <a:rPr kumimoji="0" lang="en-US"/>
              <a:t>Click to edit Master title style</a:t>
            </a:r>
          </a:p>
        </p:txBody>
      </p:sp>
      <p:sp>
        <p:nvSpPr>
          <p:cNvPr id="5" name="Date Placeholder 4"/>
          <p:cNvSpPr>
            <a:spLocks noGrp="1"/>
          </p:cNvSpPr>
          <p:nvPr>
            <p:ph type="dt" sz="half" idx="10"/>
          </p:nvPr>
        </p:nvSpPr>
        <p:spPr/>
        <p:txBody>
          <a:bodyPr/>
          <a:lstStyle/>
          <a:p>
            <a:fld id="{4DC9CA4C-3F67-4CD8-A392-0E5D9CD2B0D8}" type="datetime1">
              <a:rPr lang="en-US" smtClean="0"/>
              <a:t>10/18/2021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lvl1pPr>
              <a:defRPr>
                <a:solidFill>
                  <a:srgbClr val="FFFFFF"/>
                </a:solidFill>
              </a:defRPr>
            </a:lvl1pPr>
          </a:lstStyle>
          <a:p>
            <a:fld id="{E2B1B588-3BB1-4A78-AA7B-112245430627}" type="slidenum">
              <a:rPr lang="en-US" smtClean="0"/>
              <a:t>‹#›</a:t>
            </a:fld>
            <a:endParaRPr lang="en-US"/>
          </a:p>
        </p:txBody>
      </p:sp>
      <p:sp>
        <p:nvSpPr>
          <p:cNvPr id="3" name="Text Placeholder 2"/>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750"/>
              </a:spcAft>
              <a:buNone/>
              <a:defRPr sz="1350"/>
            </a:lvl1pPr>
            <a:lvl2pPr>
              <a:buNone/>
              <a:defRPr sz="900"/>
            </a:lvl2pPr>
            <a:lvl3pPr>
              <a:buNone/>
              <a:defRPr sz="750"/>
            </a:lvl3pPr>
            <a:lvl4pPr>
              <a:buNone/>
              <a:defRPr sz="675"/>
            </a:lvl4pPr>
            <a:lvl5pPr>
              <a:buNone/>
              <a:defRPr sz="675"/>
            </a:lvl5pPr>
          </a:lstStyle>
          <a:p>
            <a:pPr lvl="0" eaLnBrk="1" latinLnBrk="0" hangingPunct="1"/>
            <a:r>
              <a:rPr kumimoji="0" lang="en-US"/>
              <a:t>Edit Master text styles</a:t>
            </a:r>
          </a:p>
        </p:txBody>
      </p:sp>
      <p:sp>
        <p:nvSpPr>
          <p:cNvPr id="9" name="Content Placeholder 8"/>
          <p:cNvSpPr>
            <a:spLocks noGrp="1"/>
          </p:cNvSpPr>
          <p:nvPr>
            <p:ph sz="quarter" idx="1"/>
          </p:nvPr>
        </p:nvSpPr>
        <p:spPr>
          <a:xfrm>
            <a:off x="2362200" y="1752600"/>
            <a:ext cx="6400800" cy="4419600"/>
          </a:xfrm>
        </p:spPr>
        <p:txBody>
          <a:bodyPr/>
          <a:lstStyle/>
          <a:p>
            <a:pPr lvl="0" eaLnBrk="1" latinLnBrk="0" hangingPunct="1"/>
            <a:r>
              <a:rPr lang="en-US"/>
              <a:t>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Tree>
    <p:extLst>
      <p:ext uri="{BB962C8B-B14F-4D97-AF65-F5344CB8AC3E}">
        <p14:creationId xmlns:p14="http://schemas.microsoft.com/office/powerpoint/2010/main" val="39724716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3">
        <a:schemeClr val="bg2"/>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600200" y="5486400"/>
            <a:ext cx="7315200" cy="685800"/>
          </a:xfrm>
        </p:spPr>
        <p:txBody>
          <a:bodyPr/>
          <a:lstStyle>
            <a:lvl1pPr marL="0" indent="0">
              <a:buFontTx/>
              <a:buNone/>
              <a:defRPr sz="1275"/>
            </a:lvl1pPr>
            <a:lvl2pPr>
              <a:buFontTx/>
              <a:buNone/>
              <a:defRPr sz="900"/>
            </a:lvl2pPr>
            <a:lvl3pPr>
              <a:buFontTx/>
              <a:buNone/>
              <a:defRPr sz="750"/>
            </a:lvl3pPr>
            <a:lvl4pPr>
              <a:buFontTx/>
              <a:buNone/>
              <a:defRPr sz="675"/>
            </a:lvl4pPr>
            <a:lvl5pPr>
              <a:buFontTx/>
              <a:buNone/>
              <a:defRPr sz="675"/>
            </a:lvl5pPr>
          </a:lstStyle>
          <a:p>
            <a:pPr lvl="0" eaLnBrk="1" latinLnBrk="0" hangingPunct="1"/>
            <a:r>
              <a:rPr kumimoji="0" lang="en-US"/>
              <a:t>Edit Master text styles</a:t>
            </a:r>
          </a:p>
        </p:txBody>
      </p:sp>
      <p:sp>
        <p:nvSpPr>
          <p:cNvPr id="8" name="Rectangle 7"/>
          <p:cNvSpPr/>
          <p:nvPr/>
        </p:nvSpPr>
        <p:spPr bwMode="white">
          <a:xfrm>
            <a:off x="-9144" y="4572000"/>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350"/>
          </a:p>
        </p:txBody>
      </p:sp>
      <p:sp>
        <p:nvSpPr>
          <p:cNvPr id="9" name="Rectangle 8"/>
          <p:cNvSpPr/>
          <p:nvPr/>
        </p:nvSpPr>
        <p:spPr>
          <a:xfrm>
            <a:off x="-9144" y="4663440"/>
            <a:ext cx="1463040"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350"/>
          </a:p>
        </p:txBody>
      </p:sp>
      <p:sp>
        <p:nvSpPr>
          <p:cNvPr id="10" name="Rectangle 9"/>
          <p:cNvSpPr/>
          <p:nvPr/>
        </p:nvSpPr>
        <p:spPr>
          <a:xfrm>
            <a:off x="1545336" y="4654296"/>
            <a:ext cx="7598664"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350"/>
          </a:p>
        </p:txBody>
      </p:sp>
      <p:sp>
        <p:nvSpPr>
          <p:cNvPr id="2" name="Title 1"/>
          <p:cNvSpPr>
            <a:spLocks noGrp="1"/>
          </p:cNvSpPr>
          <p:nvPr>
            <p:ph type="title"/>
          </p:nvPr>
        </p:nvSpPr>
        <p:spPr>
          <a:xfrm>
            <a:off x="1600200" y="4648200"/>
            <a:ext cx="7315200" cy="685800"/>
          </a:xfrm>
        </p:spPr>
        <p:txBody>
          <a:bodyPr anchor="ctr"/>
          <a:lstStyle>
            <a:lvl1pPr algn="l">
              <a:buNone/>
              <a:defRPr sz="2100" b="0">
                <a:solidFill>
                  <a:srgbClr val="FFFFFF"/>
                </a:solidFill>
              </a:defRPr>
            </a:lvl1pPr>
          </a:lstStyle>
          <a:p>
            <a:r>
              <a:rPr kumimoji="0" lang="en-US"/>
              <a:t>Click to edit Master title style</a:t>
            </a:r>
          </a:p>
        </p:txBody>
      </p:sp>
      <p:sp>
        <p:nvSpPr>
          <p:cNvPr id="11" name="Rectangle 10"/>
          <p:cNvSpPr/>
          <p:nvPr/>
        </p:nvSpPr>
        <p:spPr bwMode="white">
          <a:xfrm>
            <a:off x="1447800" y="0"/>
            <a:ext cx="100584" cy="6867144"/>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350"/>
          </a:p>
        </p:txBody>
      </p:sp>
      <p:sp>
        <p:nvSpPr>
          <p:cNvPr id="12" name="Date Placeholder 11"/>
          <p:cNvSpPr>
            <a:spLocks noGrp="1"/>
          </p:cNvSpPr>
          <p:nvPr>
            <p:ph type="dt" sz="half" idx="10"/>
          </p:nvPr>
        </p:nvSpPr>
        <p:spPr>
          <a:xfrm>
            <a:off x="6248400" y="6248402"/>
            <a:ext cx="2667000" cy="365125"/>
          </a:xfrm>
        </p:spPr>
        <p:txBody>
          <a:bodyPr rtlCol="0"/>
          <a:lstStyle/>
          <a:p>
            <a:fld id="{CBDD75D3-BB7C-4854-BB36-D0CCA3DCC6D0}" type="datetime1">
              <a:rPr lang="en-US" smtClean="0"/>
              <a:t>10/18/2021</a:t>
            </a:fld>
            <a:endParaRPr lang="en-US"/>
          </a:p>
        </p:txBody>
      </p:sp>
      <p:sp>
        <p:nvSpPr>
          <p:cNvPr id="13" name="Slide Number Placeholder 12"/>
          <p:cNvSpPr>
            <a:spLocks noGrp="1"/>
          </p:cNvSpPr>
          <p:nvPr>
            <p:ph type="sldNum" sz="quarter" idx="11"/>
          </p:nvPr>
        </p:nvSpPr>
        <p:spPr>
          <a:xfrm>
            <a:off x="0" y="4667249"/>
            <a:ext cx="1447800" cy="663578"/>
          </a:xfrm>
        </p:spPr>
        <p:txBody>
          <a:bodyPr rtlCol="0"/>
          <a:lstStyle>
            <a:lvl1pPr>
              <a:defRPr sz="2100"/>
            </a:lvl1pPr>
          </a:lstStyle>
          <a:p>
            <a:fld id="{E2B1B588-3BB1-4A78-AA7B-112245430627}" type="slidenum">
              <a:rPr lang="en-US" smtClean="0"/>
              <a:t>‹#›</a:t>
            </a:fld>
            <a:endParaRPr lang="en-US"/>
          </a:p>
        </p:txBody>
      </p:sp>
      <p:sp>
        <p:nvSpPr>
          <p:cNvPr id="14" name="Footer Placeholder 13"/>
          <p:cNvSpPr>
            <a:spLocks noGrp="1"/>
          </p:cNvSpPr>
          <p:nvPr>
            <p:ph type="ftr" sz="quarter" idx="12"/>
          </p:nvPr>
        </p:nvSpPr>
        <p:spPr>
          <a:xfrm>
            <a:off x="1600200" y="6248208"/>
            <a:ext cx="4572000" cy="365125"/>
          </a:xfrm>
        </p:spPr>
        <p:txBody>
          <a:bodyPr rtlCol="0"/>
          <a:lstStyle/>
          <a:p>
            <a:endParaRPr lang="en-US"/>
          </a:p>
        </p:txBody>
      </p:sp>
      <p:sp>
        <p:nvSpPr>
          <p:cNvPr id="3" name="Picture Placeholder 2"/>
          <p:cNvSpPr>
            <a:spLocks noGrp="1"/>
          </p:cNvSpPr>
          <p:nvPr>
            <p:ph type="pic" idx="1"/>
          </p:nvPr>
        </p:nvSpPr>
        <p:spPr>
          <a:xfrm>
            <a:off x="1560576" y="0"/>
            <a:ext cx="7583424" cy="4568952"/>
          </a:xfrm>
          <a:solidFill>
            <a:schemeClr val="accent1">
              <a:tint val="40000"/>
            </a:schemeClr>
          </a:solidFill>
          <a:ln>
            <a:noFill/>
          </a:ln>
        </p:spPr>
        <p:txBody>
          <a:bodyPr/>
          <a:lstStyle>
            <a:lvl1pPr marL="0" indent="0">
              <a:buNone/>
              <a:defRPr sz="2400"/>
            </a:lvl1pPr>
          </a:lstStyle>
          <a:p>
            <a:r>
              <a:rPr kumimoji="0" lang="en-US"/>
              <a:t>Click icon to add picture</a:t>
            </a:r>
            <a:endParaRPr kumimoji="0" lang="en-US" dirty="0"/>
          </a:p>
        </p:txBody>
      </p:sp>
    </p:spTree>
    <p:extLst>
      <p:ext uri="{BB962C8B-B14F-4D97-AF65-F5344CB8AC3E}">
        <p14:creationId xmlns:p14="http://schemas.microsoft.com/office/powerpoint/2010/main" val="481985567"/>
      </p:ext>
    </p:extLst>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609600" y="228600"/>
            <a:ext cx="8153400" cy="990600"/>
          </a:xfrm>
          <a:prstGeom prst="rect">
            <a:avLst/>
          </a:prstGeom>
        </p:spPr>
        <p:txBody>
          <a:bodyPr vert="horz" anchor="ctr">
            <a:normAutofit/>
          </a:bodyPr>
          <a:lstStyle/>
          <a:p>
            <a:r>
              <a:rPr kumimoji="0" lang="en-US"/>
              <a:t>Click to edit Master title style</a:t>
            </a:r>
          </a:p>
        </p:txBody>
      </p:sp>
      <p:sp>
        <p:nvSpPr>
          <p:cNvPr id="13" name="Text Placeholder 12"/>
          <p:cNvSpPr>
            <a:spLocks noGrp="1"/>
          </p:cNvSpPr>
          <p:nvPr>
            <p:ph type="body" idx="1"/>
          </p:nvPr>
        </p:nvSpPr>
        <p:spPr>
          <a:xfrm>
            <a:off x="612648" y="1600200"/>
            <a:ext cx="8153400" cy="4526280"/>
          </a:xfrm>
          <a:prstGeom prst="rect">
            <a:avLst/>
          </a:prstGeom>
        </p:spPr>
        <p:txBody>
          <a:bodyPr vert="horz">
            <a:normAutofit/>
          </a:bodyPr>
          <a:lstStyle/>
          <a:p>
            <a:pPr lvl="0" eaLnBrk="1" latinLnBrk="0" hangingPunct="1"/>
            <a:r>
              <a:rPr kumimoji="0" lang="en-US"/>
              <a:t>Edit Master text styles</a:t>
            </a:r>
          </a:p>
          <a:p>
            <a:pPr lvl="1" eaLnBrk="1" latinLnBrk="0" hangingPunct="1"/>
            <a:r>
              <a:rPr kumimoji="0" lang="en-US"/>
              <a:t>Second level</a:t>
            </a:r>
          </a:p>
          <a:p>
            <a:pPr lvl="2" eaLnBrk="1" latinLnBrk="0" hangingPunct="1"/>
            <a:r>
              <a:rPr kumimoji="0" lang="en-US"/>
              <a:t>Third level</a:t>
            </a:r>
          </a:p>
          <a:p>
            <a:pPr lvl="3" eaLnBrk="1" latinLnBrk="0" hangingPunct="1"/>
            <a:r>
              <a:rPr kumimoji="0" lang="en-US"/>
              <a:t>Fourth level</a:t>
            </a:r>
          </a:p>
          <a:p>
            <a:pPr lvl="4" eaLnBrk="1" latinLnBrk="0" hangingPunct="1"/>
            <a:r>
              <a:rPr kumimoji="0" lang="en-US"/>
              <a:t>Fifth level</a:t>
            </a:r>
          </a:p>
        </p:txBody>
      </p:sp>
      <p:sp>
        <p:nvSpPr>
          <p:cNvPr id="14" name="Date Placeholder 13"/>
          <p:cNvSpPr>
            <a:spLocks noGrp="1"/>
          </p:cNvSpPr>
          <p:nvPr>
            <p:ph type="dt" sz="half" idx="2"/>
          </p:nvPr>
        </p:nvSpPr>
        <p:spPr>
          <a:xfrm>
            <a:off x="6096000" y="6248402"/>
            <a:ext cx="2667000" cy="365125"/>
          </a:xfrm>
          <a:prstGeom prst="rect">
            <a:avLst/>
          </a:prstGeom>
        </p:spPr>
        <p:txBody>
          <a:bodyPr vert="horz" anchor="ctr" anchorCtr="0"/>
          <a:lstStyle>
            <a:lvl1pPr algn="l" eaLnBrk="1" latinLnBrk="0" hangingPunct="1">
              <a:defRPr kumimoji="0" sz="1050">
                <a:solidFill>
                  <a:schemeClr val="tx2"/>
                </a:solidFill>
              </a:defRPr>
            </a:lvl1pPr>
          </a:lstStyle>
          <a:p>
            <a:fld id="{D494B965-A517-465D-904A-4CED759C4176}" type="datetime1">
              <a:rPr lang="en-US" smtClean="0"/>
              <a:t>10/18/2021</a:t>
            </a:fld>
            <a:endParaRPr lang="en-US"/>
          </a:p>
        </p:txBody>
      </p:sp>
      <p:sp>
        <p:nvSpPr>
          <p:cNvPr id="3" name="Footer Placeholder 2"/>
          <p:cNvSpPr>
            <a:spLocks noGrp="1"/>
          </p:cNvSpPr>
          <p:nvPr>
            <p:ph type="ftr" sz="quarter" idx="3"/>
          </p:nvPr>
        </p:nvSpPr>
        <p:spPr>
          <a:xfrm>
            <a:off x="609601" y="6248208"/>
            <a:ext cx="5421083" cy="365125"/>
          </a:xfrm>
          <a:prstGeom prst="rect">
            <a:avLst/>
          </a:prstGeom>
        </p:spPr>
        <p:txBody>
          <a:bodyPr vert="horz" anchor="ctr"/>
          <a:lstStyle>
            <a:lvl1pPr algn="r" eaLnBrk="1" latinLnBrk="0" hangingPunct="1">
              <a:defRPr kumimoji="0" sz="1050">
                <a:solidFill>
                  <a:schemeClr val="tx2"/>
                </a:solidFill>
              </a:defRPr>
            </a:lvl1pPr>
          </a:lstStyle>
          <a:p>
            <a:endParaRPr lang="en-US"/>
          </a:p>
        </p:txBody>
      </p:sp>
      <p:sp>
        <p:nvSpPr>
          <p:cNvPr id="7" name="Rectangle 6"/>
          <p:cNvSpPr/>
          <p:nvPr/>
        </p:nvSpPr>
        <p:spPr bwMode="white">
          <a:xfrm>
            <a:off x="0" y="1234440"/>
            <a:ext cx="9144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350"/>
          </a:p>
        </p:txBody>
      </p:sp>
      <p:sp>
        <p:nvSpPr>
          <p:cNvPr id="8" name="Rectangle 7"/>
          <p:cNvSpPr/>
          <p:nvPr/>
        </p:nvSpPr>
        <p:spPr>
          <a:xfrm>
            <a:off x="0" y="1280160"/>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350"/>
          </a:p>
        </p:txBody>
      </p:sp>
      <p:sp>
        <p:nvSpPr>
          <p:cNvPr id="9" name="Rectangle 8"/>
          <p:cNvSpPr/>
          <p:nvPr/>
        </p:nvSpPr>
        <p:spPr>
          <a:xfrm>
            <a:off x="590550" y="1280160"/>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350"/>
          </a:p>
        </p:txBody>
      </p:sp>
      <p:sp>
        <p:nvSpPr>
          <p:cNvPr id="23" name="Slide Number Placeholder 22"/>
          <p:cNvSpPr>
            <a:spLocks noGrp="1"/>
          </p:cNvSpPr>
          <p:nvPr>
            <p:ph type="sldNum" sz="quarter" idx="4"/>
          </p:nvPr>
        </p:nvSpPr>
        <p:spPr>
          <a:xfrm>
            <a:off x="0" y="1272222"/>
            <a:ext cx="533400" cy="244476"/>
          </a:xfrm>
          <a:prstGeom prst="rect">
            <a:avLst/>
          </a:prstGeom>
        </p:spPr>
        <p:txBody>
          <a:bodyPr vert="horz" anchor="ctr" anchorCtr="0">
            <a:normAutofit/>
          </a:bodyPr>
          <a:lstStyle>
            <a:lvl1pPr algn="ctr" eaLnBrk="1" latinLnBrk="0" hangingPunct="1">
              <a:defRPr kumimoji="0" sz="1050" b="1">
                <a:solidFill>
                  <a:srgbClr val="FFFFFF"/>
                </a:solidFill>
              </a:defRPr>
            </a:lvl1pPr>
          </a:lstStyle>
          <a:p>
            <a:fld id="{E2B1B588-3BB1-4A78-AA7B-112245430627}" type="slidenum">
              <a:rPr lang="en-US" smtClean="0"/>
              <a:t>‹#›</a:t>
            </a:fld>
            <a:endParaRPr lang="en-US"/>
          </a:p>
        </p:txBody>
      </p:sp>
    </p:spTree>
    <p:extLst>
      <p:ext uri="{BB962C8B-B14F-4D97-AF65-F5344CB8AC3E}">
        <p14:creationId xmlns:p14="http://schemas.microsoft.com/office/powerpoint/2010/main" val="95006569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sldNum="0" hdr="0" ftr="0" dt="0"/>
  <p:txStyles>
    <p:titleStyle>
      <a:lvl1pPr algn="l" rtl="0" eaLnBrk="1" latinLnBrk="0" hangingPunct="1">
        <a:spcBef>
          <a:spcPct val="0"/>
        </a:spcBef>
        <a:buNone/>
        <a:defRPr kumimoji="0" sz="3300" kern="1200">
          <a:solidFill>
            <a:schemeClr val="tx2"/>
          </a:solidFill>
          <a:latin typeface="+mj-lt"/>
          <a:ea typeface="+mj-ea"/>
          <a:cs typeface="+mj-cs"/>
        </a:defRPr>
      </a:lvl1pPr>
    </p:titleStyle>
    <p:bodyStyle>
      <a:lvl1pPr marL="240030" indent="-240030" algn="l" rtl="0" eaLnBrk="1" latinLnBrk="0" hangingPunct="1">
        <a:spcBef>
          <a:spcPts val="525"/>
        </a:spcBef>
        <a:buClr>
          <a:schemeClr val="accent2"/>
        </a:buClr>
        <a:buSzPct val="60000"/>
        <a:buFont typeface="Wingdings"/>
        <a:buChar char=""/>
        <a:defRPr kumimoji="0" sz="2175" kern="1200">
          <a:solidFill>
            <a:schemeClr val="tx1"/>
          </a:solidFill>
          <a:latin typeface="+mn-lt"/>
          <a:ea typeface="+mn-ea"/>
          <a:cs typeface="+mn-cs"/>
        </a:defRPr>
      </a:lvl1pPr>
      <a:lvl2pPr marL="480060" indent="-205740" algn="l" rtl="0" eaLnBrk="1" latinLnBrk="0" hangingPunct="1">
        <a:spcBef>
          <a:spcPts val="413"/>
        </a:spcBef>
        <a:buClr>
          <a:schemeClr val="accent1"/>
        </a:buClr>
        <a:buSzPct val="70000"/>
        <a:buFont typeface="Wingdings 2"/>
        <a:buChar char=""/>
        <a:defRPr kumimoji="0" sz="1950" kern="1200">
          <a:solidFill>
            <a:schemeClr val="tx1"/>
          </a:solidFill>
          <a:latin typeface="+mn-lt"/>
          <a:ea typeface="+mn-ea"/>
          <a:cs typeface="+mn-cs"/>
        </a:defRPr>
      </a:lvl2pPr>
      <a:lvl3pPr marL="685800" indent="-171450" algn="l" rtl="0" eaLnBrk="1" latinLnBrk="0" hangingPunct="1">
        <a:spcBef>
          <a:spcPts val="375"/>
        </a:spcBef>
        <a:buClr>
          <a:schemeClr val="accent2"/>
        </a:buClr>
        <a:buSzPct val="75000"/>
        <a:buFont typeface="Wingdings"/>
        <a:buChar char=""/>
        <a:defRPr kumimoji="0" sz="1725" kern="1200">
          <a:solidFill>
            <a:schemeClr val="tx1"/>
          </a:solidFill>
          <a:latin typeface="+mn-lt"/>
          <a:ea typeface="+mn-ea"/>
          <a:cs typeface="+mn-cs"/>
        </a:defRPr>
      </a:lvl3pPr>
      <a:lvl4pPr marL="1028700" indent="-171450" algn="l" rtl="0" eaLnBrk="1" latinLnBrk="0" hangingPunct="1">
        <a:spcBef>
          <a:spcPts val="300"/>
        </a:spcBef>
        <a:buClr>
          <a:schemeClr val="accent3"/>
        </a:buClr>
        <a:buSzPct val="75000"/>
        <a:buFont typeface="Wingdings"/>
        <a:buChar char=""/>
        <a:defRPr kumimoji="0" sz="1500" kern="1200">
          <a:solidFill>
            <a:schemeClr val="tx1"/>
          </a:solidFill>
          <a:latin typeface="+mn-lt"/>
          <a:ea typeface="+mn-ea"/>
          <a:cs typeface="+mn-cs"/>
        </a:defRPr>
      </a:lvl4pPr>
      <a:lvl5pPr marL="1371600" indent="-171450" algn="l" rtl="0" eaLnBrk="1" latinLnBrk="0" hangingPunct="1">
        <a:spcBef>
          <a:spcPts val="300"/>
        </a:spcBef>
        <a:buClr>
          <a:schemeClr val="accent4"/>
        </a:buClr>
        <a:buSzPct val="65000"/>
        <a:buFont typeface="Wingdings"/>
        <a:buChar char=""/>
        <a:defRPr kumimoji="0" sz="1500" kern="1200">
          <a:solidFill>
            <a:schemeClr val="tx1"/>
          </a:solidFill>
          <a:latin typeface="+mn-lt"/>
          <a:ea typeface="+mn-ea"/>
          <a:cs typeface="+mn-cs"/>
        </a:defRPr>
      </a:lvl5pPr>
      <a:lvl6pPr marL="1577340" indent="-171450" algn="l" rtl="0" eaLnBrk="1" latinLnBrk="0" hangingPunct="1">
        <a:spcBef>
          <a:spcPct val="20000"/>
        </a:spcBef>
        <a:buClr>
          <a:schemeClr val="accent1"/>
        </a:buClr>
        <a:buFont typeface="Wingdings"/>
        <a:buChar char="§"/>
        <a:defRPr kumimoji="0" sz="1350" kern="1200" baseline="0">
          <a:solidFill>
            <a:schemeClr val="tx1"/>
          </a:solidFill>
          <a:latin typeface="+mn-lt"/>
          <a:ea typeface="+mn-ea"/>
          <a:cs typeface="+mn-cs"/>
        </a:defRPr>
      </a:lvl6pPr>
      <a:lvl7pPr marL="1783080" indent="-171450" algn="l" rtl="0" eaLnBrk="1" latinLnBrk="0" hangingPunct="1">
        <a:spcBef>
          <a:spcPct val="20000"/>
        </a:spcBef>
        <a:buClr>
          <a:schemeClr val="accent2"/>
        </a:buClr>
        <a:buFont typeface="Wingdings"/>
        <a:buChar char="§"/>
        <a:defRPr kumimoji="0" sz="1350" kern="1200" baseline="0">
          <a:solidFill>
            <a:schemeClr val="tx1"/>
          </a:solidFill>
          <a:latin typeface="+mn-lt"/>
          <a:ea typeface="+mn-ea"/>
          <a:cs typeface="+mn-cs"/>
        </a:defRPr>
      </a:lvl7pPr>
      <a:lvl8pPr marL="1988820" indent="-171450" algn="l" rtl="0" eaLnBrk="1" latinLnBrk="0" hangingPunct="1">
        <a:spcBef>
          <a:spcPct val="20000"/>
        </a:spcBef>
        <a:buClr>
          <a:schemeClr val="accent3"/>
        </a:buClr>
        <a:buFont typeface="Wingdings"/>
        <a:buChar char="§"/>
        <a:defRPr kumimoji="0" sz="1350" kern="1200" baseline="0">
          <a:solidFill>
            <a:schemeClr val="tx1"/>
          </a:solidFill>
          <a:latin typeface="+mn-lt"/>
          <a:ea typeface="+mn-ea"/>
          <a:cs typeface="+mn-cs"/>
        </a:defRPr>
      </a:lvl8pPr>
      <a:lvl9pPr marL="2194560" indent="-171450" algn="l" rtl="0" eaLnBrk="1" latinLnBrk="0" hangingPunct="1">
        <a:spcBef>
          <a:spcPct val="20000"/>
        </a:spcBef>
        <a:buClr>
          <a:schemeClr val="accent4"/>
        </a:buClr>
        <a:buFont typeface="Wingdings"/>
        <a:buChar char="§"/>
        <a:defRPr kumimoji="0" sz="135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342900" algn="l" rtl="0" eaLnBrk="1" latinLnBrk="0" hangingPunct="1">
        <a:defRPr kumimoji="0" kern="1200">
          <a:solidFill>
            <a:schemeClr val="tx1"/>
          </a:solidFill>
          <a:latin typeface="+mn-lt"/>
          <a:ea typeface="+mn-ea"/>
          <a:cs typeface="+mn-cs"/>
        </a:defRPr>
      </a:lvl2pPr>
      <a:lvl3pPr marL="685800" algn="l" rtl="0" eaLnBrk="1" latinLnBrk="0" hangingPunct="1">
        <a:defRPr kumimoji="0" kern="1200">
          <a:solidFill>
            <a:schemeClr val="tx1"/>
          </a:solidFill>
          <a:latin typeface="+mn-lt"/>
          <a:ea typeface="+mn-ea"/>
          <a:cs typeface="+mn-cs"/>
        </a:defRPr>
      </a:lvl3pPr>
      <a:lvl4pPr marL="1028700" algn="l" rtl="0" eaLnBrk="1" latinLnBrk="0" hangingPunct="1">
        <a:defRPr kumimoji="0" kern="1200">
          <a:solidFill>
            <a:schemeClr val="tx1"/>
          </a:solidFill>
          <a:latin typeface="+mn-lt"/>
          <a:ea typeface="+mn-ea"/>
          <a:cs typeface="+mn-cs"/>
        </a:defRPr>
      </a:lvl4pPr>
      <a:lvl5pPr marL="1371600" algn="l" rtl="0" eaLnBrk="1" latinLnBrk="0" hangingPunct="1">
        <a:defRPr kumimoji="0" kern="1200">
          <a:solidFill>
            <a:schemeClr val="tx1"/>
          </a:solidFill>
          <a:latin typeface="+mn-lt"/>
          <a:ea typeface="+mn-ea"/>
          <a:cs typeface="+mn-cs"/>
        </a:defRPr>
      </a:lvl5pPr>
      <a:lvl6pPr marL="1714500" algn="l" rtl="0" eaLnBrk="1" latinLnBrk="0" hangingPunct="1">
        <a:defRPr kumimoji="0" kern="1200">
          <a:solidFill>
            <a:schemeClr val="tx1"/>
          </a:solidFill>
          <a:latin typeface="+mn-lt"/>
          <a:ea typeface="+mn-ea"/>
          <a:cs typeface="+mn-cs"/>
        </a:defRPr>
      </a:lvl6pPr>
      <a:lvl7pPr marL="2057400" algn="l" rtl="0" eaLnBrk="1" latinLnBrk="0" hangingPunct="1">
        <a:defRPr kumimoji="0" kern="1200">
          <a:solidFill>
            <a:schemeClr val="tx1"/>
          </a:solidFill>
          <a:latin typeface="+mn-lt"/>
          <a:ea typeface="+mn-ea"/>
          <a:cs typeface="+mn-cs"/>
        </a:defRPr>
      </a:lvl7pPr>
      <a:lvl8pPr marL="2400300" algn="l" rtl="0" eaLnBrk="1" latinLnBrk="0" hangingPunct="1">
        <a:defRPr kumimoji="0" kern="1200">
          <a:solidFill>
            <a:schemeClr val="tx1"/>
          </a:solidFill>
          <a:latin typeface="+mn-lt"/>
          <a:ea typeface="+mn-ea"/>
          <a:cs typeface="+mn-cs"/>
        </a:defRPr>
      </a:lvl8pPr>
      <a:lvl9pPr marL="27432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idx="1"/>
          </p:nvPr>
        </p:nvSpPr>
        <p:spPr/>
        <p:txBody>
          <a:bodyPr/>
          <a:lstStyle/>
          <a:p>
            <a:r>
              <a:rPr lang="en-US" dirty="0"/>
              <a:t>Dr. Turner</a:t>
            </a:r>
          </a:p>
          <a:p>
            <a:endParaRPr lang="en-US" dirty="0"/>
          </a:p>
        </p:txBody>
      </p:sp>
      <p:sp>
        <p:nvSpPr>
          <p:cNvPr id="4" name="Title 3"/>
          <p:cNvSpPr>
            <a:spLocks noGrp="1"/>
          </p:cNvSpPr>
          <p:nvPr>
            <p:ph type="title"/>
          </p:nvPr>
        </p:nvSpPr>
        <p:spPr/>
        <p:txBody>
          <a:bodyPr/>
          <a:lstStyle/>
          <a:p>
            <a:r>
              <a:rPr lang="en-US"/>
              <a:t>Chapter 9 </a:t>
            </a:r>
            <a:r>
              <a:rPr lang="en-US" dirty="0"/>
              <a:t>Part 1</a:t>
            </a:r>
          </a:p>
        </p:txBody>
      </p:sp>
    </p:spTree>
    <p:extLst>
      <p:ext uri="{BB962C8B-B14F-4D97-AF65-F5344CB8AC3E}">
        <p14:creationId xmlns:p14="http://schemas.microsoft.com/office/powerpoint/2010/main" val="139068545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Ideal Gas Law</a:t>
            </a:r>
          </a:p>
        </p:txBody>
      </p:sp>
      <mc:AlternateContent xmlns:mc="http://schemas.openxmlformats.org/markup-compatibility/2006" xmlns:a14="http://schemas.microsoft.com/office/drawing/2010/main">
        <mc:Choice Requires="a14">
          <p:sp>
            <p:nvSpPr>
              <p:cNvPr id="3" name="Content Placeholder 2"/>
              <p:cNvSpPr>
                <a:spLocks noGrp="1"/>
              </p:cNvSpPr>
              <p:nvPr>
                <p:ph sz="quarter" idx="1"/>
              </p:nvPr>
            </p:nvSpPr>
            <p:spPr/>
            <p:txBody>
              <a:bodyPr/>
              <a:lstStyle/>
              <a:p>
                <a:pPr marL="0" indent="0">
                  <a:buNone/>
                </a:pPr>
                <a:r>
                  <a:rPr lang="en-US" dirty="0"/>
                  <a:t>A sample of carbon dioxide gas has a pressure of 1.89 </a:t>
                </a:r>
                <a:r>
                  <a:rPr lang="en-US" dirty="0" err="1"/>
                  <a:t>atm</a:t>
                </a:r>
                <a:r>
                  <a:rPr lang="en-US" dirty="0"/>
                  <a:t> and a volume of 21.5 mL at a temperature of 76.2 </a:t>
                </a:r>
                <a14:m>
                  <m:oMath xmlns:m="http://schemas.openxmlformats.org/officeDocument/2006/math">
                    <m:r>
                      <a:rPr lang="en-US" i="1" smtClean="0">
                        <a:latin typeface="Cambria Math" panose="02040503050406030204" pitchFamily="18" charset="0"/>
                        <a:ea typeface="Cambria Math" panose="02040503050406030204" pitchFamily="18" charset="0"/>
                      </a:rPr>
                      <m:t>℃</m:t>
                    </m:r>
                  </m:oMath>
                </a14:m>
                <a:r>
                  <a:rPr lang="en-US" dirty="0"/>
                  <a:t>.  How many molecules of carbon dioxide gas are in the sample?</a:t>
                </a:r>
              </a:p>
              <a:p>
                <a:pPr marL="0" indent="0">
                  <a:buNone/>
                </a:pPr>
                <a:endParaRPr lang="en-US" dirty="0"/>
              </a:p>
              <a:p>
                <a:pPr marL="0" indent="0">
                  <a:buNone/>
                </a:pPr>
                <a:endParaRPr lang="en-US" dirty="0"/>
              </a:p>
            </p:txBody>
          </p:sp>
        </mc:Choice>
        <mc:Fallback xmlns="">
          <p:sp>
            <p:nvSpPr>
              <p:cNvPr id="3" name="Content Placeholder 2"/>
              <p:cNvSpPr>
                <a:spLocks noGrp="1" noRot="1" noChangeAspect="1" noMove="1" noResize="1" noEditPoints="1" noAdjustHandles="1" noChangeArrowheads="1" noChangeShapeType="1" noTextEdit="1"/>
              </p:cNvSpPr>
              <p:nvPr>
                <p:ph sz="quarter" idx="1"/>
              </p:nvPr>
            </p:nvSpPr>
            <p:spPr>
              <a:blipFill>
                <a:blip r:embed="rId2"/>
                <a:stretch>
                  <a:fillRect l="-972" t="-950"/>
                </a:stretch>
              </a:blipFill>
            </p:spPr>
            <p:txBody>
              <a:bodyPr/>
              <a:lstStyle/>
              <a:p>
                <a:r>
                  <a:rPr lang="en-US">
                    <a:noFill/>
                  </a:rPr>
                  <a:t> </a:t>
                </a:r>
              </a:p>
            </p:txBody>
          </p:sp>
        </mc:Fallback>
      </mc:AlternateContent>
    </p:spTree>
    <p:extLst>
      <p:ext uri="{BB962C8B-B14F-4D97-AF65-F5344CB8AC3E}">
        <p14:creationId xmlns:p14="http://schemas.microsoft.com/office/powerpoint/2010/main" val="250388454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Using mass in the Ideal Gas Law</a:t>
            </a:r>
          </a:p>
        </p:txBody>
      </p:sp>
      <mc:AlternateContent xmlns:mc="http://schemas.openxmlformats.org/markup-compatibility/2006" xmlns:a14="http://schemas.microsoft.com/office/drawing/2010/main">
        <mc:Choice Requires="a14">
          <p:sp>
            <p:nvSpPr>
              <p:cNvPr id="3" name="Content Placeholder 2"/>
              <p:cNvSpPr>
                <a:spLocks noGrp="1"/>
              </p:cNvSpPr>
              <p:nvPr>
                <p:ph sz="quarter" idx="1"/>
              </p:nvPr>
            </p:nvSpPr>
            <p:spPr/>
            <p:txBody>
              <a:bodyPr/>
              <a:lstStyle/>
              <a:p>
                <a:pPr marL="0" indent="0">
                  <a:lnSpc>
                    <a:spcPct val="150000"/>
                  </a:lnSpc>
                  <a:buNone/>
                </a:pPr>
                <a14:m>
                  <m:oMathPara xmlns:m="http://schemas.openxmlformats.org/officeDocument/2006/math">
                    <m:oMathParaPr>
                      <m:jc m:val="centerGroup"/>
                    </m:oMathParaPr>
                    <m:oMath xmlns:m="http://schemas.openxmlformats.org/officeDocument/2006/math">
                      <m:r>
                        <m:rPr>
                          <m:sty m:val="p"/>
                        </m:rPr>
                        <a:rPr lang="en-US" b="0" i="0" smtClean="0">
                          <a:latin typeface="Cambria Math" panose="02040503050406030204" pitchFamily="18" charset="0"/>
                        </a:rPr>
                        <m:t>PV</m:t>
                      </m:r>
                      <m:r>
                        <a:rPr lang="en-US" b="0" i="0" smtClean="0">
                          <a:latin typeface="Cambria Math" panose="02040503050406030204" pitchFamily="18" charset="0"/>
                        </a:rPr>
                        <m:t>=</m:t>
                      </m:r>
                      <m:r>
                        <m:rPr>
                          <m:sty m:val="p"/>
                        </m:rPr>
                        <a:rPr lang="en-US" b="0" i="0" smtClean="0">
                          <a:latin typeface="Cambria Math" panose="02040503050406030204" pitchFamily="18" charset="0"/>
                        </a:rPr>
                        <m:t>nRT</m:t>
                      </m:r>
                    </m:oMath>
                  </m:oMathPara>
                </a14:m>
                <a:endParaRPr lang="en-US" b="0" dirty="0"/>
              </a:p>
              <a:p>
                <a:pPr marL="0" indent="0">
                  <a:lnSpc>
                    <a:spcPct val="150000"/>
                  </a:lnSpc>
                  <a:buNone/>
                </a:pPr>
                <a14:m>
                  <m:oMathPara xmlns:m="http://schemas.openxmlformats.org/officeDocument/2006/math">
                    <m:oMathParaPr>
                      <m:jc m:val="centerGroup"/>
                    </m:oMathParaPr>
                    <m:oMath xmlns:m="http://schemas.openxmlformats.org/officeDocument/2006/math">
                      <m:r>
                        <m:rPr>
                          <m:sty m:val="p"/>
                        </m:rPr>
                        <a:rPr lang="en-US" b="0" i="0" smtClean="0">
                          <a:latin typeface="Cambria Math" panose="02040503050406030204" pitchFamily="18" charset="0"/>
                        </a:rPr>
                        <m:t>Note</m:t>
                      </m:r>
                      <m:r>
                        <a:rPr lang="en-US" b="0" i="0" smtClean="0">
                          <a:latin typeface="Cambria Math" panose="02040503050406030204" pitchFamily="18" charset="0"/>
                        </a:rPr>
                        <m:t> </m:t>
                      </m:r>
                      <m:r>
                        <m:rPr>
                          <m:sty m:val="p"/>
                        </m:rPr>
                        <a:rPr lang="en-US" b="0" i="0" smtClean="0">
                          <a:latin typeface="Cambria Math" panose="02040503050406030204" pitchFamily="18" charset="0"/>
                        </a:rPr>
                        <m:t>that</m:t>
                      </m:r>
                      <m:r>
                        <a:rPr lang="en-US" b="0" i="0" smtClean="0">
                          <a:latin typeface="Cambria Math" panose="02040503050406030204" pitchFamily="18" charset="0"/>
                        </a:rPr>
                        <m:t> </m:t>
                      </m:r>
                      <m:r>
                        <m:rPr>
                          <m:sty m:val="p"/>
                        </m:rPr>
                        <a:rPr lang="en-US" b="0" i="0" smtClean="0">
                          <a:latin typeface="Cambria Math" panose="02040503050406030204" pitchFamily="18" charset="0"/>
                        </a:rPr>
                        <m:t>MM</m:t>
                      </m:r>
                      <m:r>
                        <a:rPr lang="en-US" b="0" i="0" smtClean="0">
                          <a:latin typeface="Cambria Math" panose="02040503050406030204" pitchFamily="18" charset="0"/>
                        </a:rPr>
                        <m:t>=</m:t>
                      </m:r>
                      <m:f>
                        <m:fPr>
                          <m:ctrlPr>
                            <a:rPr lang="en-US" b="0" i="1" smtClean="0">
                              <a:latin typeface="Cambria Math" panose="02040503050406030204" pitchFamily="18" charset="0"/>
                            </a:rPr>
                          </m:ctrlPr>
                        </m:fPr>
                        <m:num>
                          <m:r>
                            <m:rPr>
                              <m:sty m:val="p"/>
                            </m:rPr>
                            <a:rPr lang="en-US" b="0" i="0" smtClean="0">
                              <a:latin typeface="Cambria Math" panose="02040503050406030204" pitchFamily="18" charset="0"/>
                            </a:rPr>
                            <m:t>g</m:t>
                          </m:r>
                        </m:num>
                        <m:den>
                          <m:r>
                            <m:rPr>
                              <m:sty m:val="p"/>
                            </m:rPr>
                            <a:rPr lang="en-US" b="0" i="0" smtClean="0">
                              <a:latin typeface="Cambria Math" panose="02040503050406030204" pitchFamily="18" charset="0"/>
                            </a:rPr>
                            <m:t>mol</m:t>
                          </m:r>
                        </m:den>
                      </m:f>
                      <m:r>
                        <a:rPr lang="en-US" b="0" i="0" smtClean="0">
                          <a:latin typeface="Cambria Math" panose="02040503050406030204" pitchFamily="18" charset="0"/>
                        </a:rPr>
                        <m:t>, </m:t>
                      </m:r>
                      <m:r>
                        <m:rPr>
                          <m:sty m:val="p"/>
                        </m:rPr>
                        <a:rPr lang="en-US" b="0" i="0" smtClean="0">
                          <a:latin typeface="Cambria Math" panose="02040503050406030204" pitchFamily="18" charset="0"/>
                        </a:rPr>
                        <m:t>so</m:t>
                      </m:r>
                      <m:r>
                        <a:rPr lang="en-US" b="0" i="0" smtClean="0">
                          <a:latin typeface="Cambria Math" panose="02040503050406030204" pitchFamily="18" charset="0"/>
                        </a:rPr>
                        <m:t> </m:t>
                      </m:r>
                      <m:r>
                        <m:rPr>
                          <m:sty m:val="p"/>
                        </m:rPr>
                        <a:rPr lang="en-US" b="0" i="0" smtClean="0">
                          <a:latin typeface="Cambria Math" panose="02040503050406030204" pitchFamily="18" charset="0"/>
                        </a:rPr>
                        <m:t>MM</m:t>
                      </m:r>
                      <m:r>
                        <a:rPr lang="en-US" b="0" i="0" smtClean="0">
                          <a:latin typeface="Cambria Math" panose="02040503050406030204" pitchFamily="18" charset="0"/>
                        </a:rPr>
                        <m:t>=</m:t>
                      </m:r>
                      <m:f>
                        <m:fPr>
                          <m:ctrlPr>
                            <a:rPr lang="en-US" b="0" i="1" smtClean="0">
                              <a:latin typeface="Cambria Math" panose="02040503050406030204" pitchFamily="18" charset="0"/>
                            </a:rPr>
                          </m:ctrlPr>
                        </m:fPr>
                        <m:num>
                          <m:r>
                            <m:rPr>
                              <m:sty m:val="p"/>
                            </m:rPr>
                            <a:rPr lang="en-US" b="0" i="0" smtClean="0">
                              <a:latin typeface="Cambria Math" panose="02040503050406030204" pitchFamily="18" charset="0"/>
                            </a:rPr>
                            <m:t>g</m:t>
                          </m:r>
                        </m:num>
                        <m:den>
                          <m:r>
                            <m:rPr>
                              <m:sty m:val="p"/>
                            </m:rPr>
                            <a:rPr lang="en-US" b="0" i="0" smtClean="0">
                              <a:latin typeface="Cambria Math" panose="02040503050406030204" pitchFamily="18" charset="0"/>
                            </a:rPr>
                            <m:t>n</m:t>
                          </m:r>
                        </m:den>
                      </m:f>
                    </m:oMath>
                  </m:oMathPara>
                </a14:m>
                <a:endParaRPr lang="en-US" b="0" dirty="0"/>
              </a:p>
              <a:p>
                <a:pPr marL="0" indent="0">
                  <a:lnSpc>
                    <a:spcPct val="150000"/>
                  </a:lnSpc>
                  <a:buNone/>
                </a:pPr>
                <a14:m>
                  <m:oMathPara xmlns:m="http://schemas.openxmlformats.org/officeDocument/2006/math">
                    <m:oMathParaPr>
                      <m:jc m:val="centerGroup"/>
                    </m:oMathParaPr>
                    <m:oMath xmlns:m="http://schemas.openxmlformats.org/officeDocument/2006/math">
                      <m:r>
                        <m:rPr>
                          <m:sty m:val="p"/>
                        </m:rPr>
                        <a:rPr lang="en-US" b="0" i="0" smtClean="0">
                          <a:latin typeface="Cambria Math" panose="02040503050406030204" pitchFamily="18" charset="0"/>
                        </a:rPr>
                        <m:t>This</m:t>
                      </m:r>
                      <m:r>
                        <a:rPr lang="en-US" b="0" i="0" smtClean="0">
                          <a:latin typeface="Cambria Math" panose="02040503050406030204" pitchFamily="18" charset="0"/>
                        </a:rPr>
                        <m:t> </m:t>
                      </m:r>
                      <m:r>
                        <m:rPr>
                          <m:sty m:val="p"/>
                        </m:rPr>
                        <a:rPr lang="en-US" b="0" i="0" smtClean="0">
                          <a:latin typeface="Cambria Math" panose="02040503050406030204" pitchFamily="18" charset="0"/>
                        </a:rPr>
                        <m:t>can</m:t>
                      </m:r>
                      <m:r>
                        <a:rPr lang="en-US" b="0" i="0" smtClean="0">
                          <a:latin typeface="Cambria Math" panose="02040503050406030204" pitchFamily="18" charset="0"/>
                        </a:rPr>
                        <m:t> </m:t>
                      </m:r>
                      <m:r>
                        <m:rPr>
                          <m:sty m:val="p"/>
                        </m:rPr>
                        <a:rPr lang="en-US" b="0" i="0" smtClean="0">
                          <a:latin typeface="Cambria Math" panose="02040503050406030204" pitchFamily="18" charset="0"/>
                        </a:rPr>
                        <m:t>be</m:t>
                      </m:r>
                      <m:r>
                        <a:rPr lang="en-US" b="0" i="0" smtClean="0">
                          <a:latin typeface="Cambria Math" panose="02040503050406030204" pitchFamily="18" charset="0"/>
                        </a:rPr>
                        <m:t> </m:t>
                      </m:r>
                      <m:r>
                        <m:rPr>
                          <m:sty m:val="p"/>
                        </m:rPr>
                        <a:rPr lang="en-US" b="0" i="0" smtClean="0">
                          <a:latin typeface="Cambria Math" panose="02040503050406030204" pitchFamily="18" charset="0"/>
                        </a:rPr>
                        <m:t>rearranged</m:t>
                      </m:r>
                      <m:r>
                        <a:rPr lang="en-US" b="0" i="0" smtClean="0">
                          <a:latin typeface="Cambria Math" panose="02040503050406030204" pitchFamily="18" charset="0"/>
                        </a:rPr>
                        <m:t> </m:t>
                      </m:r>
                      <m:r>
                        <m:rPr>
                          <m:sty m:val="p"/>
                        </m:rPr>
                        <a:rPr lang="en-US" b="0" i="0" smtClean="0">
                          <a:latin typeface="Cambria Math" panose="02040503050406030204" pitchFamily="18" charset="0"/>
                        </a:rPr>
                        <m:t>to</m:t>
                      </m:r>
                      <m:r>
                        <a:rPr lang="en-US" b="0" i="0" smtClean="0">
                          <a:latin typeface="Cambria Math" panose="02040503050406030204" pitchFamily="18" charset="0"/>
                        </a:rPr>
                        <m:t> </m:t>
                      </m:r>
                      <m:r>
                        <m:rPr>
                          <m:sty m:val="p"/>
                        </m:rPr>
                        <a:rPr lang="en-US" b="0" i="0" smtClean="0">
                          <a:latin typeface="Cambria Math" panose="02040503050406030204" pitchFamily="18" charset="0"/>
                        </a:rPr>
                        <m:t>n</m:t>
                      </m:r>
                      <m:r>
                        <a:rPr lang="en-US" b="0" i="0" smtClean="0">
                          <a:latin typeface="Cambria Math" panose="02040503050406030204" pitchFamily="18" charset="0"/>
                        </a:rPr>
                        <m:t>=</m:t>
                      </m:r>
                      <m:f>
                        <m:fPr>
                          <m:ctrlPr>
                            <a:rPr lang="en-US" b="0" i="1" smtClean="0">
                              <a:latin typeface="Cambria Math" panose="02040503050406030204" pitchFamily="18" charset="0"/>
                            </a:rPr>
                          </m:ctrlPr>
                        </m:fPr>
                        <m:num>
                          <m:r>
                            <m:rPr>
                              <m:sty m:val="p"/>
                            </m:rPr>
                            <a:rPr lang="en-US" b="0" i="0" smtClean="0">
                              <a:latin typeface="Cambria Math" panose="02040503050406030204" pitchFamily="18" charset="0"/>
                            </a:rPr>
                            <m:t>g</m:t>
                          </m:r>
                        </m:num>
                        <m:den>
                          <m:r>
                            <m:rPr>
                              <m:sty m:val="p"/>
                            </m:rPr>
                            <a:rPr lang="en-US" b="0" i="0" smtClean="0">
                              <a:latin typeface="Cambria Math" panose="02040503050406030204" pitchFamily="18" charset="0"/>
                            </a:rPr>
                            <m:t>MM</m:t>
                          </m:r>
                        </m:den>
                      </m:f>
                    </m:oMath>
                  </m:oMathPara>
                </a14:m>
                <a:endParaRPr lang="en-US" b="0" dirty="0">
                  <a:latin typeface="Cambria Math" panose="02040503050406030204" pitchFamily="18" charset="0"/>
                </a:endParaRPr>
              </a:p>
              <a:p>
                <a:pPr marL="0" indent="0">
                  <a:lnSpc>
                    <a:spcPct val="150000"/>
                  </a:lnSpc>
                  <a:buNone/>
                </a:pPr>
                <a14:m>
                  <m:oMathPara xmlns:m="http://schemas.openxmlformats.org/officeDocument/2006/math">
                    <m:oMathParaPr>
                      <m:jc m:val="centerGroup"/>
                    </m:oMathParaPr>
                    <m:oMath xmlns:m="http://schemas.openxmlformats.org/officeDocument/2006/math">
                      <m:r>
                        <m:rPr>
                          <m:sty m:val="p"/>
                        </m:rPr>
                        <a:rPr lang="en-US" b="0" i="0" smtClean="0">
                          <a:latin typeface="Cambria Math" panose="02040503050406030204" pitchFamily="18" charset="0"/>
                        </a:rPr>
                        <m:t>Thus</m:t>
                      </m:r>
                      <m:r>
                        <a:rPr lang="en-US" b="0" i="0" smtClean="0">
                          <a:latin typeface="Cambria Math" panose="02040503050406030204" pitchFamily="18" charset="0"/>
                        </a:rPr>
                        <m:t>, </m:t>
                      </m:r>
                      <m:r>
                        <m:rPr>
                          <m:sty m:val="p"/>
                        </m:rPr>
                        <a:rPr lang="en-US" b="0" i="0" smtClean="0">
                          <a:latin typeface="Cambria Math" panose="02040503050406030204" pitchFamily="18" charset="0"/>
                        </a:rPr>
                        <m:t>PV</m:t>
                      </m:r>
                      <m:r>
                        <a:rPr lang="en-US" b="0" i="0" smtClean="0">
                          <a:latin typeface="Cambria Math" panose="02040503050406030204" pitchFamily="18" charset="0"/>
                        </a:rPr>
                        <m:t>=</m:t>
                      </m:r>
                      <m:d>
                        <m:dPr>
                          <m:ctrlPr>
                            <a:rPr lang="en-US" b="0" i="1" smtClean="0">
                              <a:latin typeface="Cambria Math" panose="02040503050406030204" pitchFamily="18" charset="0"/>
                            </a:rPr>
                          </m:ctrlPr>
                        </m:dPr>
                        <m:e>
                          <m:f>
                            <m:fPr>
                              <m:ctrlPr>
                                <a:rPr lang="en-US" b="0" i="1" smtClean="0">
                                  <a:latin typeface="Cambria Math" panose="02040503050406030204" pitchFamily="18" charset="0"/>
                                </a:rPr>
                              </m:ctrlPr>
                            </m:fPr>
                            <m:num>
                              <m:r>
                                <m:rPr>
                                  <m:sty m:val="p"/>
                                </m:rPr>
                                <a:rPr lang="en-US" b="0" i="0" smtClean="0">
                                  <a:latin typeface="Cambria Math" panose="02040503050406030204" pitchFamily="18" charset="0"/>
                                </a:rPr>
                                <m:t>g</m:t>
                              </m:r>
                            </m:num>
                            <m:den>
                              <m:r>
                                <m:rPr>
                                  <m:sty m:val="p"/>
                                </m:rPr>
                                <a:rPr lang="en-US" b="0" i="0" smtClean="0">
                                  <a:latin typeface="Cambria Math" panose="02040503050406030204" pitchFamily="18" charset="0"/>
                                </a:rPr>
                                <m:t>MM</m:t>
                              </m:r>
                            </m:den>
                          </m:f>
                        </m:e>
                      </m:d>
                      <m:r>
                        <m:rPr>
                          <m:sty m:val="p"/>
                        </m:rPr>
                        <a:rPr lang="en-US" b="0" i="0" smtClean="0">
                          <a:latin typeface="Cambria Math" panose="02040503050406030204" pitchFamily="18" charset="0"/>
                        </a:rPr>
                        <m:t>RT</m:t>
                      </m:r>
                    </m:oMath>
                  </m:oMathPara>
                </a14:m>
                <a:endParaRPr lang="en-US" b="0" dirty="0"/>
              </a:p>
              <a:p>
                <a:pPr marL="0" indent="0">
                  <a:lnSpc>
                    <a:spcPct val="150000"/>
                  </a:lnSpc>
                  <a:buNone/>
                </a:pPr>
                <a14:m>
                  <m:oMathPara xmlns:m="http://schemas.openxmlformats.org/officeDocument/2006/math">
                    <m:oMathParaPr>
                      <m:jc m:val="centerGroup"/>
                    </m:oMathParaPr>
                    <m:oMath xmlns:m="http://schemas.openxmlformats.org/officeDocument/2006/math">
                      <m:r>
                        <m:rPr>
                          <m:sty m:val="p"/>
                        </m:rPr>
                        <a:rPr lang="en-US" b="0" i="0" smtClean="0">
                          <a:latin typeface="Cambria Math" panose="02040503050406030204" pitchFamily="18" charset="0"/>
                        </a:rPr>
                        <m:t>PV</m:t>
                      </m:r>
                      <m:r>
                        <a:rPr lang="en-US" b="0" i="0" smtClean="0">
                          <a:latin typeface="Cambria Math" panose="02040503050406030204" pitchFamily="18" charset="0"/>
                        </a:rPr>
                        <m:t>(</m:t>
                      </m:r>
                      <m:r>
                        <m:rPr>
                          <m:sty m:val="p"/>
                        </m:rPr>
                        <a:rPr lang="en-US" b="0" i="0" smtClean="0">
                          <a:latin typeface="Cambria Math" panose="02040503050406030204" pitchFamily="18" charset="0"/>
                        </a:rPr>
                        <m:t>MM</m:t>
                      </m:r>
                      <m:r>
                        <a:rPr lang="en-US" b="0" i="0" smtClean="0">
                          <a:latin typeface="Cambria Math" panose="02040503050406030204" pitchFamily="18" charset="0"/>
                        </a:rPr>
                        <m:t>)=</m:t>
                      </m:r>
                      <m:r>
                        <m:rPr>
                          <m:sty m:val="p"/>
                        </m:rPr>
                        <a:rPr lang="en-US" b="0" i="0" smtClean="0">
                          <a:latin typeface="Cambria Math" panose="02040503050406030204" pitchFamily="18" charset="0"/>
                        </a:rPr>
                        <m:t>gRT</m:t>
                      </m:r>
                    </m:oMath>
                  </m:oMathPara>
                </a14:m>
                <a:endParaRPr lang="en-US" b="0" dirty="0"/>
              </a:p>
              <a:p>
                <a:pPr marL="0" indent="0">
                  <a:lnSpc>
                    <a:spcPct val="150000"/>
                  </a:lnSpc>
                  <a:buNone/>
                </a:pPr>
                <a:endParaRPr lang="en-US" dirty="0"/>
              </a:p>
            </p:txBody>
          </p:sp>
        </mc:Choice>
        <mc:Fallback xmlns="">
          <p:sp>
            <p:nvSpPr>
              <p:cNvPr id="3" name="Content Placeholder 2"/>
              <p:cNvSpPr>
                <a:spLocks noGrp="1" noRot="1" noChangeAspect="1" noMove="1" noResize="1" noEditPoints="1" noAdjustHandles="1" noChangeArrowheads="1" noChangeShapeType="1" noTextEdit="1"/>
              </p:cNvSpPr>
              <p:nvPr>
                <p:ph sz="quarter" idx="1"/>
              </p:nvPr>
            </p:nvSpPr>
            <p:spPr>
              <a:blipFill>
                <a:blip r:embed="rId2"/>
                <a:stretch>
                  <a:fillRect/>
                </a:stretch>
              </a:blipFill>
            </p:spPr>
            <p:txBody>
              <a:bodyPr/>
              <a:lstStyle/>
              <a:p>
                <a:r>
                  <a:rPr lang="en-US">
                    <a:noFill/>
                  </a:rPr>
                  <a:t> </a:t>
                </a:r>
              </a:p>
            </p:txBody>
          </p:sp>
        </mc:Fallback>
      </mc:AlternateContent>
      <p:sp>
        <p:nvSpPr>
          <p:cNvPr id="4" name="Rounded Rectangle 3"/>
          <p:cNvSpPr/>
          <p:nvPr/>
        </p:nvSpPr>
        <p:spPr>
          <a:xfrm>
            <a:off x="3718096" y="4705845"/>
            <a:ext cx="1942503" cy="475755"/>
          </a:xfrm>
          <a:prstGeom prst="roundRect">
            <a:avLst/>
          </a:prstGeom>
          <a:noFill/>
          <a:ln w="28575" cap="flat" cmpd="sng" algn="ctr">
            <a:solidFill>
              <a:srgbClr val="FF0000"/>
            </a:solidFill>
            <a:prstDash val="solid"/>
            <a:round/>
            <a:headEnd type="none" w="med" len="med"/>
            <a:tailEnd type="none" w="med" len="med"/>
          </a:ln>
        </p:spPr>
        <p:style>
          <a:lnRef idx="0">
            <a:scrgbClr r="0" g="0" b="0"/>
          </a:lnRef>
          <a:fillRef idx="0">
            <a:scrgbClr r="0" g="0" b="0"/>
          </a:fillRef>
          <a:effectRef idx="0">
            <a:scrgbClr r="0" g="0" b="0"/>
          </a:effectRef>
          <a:fontRef idx="minor">
            <a:schemeClr val="accent2"/>
          </a:fontRef>
        </p:style>
        <p:txBody>
          <a:bodyPr rtlCol="0" anchor="ctr"/>
          <a:lstStyle/>
          <a:p>
            <a:pPr algn="ctr"/>
            <a:endParaRPr lang="en-US"/>
          </a:p>
        </p:txBody>
      </p:sp>
      <p:cxnSp>
        <p:nvCxnSpPr>
          <p:cNvPr id="6" name="Straight Arrow Connector 5"/>
          <p:cNvCxnSpPr/>
          <p:nvPr/>
        </p:nvCxnSpPr>
        <p:spPr>
          <a:xfrm flipV="1">
            <a:off x="2878114" y="4971703"/>
            <a:ext cx="731520" cy="473826"/>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sp>
        <p:nvSpPr>
          <p:cNvPr id="7" name="TextBox 6"/>
          <p:cNvSpPr txBox="1"/>
          <p:nvPr/>
        </p:nvSpPr>
        <p:spPr>
          <a:xfrm>
            <a:off x="1243966" y="5273178"/>
            <a:ext cx="2131081" cy="369332"/>
          </a:xfrm>
          <a:prstGeom prst="rect">
            <a:avLst/>
          </a:prstGeom>
          <a:noFill/>
        </p:spPr>
        <p:txBody>
          <a:bodyPr wrap="square" rtlCol="0">
            <a:spAutoFit/>
          </a:bodyPr>
          <a:lstStyle/>
          <a:p>
            <a:r>
              <a:rPr lang="en-US" dirty="0"/>
              <a:t>Memorize this</a:t>
            </a:r>
          </a:p>
        </p:txBody>
      </p:sp>
    </p:spTree>
    <p:extLst>
      <p:ext uri="{BB962C8B-B14F-4D97-AF65-F5344CB8AC3E}">
        <p14:creationId xmlns:p14="http://schemas.microsoft.com/office/powerpoint/2010/main" val="360384981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Ideal Gas Law</a:t>
            </a:r>
          </a:p>
        </p:txBody>
      </p:sp>
      <mc:AlternateContent xmlns:mc="http://schemas.openxmlformats.org/markup-compatibility/2006" xmlns:a14="http://schemas.microsoft.com/office/drawing/2010/main">
        <mc:Choice Requires="a14">
          <p:sp>
            <p:nvSpPr>
              <p:cNvPr id="3" name="Content Placeholder 2"/>
              <p:cNvSpPr>
                <a:spLocks noGrp="1"/>
              </p:cNvSpPr>
              <p:nvPr>
                <p:ph sz="quarter" idx="1"/>
              </p:nvPr>
            </p:nvSpPr>
            <p:spPr/>
            <p:txBody>
              <a:bodyPr/>
              <a:lstStyle/>
              <a:p>
                <a:pPr marL="0" indent="0">
                  <a:buNone/>
                </a:pPr>
                <a:r>
                  <a:rPr lang="en-US" dirty="0"/>
                  <a:t>What pressure is exerted by 129.5 g of </a:t>
                </a:r>
                <a14:m>
                  <m:oMath xmlns:m="http://schemas.openxmlformats.org/officeDocument/2006/math">
                    <m:r>
                      <m:rPr>
                        <m:sty m:val="p"/>
                      </m:rPr>
                      <a:rPr lang="en-US" b="0" i="0" smtClean="0">
                        <a:latin typeface="Cambria Math" panose="02040503050406030204" pitchFamily="18" charset="0"/>
                      </a:rPr>
                      <m:t>C</m:t>
                    </m:r>
                    <m:sSub>
                      <m:sSubPr>
                        <m:ctrlPr>
                          <a:rPr lang="en-US" b="0" i="1" smtClean="0">
                            <a:latin typeface="Cambria Math" panose="02040503050406030204" pitchFamily="18" charset="0"/>
                          </a:rPr>
                        </m:ctrlPr>
                      </m:sSubPr>
                      <m:e>
                        <m:r>
                          <m:rPr>
                            <m:sty m:val="p"/>
                          </m:rPr>
                          <a:rPr lang="en-US" b="0" i="0" smtClean="0">
                            <a:latin typeface="Cambria Math" panose="02040503050406030204" pitchFamily="18" charset="0"/>
                          </a:rPr>
                          <m:t>H</m:t>
                        </m:r>
                      </m:e>
                      <m:sub>
                        <m:r>
                          <a:rPr lang="en-US" b="0" i="0" smtClean="0">
                            <a:latin typeface="Cambria Math" panose="02040503050406030204" pitchFamily="18" charset="0"/>
                          </a:rPr>
                          <m:t>4</m:t>
                        </m:r>
                      </m:sub>
                    </m:sSub>
                  </m:oMath>
                </a14:m>
                <a:r>
                  <a:rPr lang="en-US" dirty="0"/>
                  <a:t> in a 0.3900 L steel container at 215.7 K?</a:t>
                </a:r>
              </a:p>
              <a:p>
                <a:pPr marL="0" indent="0">
                  <a:buNone/>
                </a:pPr>
                <a:endParaRPr lang="en-US" dirty="0"/>
              </a:p>
              <a:p>
                <a:pPr marL="0" indent="0">
                  <a:buNone/>
                </a:pPr>
                <a:endParaRPr lang="en-US" dirty="0"/>
              </a:p>
              <a:p>
                <a:pPr marL="0" indent="0">
                  <a:buNone/>
                </a:pPr>
                <a:endParaRPr lang="en-US" dirty="0"/>
              </a:p>
              <a:p>
                <a:pPr marL="0" indent="0">
                  <a:buNone/>
                </a:pPr>
                <a:endParaRPr lang="en-US" dirty="0"/>
              </a:p>
            </p:txBody>
          </p:sp>
        </mc:Choice>
        <mc:Fallback xmlns="">
          <p:sp>
            <p:nvSpPr>
              <p:cNvPr id="3" name="Content Placeholder 2"/>
              <p:cNvSpPr>
                <a:spLocks noGrp="1" noRot="1" noChangeAspect="1" noMove="1" noResize="1" noEditPoints="1" noAdjustHandles="1" noChangeArrowheads="1" noChangeShapeType="1" noTextEdit="1"/>
              </p:cNvSpPr>
              <p:nvPr>
                <p:ph sz="quarter" idx="1"/>
              </p:nvPr>
            </p:nvSpPr>
            <p:spPr>
              <a:blipFill>
                <a:blip r:embed="rId2"/>
                <a:stretch>
                  <a:fillRect l="-972" t="-950"/>
                </a:stretch>
              </a:blipFill>
            </p:spPr>
            <p:txBody>
              <a:bodyPr/>
              <a:lstStyle/>
              <a:p>
                <a:r>
                  <a:rPr lang="en-US">
                    <a:noFill/>
                  </a:rPr>
                  <a:t> </a:t>
                </a:r>
              </a:p>
            </p:txBody>
          </p:sp>
        </mc:Fallback>
      </mc:AlternateContent>
    </p:spTree>
    <p:extLst>
      <p:ext uri="{BB962C8B-B14F-4D97-AF65-F5344CB8AC3E}">
        <p14:creationId xmlns:p14="http://schemas.microsoft.com/office/powerpoint/2010/main" val="256726410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Ideal Gas Law</a:t>
            </a:r>
          </a:p>
        </p:txBody>
      </p:sp>
      <p:sp>
        <p:nvSpPr>
          <p:cNvPr id="3" name="Content Placeholder 2"/>
          <p:cNvSpPr>
            <a:spLocks noGrp="1"/>
          </p:cNvSpPr>
          <p:nvPr>
            <p:ph sz="quarter" idx="1"/>
          </p:nvPr>
        </p:nvSpPr>
        <p:spPr/>
        <p:txBody>
          <a:bodyPr>
            <a:normAutofit/>
          </a:bodyPr>
          <a:lstStyle/>
          <a:p>
            <a:pPr marL="0">
              <a:buNone/>
            </a:pPr>
            <a:r>
              <a:rPr lang="en-US" sz="2180" dirty="0"/>
              <a:t>How many grams of oxygen, O</a:t>
            </a:r>
            <a:r>
              <a:rPr lang="en-US" sz="2180" baseline="-25000" dirty="0"/>
              <a:t>2</a:t>
            </a:r>
            <a:r>
              <a:rPr lang="en-US" sz="2180" dirty="0"/>
              <a:t>, are there in a 50.0-L gas cylinder at 21.00 </a:t>
            </a:r>
            <a:r>
              <a:rPr lang="en-US" sz="2180" b="1" dirty="0"/>
              <a:t>°</a:t>
            </a:r>
            <a:r>
              <a:rPr lang="en-US" sz="2180" dirty="0"/>
              <a:t>C when the oxygen pressure is 15.7 </a:t>
            </a:r>
            <a:r>
              <a:rPr lang="en-US" sz="2180" dirty="0" err="1"/>
              <a:t>atm</a:t>
            </a:r>
            <a:r>
              <a:rPr lang="en-US" sz="2180" dirty="0"/>
              <a:t>? </a:t>
            </a:r>
          </a:p>
          <a:p>
            <a:pPr>
              <a:buNone/>
            </a:pPr>
            <a:endParaRPr lang="en-US" sz="1800" dirty="0"/>
          </a:p>
          <a:p>
            <a:pPr>
              <a:buNone/>
            </a:pPr>
            <a:endParaRPr lang="en-US" sz="2000" dirty="0"/>
          </a:p>
          <a:p>
            <a:pPr>
              <a:buNone/>
            </a:pPr>
            <a:endParaRPr lang="en-US" sz="2000" dirty="0"/>
          </a:p>
        </p:txBody>
      </p:sp>
    </p:spTree>
    <p:extLst>
      <p:ext uri="{BB962C8B-B14F-4D97-AF65-F5344CB8AC3E}">
        <p14:creationId xmlns:p14="http://schemas.microsoft.com/office/powerpoint/2010/main" val="361786308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Using density in the Ideal Gas Law</a:t>
            </a:r>
          </a:p>
        </p:txBody>
      </p:sp>
      <mc:AlternateContent xmlns:mc="http://schemas.openxmlformats.org/markup-compatibility/2006" xmlns:a14="http://schemas.microsoft.com/office/drawing/2010/main">
        <mc:Choice Requires="a14">
          <p:sp>
            <p:nvSpPr>
              <p:cNvPr id="3" name="Content Placeholder 2"/>
              <p:cNvSpPr>
                <a:spLocks noGrp="1"/>
              </p:cNvSpPr>
              <p:nvPr>
                <p:ph sz="quarter" idx="1"/>
              </p:nvPr>
            </p:nvSpPr>
            <p:spPr/>
            <p:txBody>
              <a:bodyPr/>
              <a:lstStyle/>
              <a:p>
                <a:pPr marL="0" indent="0">
                  <a:lnSpc>
                    <a:spcPct val="300000"/>
                  </a:lnSpc>
                  <a:buNone/>
                </a:pPr>
                <a14:m>
                  <m:oMathPara xmlns:m="http://schemas.openxmlformats.org/officeDocument/2006/math">
                    <m:oMathParaPr>
                      <m:jc m:val="centerGroup"/>
                    </m:oMathParaPr>
                    <m:oMath xmlns:m="http://schemas.openxmlformats.org/officeDocument/2006/math">
                      <m:r>
                        <m:rPr>
                          <m:sty m:val="p"/>
                        </m:rPr>
                        <a:rPr lang="en-US" b="0" i="0" smtClean="0">
                          <a:latin typeface="Cambria Math" panose="02040503050406030204" pitchFamily="18" charset="0"/>
                        </a:rPr>
                        <m:t>PV</m:t>
                      </m:r>
                      <m:r>
                        <a:rPr lang="en-US" b="0" i="0" smtClean="0">
                          <a:latin typeface="Cambria Math" panose="02040503050406030204" pitchFamily="18" charset="0"/>
                        </a:rPr>
                        <m:t>(</m:t>
                      </m:r>
                      <m:r>
                        <m:rPr>
                          <m:sty m:val="p"/>
                        </m:rPr>
                        <a:rPr lang="en-US" b="0" i="0" smtClean="0">
                          <a:latin typeface="Cambria Math" panose="02040503050406030204" pitchFamily="18" charset="0"/>
                        </a:rPr>
                        <m:t>MM</m:t>
                      </m:r>
                      <m:r>
                        <a:rPr lang="en-US" b="0" i="0" smtClean="0">
                          <a:latin typeface="Cambria Math" panose="02040503050406030204" pitchFamily="18" charset="0"/>
                        </a:rPr>
                        <m:t>)=</m:t>
                      </m:r>
                      <m:r>
                        <m:rPr>
                          <m:sty m:val="p"/>
                        </m:rPr>
                        <a:rPr lang="en-US" b="0" i="0" smtClean="0">
                          <a:latin typeface="Cambria Math" panose="02040503050406030204" pitchFamily="18" charset="0"/>
                        </a:rPr>
                        <m:t>gRT</m:t>
                      </m:r>
                    </m:oMath>
                  </m:oMathPara>
                </a14:m>
                <a:endParaRPr lang="en-US" b="0" dirty="0"/>
              </a:p>
              <a:p>
                <a:pPr marL="0" indent="0">
                  <a:lnSpc>
                    <a:spcPct val="300000"/>
                  </a:lnSpc>
                  <a:buNone/>
                </a:pPr>
                <a14:m>
                  <m:oMathPara xmlns:m="http://schemas.openxmlformats.org/officeDocument/2006/math">
                    <m:oMathParaPr>
                      <m:jc m:val="centerGroup"/>
                    </m:oMathParaPr>
                    <m:oMath xmlns:m="http://schemas.openxmlformats.org/officeDocument/2006/math">
                      <m:r>
                        <m:rPr>
                          <m:sty m:val="p"/>
                        </m:rPr>
                        <a:rPr lang="en-US" b="0" i="0" smtClean="0">
                          <a:latin typeface="Cambria Math" panose="02040503050406030204" pitchFamily="18" charset="0"/>
                        </a:rPr>
                        <m:t>P</m:t>
                      </m:r>
                      <m:r>
                        <a:rPr lang="en-US" b="0" i="0" smtClean="0">
                          <a:latin typeface="Cambria Math" panose="02040503050406030204" pitchFamily="18" charset="0"/>
                        </a:rPr>
                        <m:t>(</m:t>
                      </m:r>
                      <m:r>
                        <m:rPr>
                          <m:sty m:val="p"/>
                        </m:rPr>
                        <a:rPr lang="en-US" b="0" i="0" smtClean="0">
                          <a:latin typeface="Cambria Math" panose="02040503050406030204" pitchFamily="18" charset="0"/>
                        </a:rPr>
                        <m:t>MM</m:t>
                      </m:r>
                      <m:r>
                        <a:rPr lang="en-US" b="0" i="0" smtClean="0">
                          <a:latin typeface="Cambria Math" panose="02040503050406030204" pitchFamily="18" charset="0"/>
                        </a:rPr>
                        <m:t>)=</m:t>
                      </m:r>
                      <m:d>
                        <m:dPr>
                          <m:ctrlPr>
                            <a:rPr lang="en-US" b="0" i="1" smtClean="0">
                              <a:latin typeface="Cambria Math" panose="02040503050406030204" pitchFamily="18" charset="0"/>
                            </a:rPr>
                          </m:ctrlPr>
                        </m:dPr>
                        <m:e>
                          <m:f>
                            <m:fPr>
                              <m:ctrlPr>
                                <a:rPr lang="en-US" b="0" i="1" smtClean="0">
                                  <a:latin typeface="Cambria Math" panose="02040503050406030204" pitchFamily="18" charset="0"/>
                                </a:rPr>
                              </m:ctrlPr>
                            </m:fPr>
                            <m:num>
                              <m:r>
                                <m:rPr>
                                  <m:sty m:val="p"/>
                                </m:rPr>
                                <a:rPr lang="en-US" b="0" i="0" smtClean="0">
                                  <a:latin typeface="Cambria Math" panose="02040503050406030204" pitchFamily="18" charset="0"/>
                                </a:rPr>
                                <m:t>g</m:t>
                              </m:r>
                            </m:num>
                            <m:den>
                              <m:r>
                                <m:rPr>
                                  <m:sty m:val="p"/>
                                </m:rPr>
                                <a:rPr lang="en-US" b="0" i="0" smtClean="0">
                                  <a:latin typeface="Cambria Math" panose="02040503050406030204" pitchFamily="18" charset="0"/>
                                </a:rPr>
                                <m:t>V</m:t>
                              </m:r>
                            </m:den>
                          </m:f>
                        </m:e>
                      </m:d>
                      <m:r>
                        <m:rPr>
                          <m:sty m:val="p"/>
                        </m:rPr>
                        <a:rPr lang="en-US" b="0" i="0" smtClean="0">
                          <a:latin typeface="Cambria Math" panose="02040503050406030204" pitchFamily="18" charset="0"/>
                        </a:rPr>
                        <m:t>RT</m:t>
                      </m:r>
                    </m:oMath>
                  </m:oMathPara>
                </a14:m>
                <a:endParaRPr lang="en-US" b="0" dirty="0"/>
              </a:p>
              <a:p>
                <a:pPr marL="0" indent="0">
                  <a:lnSpc>
                    <a:spcPct val="300000"/>
                  </a:lnSpc>
                  <a:buNone/>
                </a:pPr>
                <a14:m>
                  <m:oMathPara xmlns:m="http://schemas.openxmlformats.org/officeDocument/2006/math">
                    <m:oMathParaPr>
                      <m:jc m:val="centerGroup"/>
                    </m:oMathParaPr>
                    <m:oMath xmlns:m="http://schemas.openxmlformats.org/officeDocument/2006/math">
                      <m:r>
                        <m:rPr>
                          <m:sty m:val="p"/>
                        </m:rPr>
                        <a:rPr lang="en-US" b="0" i="0" smtClean="0">
                          <a:latin typeface="Cambria Math" panose="02040503050406030204" pitchFamily="18" charset="0"/>
                        </a:rPr>
                        <m:t>P</m:t>
                      </m:r>
                      <m:r>
                        <a:rPr lang="en-US" b="0" i="0" smtClean="0">
                          <a:latin typeface="Cambria Math" panose="02040503050406030204" pitchFamily="18" charset="0"/>
                        </a:rPr>
                        <m:t>(</m:t>
                      </m:r>
                      <m:r>
                        <m:rPr>
                          <m:sty m:val="p"/>
                        </m:rPr>
                        <a:rPr lang="en-US" b="0" i="0" smtClean="0">
                          <a:latin typeface="Cambria Math" panose="02040503050406030204" pitchFamily="18" charset="0"/>
                        </a:rPr>
                        <m:t>MM</m:t>
                      </m:r>
                      <m:r>
                        <a:rPr lang="en-US" b="0" i="0" smtClean="0">
                          <a:latin typeface="Cambria Math" panose="02040503050406030204" pitchFamily="18" charset="0"/>
                        </a:rPr>
                        <m:t>)=</m:t>
                      </m:r>
                      <m:r>
                        <m:rPr>
                          <m:sty m:val="p"/>
                        </m:rPr>
                        <a:rPr lang="en-US" b="0" i="0" smtClean="0">
                          <a:latin typeface="Cambria Math" panose="02040503050406030204" pitchFamily="18" charset="0"/>
                        </a:rPr>
                        <m:t>DRT</m:t>
                      </m:r>
                    </m:oMath>
                  </m:oMathPara>
                </a14:m>
                <a:endParaRPr lang="en-US" b="0" dirty="0"/>
              </a:p>
            </p:txBody>
          </p:sp>
        </mc:Choice>
        <mc:Fallback xmlns="">
          <p:sp>
            <p:nvSpPr>
              <p:cNvPr id="3" name="Content Placeholder 2"/>
              <p:cNvSpPr>
                <a:spLocks noGrp="1" noRot="1" noChangeAspect="1" noMove="1" noResize="1" noEditPoints="1" noAdjustHandles="1" noChangeArrowheads="1" noChangeShapeType="1" noTextEdit="1"/>
              </p:cNvSpPr>
              <p:nvPr>
                <p:ph sz="quarter" idx="1"/>
              </p:nvPr>
            </p:nvSpPr>
            <p:spPr>
              <a:blipFill>
                <a:blip r:embed="rId2"/>
                <a:stretch>
                  <a:fillRect/>
                </a:stretch>
              </a:blipFill>
            </p:spPr>
            <p:txBody>
              <a:bodyPr/>
              <a:lstStyle/>
              <a:p>
                <a:r>
                  <a:rPr lang="en-US">
                    <a:noFill/>
                  </a:rPr>
                  <a:t> </a:t>
                </a:r>
              </a:p>
            </p:txBody>
          </p:sp>
        </mc:Fallback>
      </mc:AlternateContent>
      <p:sp>
        <p:nvSpPr>
          <p:cNvPr id="4" name="Rounded Rectangle 3"/>
          <p:cNvSpPr/>
          <p:nvPr/>
        </p:nvSpPr>
        <p:spPr>
          <a:xfrm>
            <a:off x="3754166" y="4721628"/>
            <a:ext cx="1870364" cy="565267"/>
          </a:xfrm>
          <a:prstGeom prst="roundRect">
            <a:avLst/>
          </a:prstGeom>
          <a:noFill/>
          <a:ln w="28575" cap="flat" cmpd="sng" algn="ctr">
            <a:solidFill>
              <a:srgbClr val="FF0000"/>
            </a:solidFill>
            <a:prstDash val="solid"/>
            <a:round/>
            <a:headEnd type="none" w="med" len="med"/>
            <a:tailEnd type="none" w="med" len="med"/>
          </a:ln>
        </p:spPr>
        <p:style>
          <a:lnRef idx="0">
            <a:scrgbClr r="0" g="0" b="0"/>
          </a:lnRef>
          <a:fillRef idx="0">
            <a:scrgbClr r="0" g="0" b="0"/>
          </a:fillRef>
          <a:effectRef idx="0">
            <a:scrgbClr r="0" g="0" b="0"/>
          </a:effectRef>
          <a:fontRef idx="minor">
            <a:schemeClr val="accent2"/>
          </a:fontRef>
        </p:style>
        <p:txBody>
          <a:bodyPr rtlCol="0" anchor="ctr"/>
          <a:lstStyle/>
          <a:p>
            <a:pPr algn="ctr"/>
            <a:endParaRPr lang="en-US"/>
          </a:p>
        </p:txBody>
      </p:sp>
      <p:sp>
        <p:nvSpPr>
          <p:cNvPr id="5" name="TextBox 4"/>
          <p:cNvSpPr txBox="1"/>
          <p:nvPr/>
        </p:nvSpPr>
        <p:spPr>
          <a:xfrm>
            <a:off x="1237088" y="5365068"/>
            <a:ext cx="2131081" cy="369332"/>
          </a:xfrm>
          <a:prstGeom prst="rect">
            <a:avLst/>
          </a:prstGeom>
          <a:noFill/>
        </p:spPr>
        <p:txBody>
          <a:bodyPr wrap="square" rtlCol="0">
            <a:spAutoFit/>
          </a:bodyPr>
          <a:lstStyle/>
          <a:p>
            <a:r>
              <a:rPr lang="en-US" dirty="0"/>
              <a:t>Memorize this</a:t>
            </a:r>
          </a:p>
        </p:txBody>
      </p:sp>
      <p:sp>
        <p:nvSpPr>
          <p:cNvPr id="6" name="TextBox 5"/>
          <p:cNvSpPr txBox="1"/>
          <p:nvPr/>
        </p:nvSpPr>
        <p:spPr>
          <a:xfrm>
            <a:off x="6217920" y="2425129"/>
            <a:ext cx="2548127" cy="923330"/>
          </a:xfrm>
          <a:prstGeom prst="rect">
            <a:avLst/>
          </a:prstGeom>
          <a:noFill/>
        </p:spPr>
        <p:txBody>
          <a:bodyPr wrap="square" rtlCol="0">
            <a:spAutoFit/>
          </a:bodyPr>
          <a:lstStyle/>
          <a:p>
            <a:r>
              <a:rPr lang="en-US" dirty="0"/>
              <a:t>This is mass divided by volume which is density in g/L.</a:t>
            </a:r>
          </a:p>
        </p:txBody>
      </p:sp>
      <p:cxnSp>
        <p:nvCxnSpPr>
          <p:cNvPr id="7" name="Straight Arrow Connector 6"/>
          <p:cNvCxnSpPr/>
          <p:nvPr/>
        </p:nvCxnSpPr>
        <p:spPr>
          <a:xfrm flipV="1">
            <a:off x="2896149" y="5004261"/>
            <a:ext cx="731520" cy="473826"/>
          </a:xfrm>
          <a:prstGeom prst="straightConnector1">
            <a:avLst/>
          </a:prstGeom>
          <a:ln>
            <a:tailEnd type="triangle"/>
          </a:ln>
        </p:spPr>
        <p:style>
          <a:lnRef idx="3">
            <a:schemeClr val="accent4"/>
          </a:lnRef>
          <a:fillRef idx="0">
            <a:schemeClr val="accent4"/>
          </a:fillRef>
          <a:effectRef idx="2">
            <a:schemeClr val="accent4"/>
          </a:effectRef>
          <a:fontRef idx="minor">
            <a:schemeClr val="tx1"/>
          </a:fontRef>
        </p:style>
      </p:cxnSp>
      <p:cxnSp>
        <p:nvCxnSpPr>
          <p:cNvPr id="8" name="Straight Arrow Connector 7"/>
          <p:cNvCxnSpPr/>
          <p:nvPr/>
        </p:nvCxnSpPr>
        <p:spPr>
          <a:xfrm flipH="1">
            <a:off x="5203769" y="2807515"/>
            <a:ext cx="856209" cy="615760"/>
          </a:xfrm>
          <a:prstGeom prst="straightConnector1">
            <a:avLst/>
          </a:prstGeom>
          <a:ln>
            <a:tailEnd type="triangle"/>
          </a:ln>
        </p:spPr>
        <p:style>
          <a:lnRef idx="3">
            <a:schemeClr val="accent4"/>
          </a:lnRef>
          <a:fillRef idx="0">
            <a:schemeClr val="accent4"/>
          </a:fillRef>
          <a:effectRef idx="2">
            <a:schemeClr val="accent4"/>
          </a:effectRef>
          <a:fontRef idx="minor">
            <a:schemeClr val="tx1"/>
          </a:fontRef>
        </p:style>
      </p:cxnSp>
    </p:spTree>
    <p:extLst>
      <p:ext uri="{BB962C8B-B14F-4D97-AF65-F5344CB8AC3E}">
        <p14:creationId xmlns:p14="http://schemas.microsoft.com/office/powerpoint/2010/main" val="419291806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Using density in the Ideal Gas Law</a:t>
            </a:r>
          </a:p>
        </p:txBody>
      </p:sp>
      <p:sp>
        <p:nvSpPr>
          <p:cNvPr id="3" name="Content Placeholder 2"/>
          <p:cNvSpPr>
            <a:spLocks noGrp="1"/>
          </p:cNvSpPr>
          <p:nvPr>
            <p:ph sz="quarter" idx="1"/>
          </p:nvPr>
        </p:nvSpPr>
        <p:spPr/>
        <p:txBody>
          <a:bodyPr>
            <a:normAutofit/>
          </a:bodyPr>
          <a:lstStyle/>
          <a:p>
            <a:pPr marL="0">
              <a:buNone/>
            </a:pPr>
            <a:r>
              <a:rPr lang="en-US" sz="2180" dirty="0"/>
              <a:t>A 6.00 mole sample of helium is confined in a container with a pressure of 3.0 </a:t>
            </a:r>
            <a:r>
              <a:rPr lang="en-US" sz="2180" dirty="0" err="1"/>
              <a:t>atm</a:t>
            </a:r>
            <a:r>
              <a:rPr lang="en-US" sz="2180" dirty="0"/>
              <a:t> and a density of 5.3 g/L.  What is the temperature of the sample?</a:t>
            </a:r>
          </a:p>
          <a:p>
            <a:pPr marL="0">
              <a:buNone/>
            </a:pPr>
            <a:endParaRPr lang="en-US" sz="2180" dirty="0"/>
          </a:p>
          <a:p>
            <a:pPr marL="0">
              <a:buNone/>
            </a:pPr>
            <a:endParaRPr lang="en-US" sz="2180" dirty="0"/>
          </a:p>
          <a:p>
            <a:pPr marL="0">
              <a:buNone/>
            </a:pPr>
            <a:endParaRPr lang="en-US" sz="1800" dirty="0"/>
          </a:p>
        </p:txBody>
      </p:sp>
    </p:spTree>
    <p:extLst>
      <p:ext uri="{BB962C8B-B14F-4D97-AF65-F5344CB8AC3E}">
        <p14:creationId xmlns:p14="http://schemas.microsoft.com/office/powerpoint/2010/main" val="389587005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Using density in the Ideal Gas Law</a:t>
            </a:r>
          </a:p>
        </p:txBody>
      </p:sp>
      <p:sp>
        <p:nvSpPr>
          <p:cNvPr id="3" name="Content Placeholder 2"/>
          <p:cNvSpPr>
            <a:spLocks noGrp="1"/>
          </p:cNvSpPr>
          <p:nvPr>
            <p:ph sz="quarter" idx="1"/>
          </p:nvPr>
        </p:nvSpPr>
        <p:spPr>
          <a:xfrm>
            <a:off x="612648" y="1600200"/>
            <a:ext cx="8153400" cy="5097162"/>
          </a:xfrm>
        </p:spPr>
        <p:txBody>
          <a:bodyPr/>
          <a:lstStyle/>
          <a:p>
            <a:pPr marL="0" indent="0">
              <a:buNone/>
            </a:pPr>
            <a:r>
              <a:rPr lang="en-US" sz="2180" dirty="0"/>
              <a:t>A laboratory technician forgot what the color coding on a commercial cylinder of gas meant, but remembered that the tank contained one of the following gases: He, Ne, </a:t>
            </a:r>
            <a:r>
              <a:rPr lang="en-US" sz="2180" dirty="0" err="1"/>
              <a:t>Ar</a:t>
            </a:r>
            <a:r>
              <a:rPr lang="en-US" sz="2180" dirty="0"/>
              <a:t>, or Kr.  Density measurements at STP were made on the gas from the cylinder, and was found to be 0.178 g/L.  Which of these gases was present in the  tank?</a:t>
            </a:r>
          </a:p>
          <a:p>
            <a:pPr marL="0" indent="0">
              <a:buNone/>
            </a:pPr>
            <a:endParaRPr lang="en-US" dirty="0"/>
          </a:p>
        </p:txBody>
      </p:sp>
    </p:spTree>
    <p:extLst>
      <p:ext uri="{BB962C8B-B14F-4D97-AF65-F5344CB8AC3E}">
        <p14:creationId xmlns:p14="http://schemas.microsoft.com/office/powerpoint/2010/main" val="127022271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700FEF-F490-48D7-866F-A66008ADE0C7}"/>
              </a:ext>
            </a:extLst>
          </p:cNvPr>
          <p:cNvSpPr>
            <a:spLocks noGrp="1"/>
          </p:cNvSpPr>
          <p:nvPr>
            <p:ph type="title"/>
          </p:nvPr>
        </p:nvSpPr>
        <p:spPr/>
        <p:txBody>
          <a:bodyPr/>
          <a:lstStyle/>
          <a:p>
            <a:r>
              <a:rPr lang="en-US" dirty="0"/>
              <a:t>Properties of Gases</a:t>
            </a:r>
          </a:p>
        </p:txBody>
      </p:sp>
      <p:sp>
        <p:nvSpPr>
          <p:cNvPr id="3" name="Content Placeholder 2">
            <a:extLst>
              <a:ext uri="{FF2B5EF4-FFF2-40B4-BE49-F238E27FC236}">
                <a16:creationId xmlns:a16="http://schemas.microsoft.com/office/drawing/2014/main" id="{DF8338BB-9D32-4C43-AF89-67A7D35B1FE0}"/>
              </a:ext>
            </a:extLst>
          </p:cNvPr>
          <p:cNvSpPr>
            <a:spLocks noGrp="1"/>
          </p:cNvSpPr>
          <p:nvPr>
            <p:ph idx="1"/>
          </p:nvPr>
        </p:nvSpPr>
        <p:spPr/>
        <p:txBody>
          <a:bodyPr/>
          <a:lstStyle/>
          <a:p>
            <a:pPr>
              <a:spcBef>
                <a:spcPts val="0"/>
              </a:spcBef>
              <a:spcAft>
                <a:spcPts val="600"/>
              </a:spcAft>
            </a:pPr>
            <a:r>
              <a:rPr lang="en-US" dirty="0"/>
              <a:t>Matter occurs in three states, or phases: solid, liquid, and gas.</a:t>
            </a:r>
          </a:p>
          <a:p>
            <a:pPr>
              <a:spcBef>
                <a:spcPts val="0"/>
              </a:spcBef>
              <a:spcAft>
                <a:spcPts val="600"/>
              </a:spcAft>
            </a:pPr>
            <a:r>
              <a:rPr lang="en-US" dirty="0"/>
              <a:t>A gas does not have a definite volume; a gas expands to fill the entire volume of its container.</a:t>
            </a:r>
          </a:p>
          <a:p>
            <a:pPr>
              <a:spcBef>
                <a:spcPts val="0"/>
              </a:spcBef>
              <a:spcAft>
                <a:spcPts val="600"/>
              </a:spcAft>
            </a:pPr>
            <a:r>
              <a:rPr lang="en-US" dirty="0"/>
              <a:t>Gas particles are far apart; gases have much lower densities than solids or liquids.</a:t>
            </a:r>
          </a:p>
          <a:p>
            <a:pPr>
              <a:spcBef>
                <a:spcPts val="0"/>
              </a:spcBef>
              <a:spcAft>
                <a:spcPts val="600"/>
              </a:spcAft>
            </a:pPr>
            <a:r>
              <a:rPr lang="en-US" dirty="0"/>
              <a:t>Gas particles are in constant motion and collide with each other and with any surfaces in contact with the gas sample.</a:t>
            </a:r>
          </a:p>
        </p:txBody>
      </p:sp>
    </p:spTree>
    <p:extLst>
      <p:ext uri="{BB962C8B-B14F-4D97-AF65-F5344CB8AC3E}">
        <p14:creationId xmlns:p14="http://schemas.microsoft.com/office/powerpoint/2010/main" val="414910380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F90269D-B45C-4A21-AF8C-C851A44B52A2}"/>
              </a:ext>
            </a:extLst>
          </p:cNvPr>
          <p:cNvSpPr>
            <a:spLocks noGrp="1"/>
          </p:cNvSpPr>
          <p:nvPr>
            <p:ph type="title"/>
          </p:nvPr>
        </p:nvSpPr>
        <p:spPr/>
        <p:txBody>
          <a:bodyPr>
            <a:normAutofit/>
          </a:bodyPr>
          <a:lstStyle/>
          <a:p>
            <a:r>
              <a:rPr lang="en-US" dirty="0"/>
              <a:t>Simple Barometer </a:t>
            </a:r>
          </a:p>
        </p:txBody>
      </p:sp>
      <p:sp>
        <p:nvSpPr>
          <p:cNvPr id="5" name="Content Placeholder 4">
            <a:extLst>
              <a:ext uri="{FF2B5EF4-FFF2-40B4-BE49-F238E27FC236}">
                <a16:creationId xmlns:a16="http://schemas.microsoft.com/office/drawing/2014/main" id="{21763E66-6E94-4E15-B290-0F31F8095B2E}"/>
              </a:ext>
            </a:extLst>
          </p:cNvPr>
          <p:cNvSpPr>
            <a:spLocks noGrp="1"/>
          </p:cNvSpPr>
          <p:nvPr>
            <p:ph sz="quarter" idx="1"/>
          </p:nvPr>
        </p:nvSpPr>
        <p:spPr>
          <a:xfrm>
            <a:off x="609598" y="1589567"/>
            <a:ext cx="4464909" cy="4572000"/>
          </a:xfrm>
        </p:spPr>
        <p:txBody>
          <a:bodyPr>
            <a:normAutofit/>
          </a:bodyPr>
          <a:lstStyle/>
          <a:p>
            <a:pPr>
              <a:spcAft>
                <a:spcPts val="900"/>
              </a:spcAft>
            </a:pPr>
            <a:r>
              <a:rPr lang="en-US" sz="2180" dirty="0"/>
              <a:t>This type of barometer is a glass tube filled with liquid mercury which is placed, open end down, in an open dish of liquid mercury</a:t>
            </a:r>
          </a:p>
          <a:p>
            <a:pPr>
              <a:spcAft>
                <a:spcPts val="900"/>
              </a:spcAft>
            </a:pPr>
            <a:r>
              <a:rPr lang="en-US" sz="2180" dirty="0"/>
              <a:t>The force exerted by gas particles in the atmosphere opposes the force of gravity, keeping the mercury in the tube.</a:t>
            </a:r>
          </a:p>
          <a:p>
            <a:pPr>
              <a:spcAft>
                <a:spcPts val="900"/>
              </a:spcAft>
            </a:pPr>
            <a:r>
              <a:rPr lang="en-US" sz="2180" dirty="0"/>
              <a:t>The height of the column of mercury in the tube is the atmospheric pressure.</a:t>
            </a:r>
          </a:p>
        </p:txBody>
      </p:sp>
      <p:pic>
        <p:nvPicPr>
          <p:cNvPr id="7" name="Shape 98" descr="An illustration of simple barometer consisting of a dish of mercury and a glass tube. The glass tube has one open end and one closed end. The open end of the tube is submerged in the mercury. There are markings for measurement on the tube. The height of mercury in the tube is labeled h, and goes much higher than the level in the dish. The rest of the mercury in the dish is open to the air. An arrow labeled Air pressure points down at the meructy in the dish. There is a molecular view of the surfact of the mercury, showing oxygen and nitrogen molecules as pairs of spheres bouncing off mercury atoms shown as gray spheres." title="Figure 11.2">
            <a:extLst>
              <a:ext uri="{FF2B5EF4-FFF2-40B4-BE49-F238E27FC236}">
                <a16:creationId xmlns:a16="http://schemas.microsoft.com/office/drawing/2014/main" id="{3F8704B2-1C87-4681-B024-8F16D1AFF1ED}"/>
              </a:ext>
            </a:extLst>
          </p:cNvPr>
          <p:cNvPicPr preferRelativeResize="0">
            <a:picLocks noGrp="1" noChangeAspect="1"/>
          </p:cNvPicPr>
          <p:nvPr>
            <p:ph sz="quarter" idx="2"/>
          </p:nvPr>
        </p:nvPicPr>
        <p:blipFill rotWithShape="1">
          <a:blip r:embed="rId2">
            <a:alphaModFix/>
          </a:blip>
          <a:stretch/>
        </p:blipFill>
        <p:spPr>
          <a:xfrm>
            <a:off x="5527588" y="1866409"/>
            <a:ext cx="3616412" cy="4443439"/>
          </a:xfrm>
          <a:prstGeom prst="rect">
            <a:avLst/>
          </a:prstGeom>
          <a:noFill/>
          <a:ln>
            <a:noFill/>
          </a:ln>
        </p:spPr>
      </p:pic>
    </p:spTree>
    <p:extLst>
      <p:ext uri="{BB962C8B-B14F-4D97-AF65-F5344CB8AC3E}">
        <p14:creationId xmlns:p14="http://schemas.microsoft.com/office/powerpoint/2010/main" val="34959440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Units of Pressure</a:t>
            </a:r>
          </a:p>
        </p:txBody>
      </p:sp>
      <p:graphicFrame>
        <p:nvGraphicFramePr>
          <p:cNvPr id="4" name="Table 3"/>
          <p:cNvGraphicFramePr>
            <a:graphicFrameLocks noGrp="1"/>
          </p:cNvGraphicFramePr>
          <p:nvPr>
            <p:extLst>
              <p:ext uri="{D42A27DB-BD31-4B8C-83A1-F6EECF244321}">
                <p14:modId xmlns:p14="http://schemas.microsoft.com/office/powerpoint/2010/main" val="3422148543"/>
              </p:ext>
            </p:extLst>
          </p:nvPr>
        </p:nvGraphicFramePr>
        <p:xfrm>
          <a:off x="1157756" y="3044431"/>
          <a:ext cx="6828488" cy="2026920"/>
        </p:xfrm>
        <a:graphic>
          <a:graphicData uri="http://schemas.openxmlformats.org/drawingml/2006/table">
            <a:tbl>
              <a:tblPr>
                <a:tableStyleId>{9D7B26C5-4107-4FEC-AEDC-1716B250A1EF}</a:tableStyleId>
              </a:tblPr>
              <a:tblGrid>
                <a:gridCol w="2616486">
                  <a:extLst>
                    <a:ext uri="{9D8B030D-6E8A-4147-A177-3AD203B41FA5}">
                      <a16:colId xmlns:a16="http://schemas.microsoft.com/office/drawing/2014/main" val="20000"/>
                    </a:ext>
                  </a:extLst>
                </a:gridCol>
                <a:gridCol w="4212002">
                  <a:extLst>
                    <a:ext uri="{9D8B030D-6E8A-4147-A177-3AD203B41FA5}">
                      <a16:colId xmlns:a16="http://schemas.microsoft.com/office/drawing/2014/main" val="20001"/>
                    </a:ext>
                  </a:extLst>
                </a:gridCol>
              </a:tblGrid>
              <a:tr h="370840">
                <a:tc>
                  <a:txBody>
                    <a:bodyPr/>
                    <a:lstStyle/>
                    <a:p>
                      <a:r>
                        <a:rPr lang="en-US" sz="2180" dirty="0"/>
                        <a:t>1 </a:t>
                      </a:r>
                      <a:r>
                        <a:rPr lang="en-US" sz="2180" dirty="0" err="1"/>
                        <a:t>atm</a:t>
                      </a:r>
                      <a:r>
                        <a:rPr lang="en-US" sz="2180" dirty="0"/>
                        <a:t> (atmosphere)</a:t>
                      </a:r>
                    </a:p>
                  </a:txBody>
                  <a:tcPr/>
                </a:tc>
                <a:tc>
                  <a:txBody>
                    <a:bodyPr/>
                    <a:lstStyle/>
                    <a:p>
                      <a:r>
                        <a:rPr lang="en-US" sz="2180" dirty="0"/>
                        <a:t>= 1.013 bar</a:t>
                      </a:r>
                    </a:p>
                  </a:txBody>
                  <a:tcPr/>
                </a:tc>
                <a:extLst>
                  <a:ext uri="{0D108BD9-81ED-4DB2-BD59-A6C34878D82A}">
                    <a16:rowId xmlns:a16="http://schemas.microsoft.com/office/drawing/2014/main" val="10000"/>
                  </a:ext>
                </a:extLst>
              </a:tr>
              <a:tr h="370840">
                <a:tc>
                  <a:txBody>
                    <a:bodyPr/>
                    <a:lstStyle/>
                    <a:p>
                      <a:endParaRPr lang="en-US" sz="2180" dirty="0"/>
                    </a:p>
                  </a:txBody>
                  <a:tcPr/>
                </a:tc>
                <a:tc>
                  <a:txBody>
                    <a:bodyPr/>
                    <a:lstStyle/>
                    <a:p>
                      <a:r>
                        <a:rPr lang="en-US" sz="2180" dirty="0"/>
                        <a:t>= 101.3 </a:t>
                      </a:r>
                      <a:r>
                        <a:rPr lang="en-US" sz="2180" dirty="0" err="1"/>
                        <a:t>kPa</a:t>
                      </a:r>
                      <a:r>
                        <a:rPr lang="en-US" sz="2180" dirty="0"/>
                        <a:t> (kilopascal)</a:t>
                      </a:r>
                    </a:p>
                  </a:txBody>
                  <a:tcPr/>
                </a:tc>
                <a:extLst>
                  <a:ext uri="{0D108BD9-81ED-4DB2-BD59-A6C34878D82A}">
                    <a16:rowId xmlns:a16="http://schemas.microsoft.com/office/drawing/2014/main" val="10001"/>
                  </a:ext>
                </a:extLst>
              </a:tr>
              <a:tr h="370840">
                <a:tc>
                  <a:txBody>
                    <a:bodyPr/>
                    <a:lstStyle/>
                    <a:p>
                      <a:endParaRPr lang="en-US" sz="2180" dirty="0"/>
                    </a:p>
                  </a:txBody>
                  <a:tcPr/>
                </a:tc>
                <a:tc>
                  <a:txBody>
                    <a:bodyPr/>
                    <a:lstStyle/>
                    <a:p>
                      <a:r>
                        <a:rPr lang="en-US" sz="2180" dirty="0"/>
                        <a:t>= 760 mm Hg (milometers of mercury)</a:t>
                      </a:r>
                    </a:p>
                  </a:txBody>
                  <a:tcPr/>
                </a:tc>
                <a:extLst>
                  <a:ext uri="{0D108BD9-81ED-4DB2-BD59-A6C34878D82A}">
                    <a16:rowId xmlns:a16="http://schemas.microsoft.com/office/drawing/2014/main" val="10002"/>
                  </a:ext>
                </a:extLst>
              </a:tr>
              <a:tr h="370840">
                <a:tc>
                  <a:txBody>
                    <a:bodyPr/>
                    <a:lstStyle/>
                    <a:p>
                      <a:endParaRPr lang="en-US" sz="2180" dirty="0"/>
                    </a:p>
                  </a:txBody>
                  <a:tcPr/>
                </a:tc>
                <a:tc>
                  <a:txBody>
                    <a:bodyPr/>
                    <a:lstStyle/>
                    <a:p>
                      <a:r>
                        <a:rPr lang="en-US" sz="2180" dirty="0"/>
                        <a:t>= 760 </a:t>
                      </a:r>
                      <a:r>
                        <a:rPr lang="en-US" sz="2180" dirty="0" err="1"/>
                        <a:t>torr</a:t>
                      </a:r>
                      <a:endParaRPr lang="en-US" sz="2180" dirty="0"/>
                    </a:p>
                  </a:txBody>
                  <a:tcPr/>
                </a:tc>
                <a:extLst>
                  <a:ext uri="{0D108BD9-81ED-4DB2-BD59-A6C34878D82A}">
                    <a16:rowId xmlns:a16="http://schemas.microsoft.com/office/drawing/2014/main" val="10003"/>
                  </a:ext>
                </a:extLst>
              </a:tr>
            </a:tbl>
          </a:graphicData>
        </a:graphic>
      </p:graphicFrame>
      <p:cxnSp>
        <p:nvCxnSpPr>
          <p:cNvPr id="10" name="Straight Arrow Connector 9"/>
          <p:cNvCxnSpPr/>
          <p:nvPr/>
        </p:nvCxnSpPr>
        <p:spPr>
          <a:xfrm flipH="1" flipV="1">
            <a:off x="5636029" y="5253644"/>
            <a:ext cx="91440" cy="6650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5" name="Rounded Rectangle 4"/>
          <p:cNvSpPr/>
          <p:nvPr/>
        </p:nvSpPr>
        <p:spPr>
          <a:xfrm>
            <a:off x="1186925" y="3075708"/>
            <a:ext cx="2502206" cy="371685"/>
          </a:xfrm>
          <a:prstGeom prst="roundRect">
            <a:avLst/>
          </a:prstGeom>
          <a:noFill/>
          <a:ln w="28575" cap="flat" cmpd="sng" algn="ctr">
            <a:solidFill>
              <a:srgbClr val="FF0000"/>
            </a:solidFill>
            <a:prstDash val="solid"/>
            <a:round/>
            <a:headEnd type="none" w="med" len="med"/>
            <a:tailEnd type="none" w="med" len="med"/>
          </a:ln>
        </p:spPr>
        <p:style>
          <a:lnRef idx="0">
            <a:scrgbClr r="0" g="0" b="0"/>
          </a:lnRef>
          <a:fillRef idx="0">
            <a:scrgbClr r="0" g="0" b="0"/>
          </a:fillRef>
          <a:effectRef idx="0">
            <a:scrgbClr r="0" g="0" b="0"/>
          </a:effectRef>
          <a:fontRef idx="minor">
            <a:schemeClr val="accent2"/>
          </a:fontRef>
        </p:style>
        <p:txBody>
          <a:bodyPr rtlCol="0" anchor="ctr"/>
          <a:lstStyle/>
          <a:p>
            <a:pPr algn="ctr"/>
            <a:endParaRPr lang="en-US"/>
          </a:p>
        </p:txBody>
      </p:sp>
      <p:sp>
        <p:nvSpPr>
          <p:cNvPr id="6" name="Rounded Rectangle 5"/>
          <p:cNvSpPr/>
          <p:nvPr/>
        </p:nvSpPr>
        <p:spPr>
          <a:xfrm>
            <a:off x="3772929" y="3899338"/>
            <a:ext cx="3741967" cy="1172013"/>
          </a:xfrm>
          <a:prstGeom prst="roundRect">
            <a:avLst/>
          </a:prstGeom>
          <a:noFill/>
          <a:ln w="28575" cap="flat" cmpd="sng" algn="ctr">
            <a:solidFill>
              <a:srgbClr val="FF0000"/>
            </a:solidFill>
            <a:prstDash val="solid"/>
            <a:round/>
            <a:headEnd type="none" w="med" len="med"/>
            <a:tailEnd type="none" w="med" len="med"/>
          </a:ln>
        </p:spPr>
        <p:style>
          <a:lnRef idx="0">
            <a:scrgbClr r="0" g="0" b="0"/>
          </a:lnRef>
          <a:fillRef idx="0">
            <a:scrgbClr r="0" g="0" b="0"/>
          </a:fillRef>
          <a:effectRef idx="0">
            <a:scrgbClr r="0" g="0" b="0"/>
          </a:effectRef>
          <a:fontRef idx="minor">
            <a:schemeClr val="accent2"/>
          </a:fontRef>
        </p:style>
        <p:txBody>
          <a:bodyPr rtlCol="0" anchor="ctr"/>
          <a:lstStyle/>
          <a:p>
            <a:pPr algn="ctr"/>
            <a:endParaRPr lang="en-US"/>
          </a:p>
        </p:txBody>
      </p:sp>
      <p:cxnSp>
        <p:nvCxnSpPr>
          <p:cNvPr id="7" name="Straight Arrow Connector 6"/>
          <p:cNvCxnSpPr/>
          <p:nvPr/>
        </p:nvCxnSpPr>
        <p:spPr>
          <a:xfrm flipV="1">
            <a:off x="1687484" y="3524596"/>
            <a:ext cx="899536" cy="1795549"/>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cxnSp>
        <p:nvCxnSpPr>
          <p:cNvPr id="8" name="Straight Arrow Connector 7"/>
          <p:cNvCxnSpPr/>
          <p:nvPr/>
        </p:nvCxnSpPr>
        <p:spPr>
          <a:xfrm flipV="1">
            <a:off x="2415384" y="4316949"/>
            <a:ext cx="1199678" cy="1003196"/>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sp>
        <p:nvSpPr>
          <p:cNvPr id="9" name="TextBox 8"/>
          <p:cNvSpPr txBox="1"/>
          <p:nvPr/>
        </p:nvSpPr>
        <p:spPr>
          <a:xfrm>
            <a:off x="788200" y="5425190"/>
            <a:ext cx="3174200" cy="1098762"/>
          </a:xfrm>
          <a:prstGeom prst="rect">
            <a:avLst/>
          </a:prstGeom>
          <a:noFill/>
        </p:spPr>
        <p:txBody>
          <a:bodyPr wrap="square" rtlCol="0">
            <a:spAutoFit/>
          </a:bodyPr>
          <a:lstStyle/>
          <a:p>
            <a:r>
              <a:rPr lang="en-US" sz="2180" dirty="0"/>
              <a:t>Memorize these!  (I will give you any other pressure conversions.)</a:t>
            </a:r>
          </a:p>
        </p:txBody>
      </p:sp>
    </p:spTree>
    <p:extLst>
      <p:ext uri="{BB962C8B-B14F-4D97-AF65-F5344CB8AC3E}">
        <p14:creationId xmlns:p14="http://schemas.microsoft.com/office/powerpoint/2010/main" val="253821751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1063C83-74FF-4F04-997B-2E0681512B7B}"/>
              </a:ext>
            </a:extLst>
          </p:cNvPr>
          <p:cNvSpPr>
            <a:spLocks noGrp="1"/>
          </p:cNvSpPr>
          <p:nvPr>
            <p:ph type="title"/>
          </p:nvPr>
        </p:nvSpPr>
        <p:spPr/>
        <p:txBody>
          <a:bodyPr>
            <a:normAutofit/>
          </a:bodyPr>
          <a:lstStyle/>
          <a:p>
            <a:r>
              <a:rPr lang="en-US" dirty="0"/>
              <a:t>Pressure Conversions</a:t>
            </a:r>
          </a:p>
        </p:txBody>
      </p:sp>
      <p:sp>
        <p:nvSpPr>
          <p:cNvPr id="3" name="Content Placeholder 2">
            <a:extLst>
              <a:ext uri="{FF2B5EF4-FFF2-40B4-BE49-F238E27FC236}">
                <a16:creationId xmlns:a16="http://schemas.microsoft.com/office/drawing/2014/main" id="{2DE3559A-3D68-4CE0-BAFE-D9668560524B}"/>
              </a:ext>
            </a:extLst>
          </p:cNvPr>
          <p:cNvSpPr>
            <a:spLocks noGrp="1"/>
          </p:cNvSpPr>
          <p:nvPr>
            <p:ph idx="1"/>
          </p:nvPr>
        </p:nvSpPr>
        <p:spPr/>
        <p:txBody>
          <a:bodyPr/>
          <a:lstStyle/>
          <a:p>
            <a:pPr marL="0" indent="0">
              <a:buNone/>
            </a:pPr>
            <a:r>
              <a:rPr lang="en-US" dirty="0"/>
              <a:t>Convert a pressure of 648 torr to atm.</a:t>
            </a:r>
          </a:p>
          <a:p>
            <a:pPr marL="0" indent="0">
              <a:buNone/>
            </a:pPr>
            <a:endParaRPr lang="en-US" i="0" dirty="0">
              <a:latin typeface="Cambria Math" panose="02040503050406030204" pitchFamily="18" charset="0"/>
            </a:endParaRPr>
          </a:p>
          <a:p>
            <a:pPr marL="0" indent="0">
              <a:buNone/>
            </a:pPr>
            <a:endParaRPr lang="en-US" dirty="0">
              <a:latin typeface="Cambria Math" panose="02040503050406030204" pitchFamily="18" charset="0"/>
            </a:endParaRPr>
          </a:p>
          <a:p>
            <a:pPr marL="0" indent="0">
              <a:buNone/>
            </a:pPr>
            <a:endParaRPr lang="en-US" dirty="0"/>
          </a:p>
        </p:txBody>
      </p:sp>
    </p:spTree>
    <p:extLst>
      <p:ext uri="{BB962C8B-B14F-4D97-AF65-F5344CB8AC3E}">
        <p14:creationId xmlns:p14="http://schemas.microsoft.com/office/powerpoint/2010/main" val="258059048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1063C83-74FF-4F04-997B-2E0681512B7B}"/>
              </a:ext>
            </a:extLst>
          </p:cNvPr>
          <p:cNvSpPr>
            <a:spLocks noGrp="1"/>
          </p:cNvSpPr>
          <p:nvPr>
            <p:ph type="title"/>
          </p:nvPr>
        </p:nvSpPr>
        <p:spPr/>
        <p:txBody>
          <a:bodyPr>
            <a:normAutofit/>
          </a:bodyPr>
          <a:lstStyle/>
          <a:p>
            <a:r>
              <a:rPr lang="en-US" dirty="0"/>
              <a:t>Pressure Conversions</a:t>
            </a:r>
          </a:p>
        </p:txBody>
      </p:sp>
      <p:sp>
        <p:nvSpPr>
          <p:cNvPr id="3" name="Content Placeholder 2">
            <a:extLst>
              <a:ext uri="{FF2B5EF4-FFF2-40B4-BE49-F238E27FC236}">
                <a16:creationId xmlns:a16="http://schemas.microsoft.com/office/drawing/2014/main" id="{2DE3559A-3D68-4CE0-BAFE-D9668560524B}"/>
              </a:ext>
            </a:extLst>
          </p:cNvPr>
          <p:cNvSpPr>
            <a:spLocks noGrp="1"/>
          </p:cNvSpPr>
          <p:nvPr>
            <p:ph idx="1"/>
          </p:nvPr>
        </p:nvSpPr>
        <p:spPr/>
        <p:txBody>
          <a:bodyPr/>
          <a:lstStyle/>
          <a:p>
            <a:pPr marL="0" indent="0">
              <a:buNone/>
            </a:pPr>
            <a:r>
              <a:rPr lang="en-US" dirty="0"/>
              <a:t>Convert 105 kPa to </a:t>
            </a:r>
            <a:r>
              <a:rPr lang="en-US" dirty="0" err="1"/>
              <a:t>atm</a:t>
            </a:r>
            <a:r>
              <a:rPr lang="en-US" dirty="0"/>
              <a:t> if 1 </a:t>
            </a:r>
            <a:r>
              <a:rPr lang="en-US" dirty="0" err="1"/>
              <a:t>atm</a:t>
            </a:r>
            <a:r>
              <a:rPr lang="en-US" dirty="0"/>
              <a:t> = 101.325 </a:t>
            </a:r>
            <a:r>
              <a:rPr lang="en-US" dirty="0" err="1"/>
              <a:t>kPa</a:t>
            </a:r>
            <a:r>
              <a:rPr lang="en-US" dirty="0"/>
              <a:t>.</a:t>
            </a:r>
          </a:p>
          <a:p>
            <a:pPr marL="0" indent="0">
              <a:buNone/>
            </a:pPr>
            <a:endParaRPr lang="en-US" i="0" dirty="0">
              <a:latin typeface="Cambria Math" panose="02040503050406030204" pitchFamily="18" charset="0"/>
            </a:endParaRPr>
          </a:p>
          <a:p>
            <a:pPr marL="0" indent="0">
              <a:buNone/>
            </a:pPr>
            <a:endParaRPr lang="sv-SE" i="0" dirty="0">
              <a:latin typeface="Cambria Math" panose="02040503050406030204" pitchFamily="18" charset="0"/>
            </a:endParaRPr>
          </a:p>
        </p:txBody>
      </p:sp>
    </p:spTree>
    <p:extLst>
      <p:ext uri="{BB962C8B-B14F-4D97-AF65-F5344CB8AC3E}">
        <p14:creationId xmlns:p14="http://schemas.microsoft.com/office/powerpoint/2010/main" val="343380846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Ideal Gas Law</a:t>
            </a:r>
          </a:p>
        </p:txBody>
      </p:sp>
      <mc:AlternateContent xmlns:mc="http://schemas.openxmlformats.org/markup-compatibility/2006" xmlns:a14="http://schemas.microsoft.com/office/drawing/2010/main">
        <mc:Choice Requires="a14">
          <p:sp>
            <p:nvSpPr>
              <p:cNvPr id="3" name="Content Placeholder 2"/>
              <p:cNvSpPr>
                <a:spLocks noGrp="1"/>
              </p:cNvSpPr>
              <p:nvPr>
                <p:ph sz="quarter" idx="1"/>
              </p:nvPr>
            </p:nvSpPr>
            <p:spPr/>
            <p:txBody>
              <a:bodyPr/>
              <a:lstStyle/>
              <a:p>
                <a:pPr marL="0" indent="0">
                  <a:buNone/>
                </a:pPr>
                <a14:m>
                  <m:oMathPara xmlns:m="http://schemas.openxmlformats.org/officeDocument/2006/math">
                    <m:oMathParaPr>
                      <m:jc m:val="centerGroup"/>
                    </m:oMathParaPr>
                    <m:oMath xmlns:m="http://schemas.openxmlformats.org/officeDocument/2006/math">
                      <m:r>
                        <m:rPr>
                          <m:sty m:val="p"/>
                        </m:rPr>
                        <a:rPr lang="en-US" sz="3200" b="0" i="0" smtClean="0">
                          <a:latin typeface="Cambria Math" panose="02040503050406030204" pitchFamily="18" charset="0"/>
                        </a:rPr>
                        <m:t>PV</m:t>
                      </m:r>
                      <m:r>
                        <a:rPr lang="en-US" sz="3200" b="0" i="0" smtClean="0">
                          <a:latin typeface="Cambria Math" panose="02040503050406030204" pitchFamily="18" charset="0"/>
                        </a:rPr>
                        <m:t>=</m:t>
                      </m:r>
                      <m:r>
                        <m:rPr>
                          <m:sty m:val="p"/>
                        </m:rPr>
                        <a:rPr lang="en-US" sz="3200" b="0" i="0" smtClean="0">
                          <a:latin typeface="Cambria Math" panose="02040503050406030204" pitchFamily="18" charset="0"/>
                        </a:rPr>
                        <m:t>nRT</m:t>
                      </m:r>
                    </m:oMath>
                  </m:oMathPara>
                </a14:m>
                <a:endParaRPr lang="en-US" sz="3200" dirty="0"/>
              </a:p>
              <a:p>
                <a:pPr marL="0" indent="0">
                  <a:buNone/>
                </a:pPr>
                <a:endParaRPr lang="en-US" sz="2000" dirty="0"/>
              </a:p>
              <a:p>
                <a:r>
                  <a:rPr lang="en-US" sz="2180" dirty="0"/>
                  <a:t>P is pressure and must be in units of atmospheres (</a:t>
                </a:r>
                <a:r>
                  <a:rPr lang="en-US" sz="2180" dirty="0" err="1"/>
                  <a:t>atm</a:t>
                </a:r>
                <a:r>
                  <a:rPr lang="en-US" sz="2180" dirty="0"/>
                  <a:t>)</a:t>
                </a:r>
              </a:p>
              <a:p>
                <a:r>
                  <a:rPr lang="en-US" sz="2180" dirty="0"/>
                  <a:t>V is volume and must be in units of liters (L)</a:t>
                </a:r>
              </a:p>
              <a:p>
                <a:r>
                  <a:rPr lang="en-US" sz="2180" dirty="0"/>
                  <a:t>n is the number of moles of gas (mol)</a:t>
                </a:r>
              </a:p>
              <a:p>
                <a:r>
                  <a:rPr lang="en-US" sz="2180" dirty="0"/>
                  <a:t>R is the ideal gas constant </a:t>
                </a:r>
                <a14:m>
                  <m:oMath xmlns:m="http://schemas.openxmlformats.org/officeDocument/2006/math">
                    <m:d>
                      <m:dPr>
                        <m:ctrlPr>
                          <a:rPr lang="en-US" sz="2180" b="0" i="1" smtClean="0">
                            <a:latin typeface="Cambria Math" panose="02040503050406030204" pitchFamily="18" charset="0"/>
                          </a:rPr>
                        </m:ctrlPr>
                      </m:dPr>
                      <m:e>
                        <m:r>
                          <a:rPr lang="en-US" sz="2180" b="0" i="0" smtClean="0">
                            <a:latin typeface="Cambria Math" panose="02040503050406030204" pitchFamily="18" charset="0"/>
                          </a:rPr>
                          <m:t>0.0821</m:t>
                        </m:r>
                        <m:f>
                          <m:fPr>
                            <m:ctrlPr>
                              <a:rPr lang="en-US" sz="2180" b="0" i="1" smtClean="0">
                                <a:latin typeface="Cambria Math" panose="02040503050406030204" pitchFamily="18" charset="0"/>
                              </a:rPr>
                            </m:ctrlPr>
                          </m:fPr>
                          <m:num>
                            <m:r>
                              <m:rPr>
                                <m:sty m:val="p"/>
                              </m:rPr>
                              <a:rPr lang="en-US" sz="2180" b="0" i="0" smtClean="0">
                                <a:latin typeface="Cambria Math" panose="02040503050406030204" pitchFamily="18" charset="0"/>
                              </a:rPr>
                              <m:t>L</m:t>
                            </m:r>
                            <m:r>
                              <a:rPr lang="en-US" sz="2180" b="0" i="0" smtClean="0">
                                <a:latin typeface="Cambria Math" panose="02040503050406030204" pitchFamily="18" charset="0"/>
                              </a:rPr>
                              <m:t> </m:t>
                            </m:r>
                            <m:r>
                              <m:rPr>
                                <m:sty m:val="p"/>
                              </m:rPr>
                              <a:rPr lang="en-US" sz="2180" b="0" i="0" smtClean="0">
                                <a:latin typeface="Cambria Math" panose="02040503050406030204" pitchFamily="18" charset="0"/>
                              </a:rPr>
                              <m:t>atm</m:t>
                            </m:r>
                          </m:num>
                          <m:den>
                            <m:r>
                              <m:rPr>
                                <m:sty m:val="p"/>
                              </m:rPr>
                              <a:rPr lang="en-US" sz="2180" b="0" i="0" smtClean="0">
                                <a:latin typeface="Cambria Math" panose="02040503050406030204" pitchFamily="18" charset="0"/>
                              </a:rPr>
                              <m:t>mol</m:t>
                            </m:r>
                            <m:r>
                              <a:rPr lang="en-US" sz="2180" b="0" i="0" smtClean="0">
                                <a:latin typeface="Cambria Math" panose="02040503050406030204" pitchFamily="18" charset="0"/>
                              </a:rPr>
                              <m:t> </m:t>
                            </m:r>
                            <m:r>
                              <m:rPr>
                                <m:sty m:val="p"/>
                              </m:rPr>
                              <a:rPr lang="en-US" sz="2180" b="0" i="0" smtClean="0">
                                <a:latin typeface="Cambria Math" panose="02040503050406030204" pitchFamily="18" charset="0"/>
                              </a:rPr>
                              <m:t>K</m:t>
                            </m:r>
                          </m:den>
                        </m:f>
                        <m:r>
                          <a:rPr lang="en-US" sz="2180" b="0" i="0" smtClean="0">
                            <a:latin typeface="Cambria Math" panose="02040503050406030204" pitchFamily="18" charset="0"/>
                          </a:rPr>
                          <m:t> </m:t>
                        </m:r>
                      </m:e>
                    </m:d>
                    <m:r>
                      <a:rPr lang="en-US" sz="2180" b="0" i="0" smtClean="0">
                        <a:latin typeface="Cambria Math" panose="02040503050406030204" pitchFamily="18" charset="0"/>
                      </a:rPr>
                      <m:t> </m:t>
                    </m:r>
                  </m:oMath>
                </a14:m>
                <a:endParaRPr lang="en-US" sz="2180" dirty="0"/>
              </a:p>
              <a:p>
                <a:r>
                  <a:rPr lang="en-US" sz="2180" dirty="0"/>
                  <a:t>T is the temperature and must be in units of Kelvin (K)</a:t>
                </a:r>
              </a:p>
            </p:txBody>
          </p:sp>
        </mc:Choice>
        <mc:Fallback xmlns="">
          <p:sp>
            <p:nvSpPr>
              <p:cNvPr id="3" name="Content Placeholder 2"/>
              <p:cNvSpPr>
                <a:spLocks noGrp="1" noRot="1" noChangeAspect="1" noMove="1" noResize="1" noEditPoints="1" noAdjustHandles="1" noChangeArrowheads="1" noChangeShapeType="1" noTextEdit="1"/>
              </p:cNvSpPr>
              <p:nvPr>
                <p:ph sz="quarter" idx="1"/>
              </p:nvPr>
            </p:nvSpPr>
            <p:spPr>
              <a:blipFill>
                <a:blip r:embed="rId2"/>
                <a:stretch>
                  <a:fillRect l="-75"/>
                </a:stretch>
              </a:blipFill>
            </p:spPr>
            <p:txBody>
              <a:bodyPr/>
              <a:lstStyle/>
              <a:p>
                <a:r>
                  <a:rPr lang="en-US">
                    <a:noFill/>
                  </a:rPr>
                  <a:t> </a:t>
                </a:r>
              </a:p>
            </p:txBody>
          </p:sp>
        </mc:Fallback>
      </mc:AlternateContent>
    </p:spTree>
    <p:extLst>
      <p:ext uri="{BB962C8B-B14F-4D97-AF65-F5344CB8AC3E}">
        <p14:creationId xmlns:p14="http://schemas.microsoft.com/office/powerpoint/2010/main" val="399198956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Ideal Gas Law</a:t>
            </a:r>
          </a:p>
        </p:txBody>
      </p:sp>
      <p:sp>
        <p:nvSpPr>
          <p:cNvPr id="3" name="Content Placeholder 2"/>
          <p:cNvSpPr>
            <a:spLocks noGrp="1"/>
          </p:cNvSpPr>
          <p:nvPr>
            <p:ph idx="1"/>
          </p:nvPr>
        </p:nvSpPr>
        <p:spPr/>
        <p:txBody>
          <a:bodyPr/>
          <a:lstStyle/>
          <a:p>
            <a:pPr marL="0" indent="0">
              <a:buNone/>
            </a:pPr>
            <a:r>
              <a:rPr lang="en-US" dirty="0"/>
              <a:t>Which quantities are inversely proportional to each other?</a:t>
            </a:r>
          </a:p>
          <a:p>
            <a:pPr marL="514350" indent="-514350">
              <a:buFont typeface="+mj-lt"/>
              <a:buAutoNum type="alphaUcPeriod"/>
            </a:pPr>
            <a:endParaRPr lang="en-US" dirty="0"/>
          </a:p>
          <a:p>
            <a:pPr marL="514350" indent="-514350">
              <a:buFont typeface="+mj-lt"/>
              <a:buAutoNum type="alphaUcPeriod"/>
            </a:pPr>
            <a:r>
              <a:rPr lang="en-US" dirty="0"/>
              <a:t>pressure and temperature</a:t>
            </a:r>
          </a:p>
          <a:p>
            <a:pPr marL="514350" indent="-514350">
              <a:buFont typeface="+mj-lt"/>
              <a:buAutoNum type="alphaUcPeriod"/>
            </a:pPr>
            <a:r>
              <a:rPr lang="en-US" dirty="0"/>
              <a:t>pressure and moles</a:t>
            </a:r>
          </a:p>
          <a:p>
            <a:pPr marL="514350" indent="-514350">
              <a:buFont typeface="+mj-lt"/>
              <a:buAutoNum type="alphaUcPeriod"/>
            </a:pPr>
            <a:r>
              <a:rPr lang="en-US" dirty="0"/>
              <a:t>volume and temperature</a:t>
            </a:r>
          </a:p>
          <a:p>
            <a:pPr marL="514350" indent="-514350">
              <a:buFont typeface="+mj-lt"/>
              <a:buAutoNum type="alphaUcPeriod"/>
            </a:pPr>
            <a:r>
              <a:rPr lang="en-US" dirty="0"/>
              <a:t>volume and moles</a:t>
            </a:r>
          </a:p>
          <a:p>
            <a:pPr marL="514350" indent="-514350">
              <a:buFont typeface="+mj-lt"/>
              <a:buAutoNum type="alphaUcPeriod"/>
            </a:pPr>
            <a:r>
              <a:rPr lang="en-US" dirty="0"/>
              <a:t>pressure and volume</a:t>
            </a:r>
          </a:p>
        </p:txBody>
      </p:sp>
    </p:spTree>
    <p:extLst>
      <p:ext uri="{BB962C8B-B14F-4D97-AF65-F5344CB8AC3E}">
        <p14:creationId xmlns:p14="http://schemas.microsoft.com/office/powerpoint/2010/main" val="182278464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Ideal Gas Law</a:t>
            </a:r>
          </a:p>
        </p:txBody>
      </p:sp>
      <mc:AlternateContent xmlns:mc="http://schemas.openxmlformats.org/markup-compatibility/2006" xmlns:a14="http://schemas.microsoft.com/office/drawing/2010/main">
        <mc:Choice Requires="a14">
          <p:sp>
            <p:nvSpPr>
              <p:cNvPr id="3" name="Content Placeholder 2"/>
              <p:cNvSpPr>
                <a:spLocks noGrp="1"/>
              </p:cNvSpPr>
              <p:nvPr>
                <p:ph sz="quarter" idx="1"/>
              </p:nvPr>
            </p:nvSpPr>
            <p:spPr/>
            <p:txBody>
              <a:bodyPr/>
              <a:lstStyle/>
              <a:p>
                <a:pPr marL="0" indent="0">
                  <a:buNone/>
                </a:pPr>
                <a:r>
                  <a:rPr lang="en-US" dirty="0"/>
                  <a:t>What volume is occupied by 0.445 </a:t>
                </a:r>
                <a:r>
                  <a:rPr lang="en-US" dirty="0" err="1"/>
                  <a:t>mol</a:t>
                </a:r>
                <a:r>
                  <a:rPr lang="en-US" dirty="0"/>
                  <a:t> of </a:t>
                </a:r>
                <a14:m>
                  <m:oMath xmlns:m="http://schemas.openxmlformats.org/officeDocument/2006/math">
                    <m:r>
                      <m:rPr>
                        <m:sty m:val="p"/>
                      </m:rPr>
                      <a:rPr lang="en-US" b="0" i="0" smtClean="0">
                        <a:latin typeface="Cambria Math" panose="02040503050406030204" pitchFamily="18" charset="0"/>
                      </a:rPr>
                      <m:t>C</m:t>
                    </m:r>
                    <m:sSub>
                      <m:sSubPr>
                        <m:ctrlPr>
                          <a:rPr lang="en-US" b="0" i="1" smtClean="0">
                            <a:latin typeface="Cambria Math" panose="02040503050406030204" pitchFamily="18" charset="0"/>
                          </a:rPr>
                        </m:ctrlPr>
                      </m:sSubPr>
                      <m:e>
                        <m:r>
                          <m:rPr>
                            <m:sty m:val="p"/>
                          </m:rPr>
                          <a:rPr lang="en-US" b="0" i="0" smtClean="0">
                            <a:latin typeface="Cambria Math" panose="02040503050406030204" pitchFamily="18" charset="0"/>
                          </a:rPr>
                          <m:t>O</m:t>
                        </m:r>
                      </m:e>
                      <m:sub>
                        <m:r>
                          <a:rPr lang="en-US" b="0" i="0" smtClean="0">
                            <a:latin typeface="Cambria Math" panose="02040503050406030204" pitchFamily="18" charset="0"/>
                          </a:rPr>
                          <m:t>2</m:t>
                        </m:r>
                      </m:sub>
                    </m:sSub>
                  </m:oMath>
                </a14:m>
                <a:r>
                  <a:rPr lang="en-US" dirty="0"/>
                  <a:t> at 397.0 K and 973 mmHg?</a:t>
                </a:r>
              </a:p>
              <a:p>
                <a:pPr marL="0" indent="0">
                  <a:buNone/>
                </a:pPr>
                <a:endParaRPr lang="en-US" dirty="0"/>
              </a:p>
              <a:p>
                <a:pPr marL="0" indent="0">
                  <a:buNone/>
                </a:pPr>
                <a:endParaRPr lang="en-US" dirty="0"/>
              </a:p>
              <a:p>
                <a:pPr marL="0" indent="0">
                  <a:buNone/>
                </a:pPr>
                <a:endParaRPr lang="en-US" dirty="0"/>
              </a:p>
              <a:p>
                <a:pPr marL="0" lvl="0" indent="0">
                  <a:buNone/>
                </a:pPr>
                <a:endParaRPr lang="en-US" dirty="0"/>
              </a:p>
            </p:txBody>
          </p:sp>
        </mc:Choice>
        <mc:Fallback xmlns="">
          <p:sp>
            <p:nvSpPr>
              <p:cNvPr id="3" name="Content Placeholder 2"/>
              <p:cNvSpPr>
                <a:spLocks noGrp="1" noRot="1" noChangeAspect="1" noMove="1" noResize="1" noEditPoints="1" noAdjustHandles="1" noChangeArrowheads="1" noChangeShapeType="1" noTextEdit="1"/>
              </p:cNvSpPr>
              <p:nvPr>
                <p:ph sz="quarter" idx="1"/>
              </p:nvPr>
            </p:nvSpPr>
            <p:spPr>
              <a:blipFill>
                <a:blip r:embed="rId2"/>
                <a:stretch>
                  <a:fillRect l="-972" t="-950"/>
                </a:stretch>
              </a:blipFill>
            </p:spPr>
            <p:txBody>
              <a:bodyPr/>
              <a:lstStyle/>
              <a:p>
                <a:r>
                  <a:rPr lang="en-US">
                    <a:noFill/>
                  </a:rPr>
                  <a:t> </a:t>
                </a:r>
              </a:p>
            </p:txBody>
          </p:sp>
        </mc:Fallback>
      </mc:AlternateContent>
    </p:spTree>
    <p:extLst>
      <p:ext uri="{BB962C8B-B14F-4D97-AF65-F5344CB8AC3E}">
        <p14:creationId xmlns:p14="http://schemas.microsoft.com/office/powerpoint/2010/main" val="1516072692"/>
      </p:ext>
    </p:extLst>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Median1">
  <a:themeElements>
    <a:clrScheme name="Office 2007-201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Custom 2">
      <a:majorFont>
        <a:latin typeface="Cambria Math"/>
        <a:ea typeface=""/>
        <a:cs typeface=""/>
      </a:majorFont>
      <a:minorFont>
        <a:latin typeface="Cambria Math"/>
        <a:ea typeface=""/>
        <a:cs typeface=""/>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extLst>
    <a:ext uri="{05A4C25C-085E-4340-85A3-A5531E510DB2}">
      <thm15:themeFamily xmlns:thm15="http://schemas.microsoft.com/office/thememl/2012/main" name="Median1" id="{68A9A9BA-6F13-47AE-B410-CB9935179930}" vid="{F6699BCB-869C-414B-93BF-D3C5D74102E7}"/>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Median1</Template>
  <TotalTime>7389</TotalTime>
  <Words>625</Words>
  <Application>Microsoft Office PowerPoint</Application>
  <PresentationFormat>On-screen Show (4:3)</PresentationFormat>
  <Paragraphs>73</Paragraphs>
  <Slides>16</Slides>
  <Notes>2</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16</vt:i4>
      </vt:variant>
    </vt:vector>
  </HeadingPairs>
  <TitlesOfParts>
    <vt:vector size="21" baseType="lpstr">
      <vt:lpstr>Calibri</vt:lpstr>
      <vt:lpstr>Cambria Math</vt:lpstr>
      <vt:lpstr>Wingdings</vt:lpstr>
      <vt:lpstr>Wingdings 2</vt:lpstr>
      <vt:lpstr>Median1</vt:lpstr>
      <vt:lpstr>Chapter 9 Part 1</vt:lpstr>
      <vt:lpstr>Properties of Gases</vt:lpstr>
      <vt:lpstr>Simple Barometer </vt:lpstr>
      <vt:lpstr>Units of Pressure</vt:lpstr>
      <vt:lpstr>Pressure Conversions</vt:lpstr>
      <vt:lpstr>Pressure Conversions</vt:lpstr>
      <vt:lpstr>Ideal Gas Law</vt:lpstr>
      <vt:lpstr>Ideal Gas Law</vt:lpstr>
      <vt:lpstr>Ideal Gas Law</vt:lpstr>
      <vt:lpstr>Ideal Gas Law</vt:lpstr>
      <vt:lpstr>Using mass in the Ideal Gas Law</vt:lpstr>
      <vt:lpstr>Ideal Gas Law</vt:lpstr>
      <vt:lpstr>Ideal Gas Law</vt:lpstr>
      <vt:lpstr>Using density in the Ideal Gas Law</vt:lpstr>
      <vt:lpstr>Using density in the Ideal Gas Law</vt:lpstr>
      <vt:lpstr>Using density in the Ideal Gas Law</vt:lpstr>
    </vt:vector>
  </TitlesOfParts>
  <Company>ASU</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Chapter 9 Part 1</dc:title>
  <dc:creator>ITS</dc:creator>
  <cp:lastModifiedBy>Walter Turner</cp:lastModifiedBy>
  <cp:revision>63</cp:revision>
  <dcterms:created xsi:type="dcterms:W3CDTF">2017-11-15T20:12:22Z</dcterms:created>
  <dcterms:modified xsi:type="dcterms:W3CDTF">2021-10-19T00:01:47Z</dcterms:modified>
</cp:coreProperties>
</file>