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2" r:id="rId3"/>
    <p:sldId id="264" r:id="rId4"/>
    <p:sldId id="266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59" r:id="rId13"/>
    <p:sldId id="275" r:id="rId14"/>
    <p:sldId id="276" r:id="rId15"/>
    <p:sldId id="277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2034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E936B1-BFEF-46DD-97D2-40430D8278DD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3445C482-A224-44FD-90C5-CE3AEF4EB37F}">
      <dgm:prSet phldrT="[Texto]"/>
      <dgm:spPr/>
      <dgm:t>
        <a:bodyPr/>
        <a:lstStyle/>
        <a:p>
          <a:r>
            <a:rPr lang="es-EC" dirty="0" smtClean="0"/>
            <a:t>1960s</a:t>
          </a:r>
          <a:endParaRPr lang="es-EC" dirty="0"/>
        </a:p>
      </dgm:t>
    </dgm:pt>
    <dgm:pt modelId="{C042ED22-268C-4C44-8866-4FEA65455E2C}" type="parTrans" cxnId="{C9E33DD0-5B44-4D5A-AE4B-8AA25F91D1D8}">
      <dgm:prSet/>
      <dgm:spPr/>
      <dgm:t>
        <a:bodyPr/>
        <a:lstStyle/>
        <a:p>
          <a:endParaRPr lang="es-EC"/>
        </a:p>
      </dgm:t>
    </dgm:pt>
    <dgm:pt modelId="{D32E444E-1AFD-46F2-B622-8CDD6E69354A}" type="sibTrans" cxnId="{C9E33DD0-5B44-4D5A-AE4B-8AA25F91D1D8}">
      <dgm:prSet/>
      <dgm:spPr/>
      <dgm:t>
        <a:bodyPr/>
        <a:lstStyle/>
        <a:p>
          <a:endParaRPr lang="es-EC"/>
        </a:p>
      </dgm:t>
    </dgm:pt>
    <dgm:pt modelId="{E6E68BAB-44E5-4F0A-BCB4-AD6FDE0D9C81}">
      <dgm:prSet phldrT="[Texto]"/>
      <dgm:spPr/>
      <dgm:t>
        <a:bodyPr/>
        <a:lstStyle/>
        <a:p>
          <a:r>
            <a:rPr lang="es-EC" dirty="0" smtClean="0"/>
            <a:t>Emigración política</a:t>
          </a:r>
          <a:endParaRPr lang="es-EC" dirty="0"/>
        </a:p>
      </dgm:t>
    </dgm:pt>
    <dgm:pt modelId="{E8A991E5-3FC8-4887-A5AC-9F076B2E016E}" type="parTrans" cxnId="{CEE5D6E5-5A3D-4C84-8BE8-6943935C1D6B}">
      <dgm:prSet/>
      <dgm:spPr/>
      <dgm:t>
        <a:bodyPr/>
        <a:lstStyle/>
        <a:p>
          <a:endParaRPr lang="es-EC"/>
        </a:p>
      </dgm:t>
    </dgm:pt>
    <dgm:pt modelId="{BA04B12F-804F-4946-9E35-8D6D72F0D25F}" type="sibTrans" cxnId="{CEE5D6E5-5A3D-4C84-8BE8-6943935C1D6B}">
      <dgm:prSet/>
      <dgm:spPr/>
      <dgm:t>
        <a:bodyPr/>
        <a:lstStyle/>
        <a:p>
          <a:endParaRPr lang="es-EC"/>
        </a:p>
      </dgm:t>
    </dgm:pt>
    <dgm:pt modelId="{07D496A9-06D5-4890-A656-294369FD4730}">
      <dgm:prSet phldrT="[Texto]"/>
      <dgm:spPr/>
      <dgm:t>
        <a:bodyPr/>
        <a:lstStyle/>
        <a:p>
          <a:r>
            <a:rPr lang="es-EC" dirty="0" smtClean="0"/>
            <a:t>1980s</a:t>
          </a:r>
          <a:endParaRPr lang="es-EC" dirty="0"/>
        </a:p>
      </dgm:t>
    </dgm:pt>
    <dgm:pt modelId="{4E6F9761-243B-4F76-94BE-B68F4937CDDC}" type="parTrans" cxnId="{02F19F78-9BED-4B4C-8A87-7A056F25FAC6}">
      <dgm:prSet/>
      <dgm:spPr/>
      <dgm:t>
        <a:bodyPr/>
        <a:lstStyle/>
        <a:p>
          <a:endParaRPr lang="es-EC"/>
        </a:p>
      </dgm:t>
    </dgm:pt>
    <dgm:pt modelId="{D2B6A1F7-0BF6-4D91-9167-D6BB8EBDA85A}" type="sibTrans" cxnId="{02F19F78-9BED-4B4C-8A87-7A056F25FAC6}">
      <dgm:prSet/>
      <dgm:spPr/>
      <dgm:t>
        <a:bodyPr/>
        <a:lstStyle/>
        <a:p>
          <a:endParaRPr lang="es-EC"/>
        </a:p>
      </dgm:t>
    </dgm:pt>
    <dgm:pt modelId="{4EE5C1BC-9218-4928-BBD1-1B6A46DC5B46}">
      <dgm:prSet phldrT="[Texto]"/>
      <dgm:spPr/>
      <dgm:t>
        <a:bodyPr/>
        <a:lstStyle/>
        <a:p>
          <a:r>
            <a:rPr lang="es-EC" dirty="0" smtClean="0"/>
            <a:t>Emigración económica</a:t>
          </a:r>
          <a:endParaRPr lang="es-EC" dirty="0"/>
        </a:p>
      </dgm:t>
    </dgm:pt>
    <dgm:pt modelId="{E9A743B8-93EF-4878-BE73-A5FA3D4AD027}" type="parTrans" cxnId="{746AC5D1-C3FD-40A1-B31D-F5F4A7FE5295}">
      <dgm:prSet/>
      <dgm:spPr/>
      <dgm:t>
        <a:bodyPr/>
        <a:lstStyle/>
        <a:p>
          <a:endParaRPr lang="es-EC"/>
        </a:p>
      </dgm:t>
    </dgm:pt>
    <dgm:pt modelId="{B111B2F8-4AC4-4A44-A638-D802AC9D3DD4}" type="sibTrans" cxnId="{746AC5D1-C3FD-40A1-B31D-F5F4A7FE5295}">
      <dgm:prSet/>
      <dgm:spPr/>
      <dgm:t>
        <a:bodyPr/>
        <a:lstStyle/>
        <a:p>
          <a:endParaRPr lang="es-EC"/>
        </a:p>
      </dgm:t>
    </dgm:pt>
    <dgm:pt modelId="{8E330387-C886-49D1-86D3-F12A2726DAEF}">
      <dgm:prSet phldrT="[Texto]"/>
      <dgm:spPr/>
      <dgm:t>
        <a:bodyPr/>
        <a:lstStyle/>
        <a:p>
          <a:r>
            <a:rPr lang="es-EC" dirty="0" smtClean="0"/>
            <a:t>2000s</a:t>
          </a:r>
          <a:endParaRPr lang="es-EC" dirty="0"/>
        </a:p>
      </dgm:t>
    </dgm:pt>
    <dgm:pt modelId="{C4EC49F0-0DC5-4C54-83C2-A71AFD330CB4}" type="parTrans" cxnId="{927288BD-24DA-4394-9662-E1376E21D4B1}">
      <dgm:prSet/>
      <dgm:spPr/>
      <dgm:t>
        <a:bodyPr/>
        <a:lstStyle/>
        <a:p>
          <a:endParaRPr lang="es-EC"/>
        </a:p>
      </dgm:t>
    </dgm:pt>
    <dgm:pt modelId="{0B08EC85-BC1D-4FC2-8E39-1BD85AC0BFFA}" type="sibTrans" cxnId="{927288BD-24DA-4394-9662-E1376E21D4B1}">
      <dgm:prSet/>
      <dgm:spPr/>
      <dgm:t>
        <a:bodyPr/>
        <a:lstStyle/>
        <a:p>
          <a:endParaRPr lang="es-EC"/>
        </a:p>
      </dgm:t>
    </dgm:pt>
    <dgm:pt modelId="{064BBBA5-CC80-4E6B-A447-0FBDBBCB5DE6}">
      <dgm:prSet phldrT="[Texto]"/>
      <dgm:spPr/>
      <dgm:t>
        <a:bodyPr/>
        <a:lstStyle/>
        <a:p>
          <a:r>
            <a:rPr lang="es-EC" dirty="0" smtClean="0"/>
            <a:t>Emigración económica</a:t>
          </a:r>
          <a:endParaRPr lang="es-EC" dirty="0"/>
        </a:p>
      </dgm:t>
    </dgm:pt>
    <dgm:pt modelId="{B59A419D-1BA3-4C42-BA1B-951F07EC0648}" type="parTrans" cxnId="{85779190-0942-4CB9-87E4-D387D33D9ABB}">
      <dgm:prSet/>
      <dgm:spPr/>
      <dgm:t>
        <a:bodyPr/>
        <a:lstStyle/>
        <a:p>
          <a:endParaRPr lang="es-EC"/>
        </a:p>
      </dgm:t>
    </dgm:pt>
    <dgm:pt modelId="{7776797D-725C-48CA-8CA0-B59037B0BDD5}" type="sibTrans" cxnId="{85779190-0942-4CB9-87E4-D387D33D9ABB}">
      <dgm:prSet/>
      <dgm:spPr/>
      <dgm:t>
        <a:bodyPr/>
        <a:lstStyle/>
        <a:p>
          <a:endParaRPr lang="es-EC"/>
        </a:p>
      </dgm:t>
    </dgm:pt>
    <dgm:pt modelId="{B0DE6F63-0653-4CCB-A5D7-E8340C6C3F69}">
      <dgm:prSet phldrT="[Texto]"/>
      <dgm:spPr/>
      <dgm:t>
        <a:bodyPr/>
        <a:lstStyle/>
        <a:p>
          <a:r>
            <a:rPr lang="es-EC" dirty="0" smtClean="0"/>
            <a:t>2008</a:t>
          </a:r>
          <a:endParaRPr lang="es-EC" dirty="0"/>
        </a:p>
      </dgm:t>
    </dgm:pt>
    <dgm:pt modelId="{0DE9D27C-DF6F-4B19-A6FD-1AC2EFFA9F92}" type="parTrans" cxnId="{792D3970-4837-4151-AFDE-9232EB803B04}">
      <dgm:prSet/>
      <dgm:spPr/>
      <dgm:t>
        <a:bodyPr/>
        <a:lstStyle/>
        <a:p>
          <a:endParaRPr lang="es-EC"/>
        </a:p>
      </dgm:t>
    </dgm:pt>
    <dgm:pt modelId="{AE14BBFD-8C60-484C-96FD-CE6C4360F34A}" type="sibTrans" cxnId="{792D3970-4837-4151-AFDE-9232EB803B04}">
      <dgm:prSet/>
      <dgm:spPr/>
      <dgm:t>
        <a:bodyPr/>
        <a:lstStyle/>
        <a:p>
          <a:endParaRPr lang="es-EC"/>
        </a:p>
      </dgm:t>
    </dgm:pt>
    <dgm:pt modelId="{AF72C902-DA18-44DA-986A-19D1A13D23C8}">
      <dgm:prSet phldrT="[Texto]"/>
      <dgm:spPr/>
      <dgm:t>
        <a:bodyPr/>
        <a:lstStyle/>
        <a:p>
          <a:r>
            <a:rPr lang="es-EC" dirty="0" smtClean="0"/>
            <a:t>Inmigración de retorno y privilegiada</a:t>
          </a:r>
          <a:endParaRPr lang="es-EC" dirty="0"/>
        </a:p>
      </dgm:t>
    </dgm:pt>
    <dgm:pt modelId="{7CDFCA7C-7202-4E10-B416-786ED57EF07C}" type="parTrans" cxnId="{CCD789F0-9947-4928-83A5-DE31C3C0D5DB}">
      <dgm:prSet/>
      <dgm:spPr/>
      <dgm:t>
        <a:bodyPr/>
        <a:lstStyle/>
        <a:p>
          <a:endParaRPr lang="es-EC"/>
        </a:p>
      </dgm:t>
    </dgm:pt>
    <dgm:pt modelId="{C4868CD8-41CC-44FF-9286-D318E0D40D66}" type="sibTrans" cxnId="{CCD789F0-9947-4928-83A5-DE31C3C0D5DB}">
      <dgm:prSet/>
      <dgm:spPr/>
      <dgm:t>
        <a:bodyPr/>
        <a:lstStyle/>
        <a:p>
          <a:endParaRPr lang="es-EC"/>
        </a:p>
      </dgm:t>
    </dgm:pt>
    <dgm:pt modelId="{7BAD78C9-43B7-4D5B-9988-381999DC19A6}" type="pres">
      <dgm:prSet presAssocID="{B6E936B1-BFEF-46DD-97D2-40430D8278D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BDC934C-3343-4614-92B0-643F45F8172E}" type="pres">
      <dgm:prSet presAssocID="{B6E936B1-BFEF-46DD-97D2-40430D8278DD}" presName="diamond" presStyleLbl="bgShp" presStyleIdx="0" presStyleCnt="1"/>
      <dgm:spPr/>
    </dgm:pt>
    <dgm:pt modelId="{172E2277-D9E8-4C60-8E33-A1C3F96A097C}" type="pres">
      <dgm:prSet presAssocID="{B6E936B1-BFEF-46DD-97D2-40430D8278DD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1A43BD-6A70-48C8-A745-FEEAA5FD2D21}" type="pres">
      <dgm:prSet presAssocID="{B6E936B1-BFEF-46DD-97D2-40430D8278DD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3B8073-EB71-44AE-BEB5-69201B1F3527}" type="pres">
      <dgm:prSet presAssocID="{B6E936B1-BFEF-46DD-97D2-40430D8278DD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48A96F0-9A2C-453C-A230-0190E9038AD9}" type="pres">
      <dgm:prSet presAssocID="{B6E936B1-BFEF-46DD-97D2-40430D8278DD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F178AD2-4996-4198-9FE0-81902745FFAE}" type="presOf" srcId="{4EE5C1BC-9218-4928-BBD1-1B6A46DC5B46}" destId="{071A43BD-6A70-48C8-A745-FEEAA5FD2D21}" srcOrd="0" destOrd="1" presId="urn:microsoft.com/office/officeart/2005/8/layout/matrix3"/>
    <dgm:cxn modelId="{4A7C563B-3815-44EA-82A0-7491EEFC433A}" type="presOf" srcId="{064BBBA5-CC80-4E6B-A447-0FBDBBCB5DE6}" destId="{0B3B8073-EB71-44AE-BEB5-69201B1F3527}" srcOrd="0" destOrd="1" presId="urn:microsoft.com/office/officeart/2005/8/layout/matrix3"/>
    <dgm:cxn modelId="{73AEA27C-8062-4C46-9E87-053D9D49B13B}" type="presOf" srcId="{AF72C902-DA18-44DA-986A-19D1A13D23C8}" destId="{348A96F0-9A2C-453C-A230-0190E9038AD9}" srcOrd="0" destOrd="1" presId="urn:microsoft.com/office/officeart/2005/8/layout/matrix3"/>
    <dgm:cxn modelId="{B8AC9ECC-B443-4DB5-BC1B-EB544F1C6BD7}" type="presOf" srcId="{07D496A9-06D5-4890-A656-294369FD4730}" destId="{071A43BD-6A70-48C8-A745-FEEAA5FD2D21}" srcOrd="0" destOrd="0" presId="urn:microsoft.com/office/officeart/2005/8/layout/matrix3"/>
    <dgm:cxn modelId="{3B017848-5379-4036-A79A-285748585482}" type="presOf" srcId="{B0DE6F63-0653-4CCB-A5D7-E8340C6C3F69}" destId="{348A96F0-9A2C-453C-A230-0190E9038AD9}" srcOrd="0" destOrd="0" presId="urn:microsoft.com/office/officeart/2005/8/layout/matrix3"/>
    <dgm:cxn modelId="{CCD789F0-9947-4928-83A5-DE31C3C0D5DB}" srcId="{B0DE6F63-0653-4CCB-A5D7-E8340C6C3F69}" destId="{AF72C902-DA18-44DA-986A-19D1A13D23C8}" srcOrd="0" destOrd="0" parTransId="{7CDFCA7C-7202-4E10-B416-786ED57EF07C}" sibTransId="{C4868CD8-41CC-44FF-9286-D318E0D40D66}"/>
    <dgm:cxn modelId="{CEE5D6E5-5A3D-4C84-8BE8-6943935C1D6B}" srcId="{3445C482-A224-44FD-90C5-CE3AEF4EB37F}" destId="{E6E68BAB-44E5-4F0A-BCB4-AD6FDE0D9C81}" srcOrd="0" destOrd="0" parTransId="{E8A991E5-3FC8-4887-A5AC-9F076B2E016E}" sibTransId="{BA04B12F-804F-4946-9E35-8D6D72F0D25F}"/>
    <dgm:cxn modelId="{02F19F78-9BED-4B4C-8A87-7A056F25FAC6}" srcId="{B6E936B1-BFEF-46DD-97D2-40430D8278DD}" destId="{07D496A9-06D5-4890-A656-294369FD4730}" srcOrd="1" destOrd="0" parTransId="{4E6F9761-243B-4F76-94BE-B68F4937CDDC}" sibTransId="{D2B6A1F7-0BF6-4D91-9167-D6BB8EBDA85A}"/>
    <dgm:cxn modelId="{927288BD-24DA-4394-9662-E1376E21D4B1}" srcId="{B6E936B1-BFEF-46DD-97D2-40430D8278DD}" destId="{8E330387-C886-49D1-86D3-F12A2726DAEF}" srcOrd="2" destOrd="0" parTransId="{C4EC49F0-0DC5-4C54-83C2-A71AFD330CB4}" sibTransId="{0B08EC85-BC1D-4FC2-8E39-1BD85AC0BFFA}"/>
    <dgm:cxn modelId="{5FAB5F1E-A18B-46BD-86F5-94AB153ACB11}" type="presOf" srcId="{E6E68BAB-44E5-4F0A-BCB4-AD6FDE0D9C81}" destId="{172E2277-D9E8-4C60-8E33-A1C3F96A097C}" srcOrd="0" destOrd="1" presId="urn:microsoft.com/office/officeart/2005/8/layout/matrix3"/>
    <dgm:cxn modelId="{792D3970-4837-4151-AFDE-9232EB803B04}" srcId="{B6E936B1-BFEF-46DD-97D2-40430D8278DD}" destId="{B0DE6F63-0653-4CCB-A5D7-E8340C6C3F69}" srcOrd="3" destOrd="0" parTransId="{0DE9D27C-DF6F-4B19-A6FD-1AC2EFFA9F92}" sibTransId="{AE14BBFD-8C60-484C-96FD-CE6C4360F34A}"/>
    <dgm:cxn modelId="{D432A029-E8BF-4DC3-8388-F51B045E087D}" type="presOf" srcId="{3445C482-A224-44FD-90C5-CE3AEF4EB37F}" destId="{172E2277-D9E8-4C60-8E33-A1C3F96A097C}" srcOrd="0" destOrd="0" presId="urn:microsoft.com/office/officeart/2005/8/layout/matrix3"/>
    <dgm:cxn modelId="{C9E33DD0-5B44-4D5A-AE4B-8AA25F91D1D8}" srcId="{B6E936B1-BFEF-46DD-97D2-40430D8278DD}" destId="{3445C482-A224-44FD-90C5-CE3AEF4EB37F}" srcOrd="0" destOrd="0" parTransId="{C042ED22-268C-4C44-8866-4FEA65455E2C}" sibTransId="{D32E444E-1AFD-46F2-B622-8CDD6E69354A}"/>
    <dgm:cxn modelId="{98FD0BB1-57C0-4613-BD02-50105F36E46C}" type="presOf" srcId="{8E330387-C886-49D1-86D3-F12A2726DAEF}" destId="{0B3B8073-EB71-44AE-BEB5-69201B1F3527}" srcOrd="0" destOrd="0" presId="urn:microsoft.com/office/officeart/2005/8/layout/matrix3"/>
    <dgm:cxn modelId="{08310C11-13A1-4F8F-A967-F5276DEC0AD1}" type="presOf" srcId="{B6E936B1-BFEF-46DD-97D2-40430D8278DD}" destId="{7BAD78C9-43B7-4D5B-9988-381999DC19A6}" srcOrd="0" destOrd="0" presId="urn:microsoft.com/office/officeart/2005/8/layout/matrix3"/>
    <dgm:cxn modelId="{85779190-0942-4CB9-87E4-D387D33D9ABB}" srcId="{8E330387-C886-49D1-86D3-F12A2726DAEF}" destId="{064BBBA5-CC80-4E6B-A447-0FBDBBCB5DE6}" srcOrd="0" destOrd="0" parTransId="{B59A419D-1BA3-4C42-BA1B-951F07EC0648}" sibTransId="{7776797D-725C-48CA-8CA0-B59037B0BDD5}"/>
    <dgm:cxn modelId="{746AC5D1-C3FD-40A1-B31D-F5F4A7FE5295}" srcId="{07D496A9-06D5-4890-A656-294369FD4730}" destId="{4EE5C1BC-9218-4928-BBD1-1B6A46DC5B46}" srcOrd="0" destOrd="0" parTransId="{E9A743B8-93EF-4878-BE73-A5FA3D4AD027}" sibTransId="{B111B2F8-4AC4-4A44-A638-D802AC9D3DD4}"/>
    <dgm:cxn modelId="{D4669A0F-2057-4D77-9DDA-C0D28203366B}" type="presParOf" srcId="{7BAD78C9-43B7-4D5B-9988-381999DC19A6}" destId="{CBDC934C-3343-4614-92B0-643F45F8172E}" srcOrd="0" destOrd="0" presId="urn:microsoft.com/office/officeart/2005/8/layout/matrix3"/>
    <dgm:cxn modelId="{CB11119C-6104-4F0C-AD4A-2A8F913284C6}" type="presParOf" srcId="{7BAD78C9-43B7-4D5B-9988-381999DC19A6}" destId="{172E2277-D9E8-4C60-8E33-A1C3F96A097C}" srcOrd="1" destOrd="0" presId="urn:microsoft.com/office/officeart/2005/8/layout/matrix3"/>
    <dgm:cxn modelId="{27B591A5-AD04-41E7-B20B-9E5D77F36AF8}" type="presParOf" srcId="{7BAD78C9-43B7-4D5B-9988-381999DC19A6}" destId="{071A43BD-6A70-48C8-A745-FEEAA5FD2D21}" srcOrd="2" destOrd="0" presId="urn:microsoft.com/office/officeart/2005/8/layout/matrix3"/>
    <dgm:cxn modelId="{21A5479A-F1E2-4B59-9388-84F0738E13BD}" type="presParOf" srcId="{7BAD78C9-43B7-4D5B-9988-381999DC19A6}" destId="{0B3B8073-EB71-44AE-BEB5-69201B1F3527}" srcOrd="3" destOrd="0" presId="urn:microsoft.com/office/officeart/2005/8/layout/matrix3"/>
    <dgm:cxn modelId="{08F7C05A-4760-43CE-8DB9-DDCD43DDE1E1}" type="presParOf" srcId="{7BAD78C9-43B7-4D5B-9988-381999DC19A6}" destId="{348A96F0-9A2C-453C-A230-0190E9038AD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0100BB-9912-44CB-B420-0D101BC801C7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9DC1429-BBBD-44A1-91DB-DA3F451E7A4F}">
      <dgm:prSet phldrT="[Texto]"/>
      <dgm:spPr/>
      <dgm:t>
        <a:bodyPr/>
        <a:lstStyle/>
        <a:p>
          <a:r>
            <a:rPr lang="" dirty="0" smtClean="0"/>
            <a:t>Intrarregional</a:t>
          </a:r>
          <a:endParaRPr lang="en-US" dirty="0"/>
        </a:p>
      </dgm:t>
    </dgm:pt>
    <dgm:pt modelId="{63954065-F673-43A4-AABF-639CA0A48A02}" type="parTrans" cxnId="{94E9F54C-E437-4B52-8E5D-F9FBF5B80133}">
      <dgm:prSet/>
      <dgm:spPr/>
      <dgm:t>
        <a:bodyPr/>
        <a:lstStyle/>
        <a:p>
          <a:endParaRPr lang="en-US"/>
        </a:p>
      </dgm:t>
    </dgm:pt>
    <dgm:pt modelId="{ECC6BAE5-F90C-4B05-82EA-4C199CCD4B2C}" type="sibTrans" cxnId="{94E9F54C-E437-4B52-8E5D-F9FBF5B80133}">
      <dgm:prSet/>
      <dgm:spPr/>
      <dgm:t>
        <a:bodyPr/>
        <a:lstStyle/>
        <a:p>
          <a:endParaRPr lang="en-US"/>
        </a:p>
      </dgm:t>
    </dgm:pt>
    <dgm:pt modelId="{0AC779B9-7427-419A-AE65-273EAF9B5EBF}">
      <dgm:prSet phldrT="[Texto]"/>
      <dgm:spPr/>
      <dgm:t>
        <a:bodyPr/>
        <a:lstStyle/>
        <a:p>
          <a:r>
            <a:rPr lang="" dirty="0" smtClean="0"/>
            <a:t>Internacional</a:t>
          </a:r>
          <a:endParaRPr lang="en-US" dirty="0"/>
        </a:p>
      </dgm:t>
    </dgm:pt>
    <dgm:pt modelId="{DA8A8424-C04B-4E0B-9753-9D5A6DBFCCFE}" type="parTrans" cxnId="{42B529E2-34B3-4134-8C65-8BB75A2CDFC6}">
      <dgm:prSet/>
      <dgm:spPr/>
      <dgm:t>
        <a:bodyPr/>
        <a:lstStyle/>
        <a:p>
          <a:endParaRPr lang="en-US"/>
        </a:p>
      </dgm:t>
    </dgm:pt>
    <dgm:pt modelId="{662396C4-17F6-4254-94B7-BF40A54E3062}" type="sibTrans" cxnId="{42B529E2-34B3-4134-8C65-8BB75A2CDFC6}">
      <dgm:prSet/>
      <dgm:spPr/>
      <dgm:t>
        <a:bodyPr/>
        <a:lstStyle/>
        <a:p>
          <a:endParaRPr lang="en-US"/>
        </a:p>
      </dgm:t>
    </dgm:pt>
    <dgm:pt modelId="{90D9F9CE-028A-4886-A4E8-C8EFCBFFFC92}">
      <dgm:prSet phldrT="[Texto]"/>
      <dgm:spPr/>
      <dgm:t>
        <a:bodyPr/>
        <a:lstStyle/>
        <a:p>
          <a:r>
            <a:rPr lang="" dirty="0" smtClean="0"/>
            <a:t>De Retorno</a:t>
          </a:r>
          <a:endParaRPr lang="en-US" dirty="0"/>
        </a:p>
      </dgm:t>
    </dgm:pt>
    <dgm:pt modelId="{BA1D7771-A104-4286-8984-D0B3A58C9A1C}" type="parTrans" cxnId="{7EEDF50B-DB8E-4476-A74A-53CADBA3D769}">
      <dgm:prSet/>
      <dgm:spPr/>
      <dgm:t>
        <a:bodyPr/>
        <a:lstStyle/>
        <a:p>
          <a:endParaRPr lang="en-US"/>
        </a:p>
      </dgm:t>
    </dgm:pt>
    <dgm:pt modelId="{C3C0FD5E-C7C4-4747-BE6D-4ED4E116922D}" type="sibTrans" cxnId="{7EEDF50B-DB8E-4476-A74A-53CADBA3D769}">
      <dgm:prSet/>
      <dgm:spPr/>
      <dgm:t>
        <a:bodyPr/>
        <a:lstStyle/>
        <a:p>
          <a:endParaRPr lang="en-US"/>
        </a:p>
      </dgm:t>
    </dgm:pt>
    <dgm:pt modelId="{1C6606DA-99F0-42AE-A2F9-D221C1E22689}" type="pres">
      <dgm:prSet presAssocID="{320100BB-9912-44CB-B420-0D101BC801C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809406C-A02E-4615-A2FB-E67B3DB880A9}" type="pres">
      <dgm:prSet presAssocID="{F9DC1429-BBBD-44A1-91DB-DA3F451E7A4F}" presName="comp" presStyleCnt="0"/>
      <dgm:spPr/>
    </dgm:pt>
    <dgm:pt modelId="{97EA7955-C4E1-4F8F-AB65-48E1EC972355}" type="pres">
      <dgm:prSet presAssocID="{F9DC1429-BBBD-44A1-91DB-DA3F451E7A4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D96CD-4C51-48AF-9A8B-630AA5432405}" type="pres">
      <dgm:prSet presAssocID="{F9DC1429-BBBD-44A1-91DB-DA3F451E7A4F}" presName="rect1" presStyleLbl="ln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US"/>
        </a:p>
      </dgm:t>
    </dgm:pt>
    <dgm:pt modelId="{9A28BD4B-0A55-4A44-B2C2-C60D0E17B6EB}" type="pres">
      <dgm:prSet presAssocID="{ECC6BAE5-F90C-4B05-82EA-4C199CCD4B2C}" presName="sibTrans" presStyleCnt="0"/>
      <dgm:spPr/>
    </dgm:pt>
    <dgm:pt modelId="{377C43A2-3B83-4D57-B0E7-E88AB49D6B7D}" type="pres">
      <dgm:prSet presAssocID="{0AC779B9-7427-419A-AE65-273EAF9B5EBF}" presName="comp" presStyleCnt="0"/>
      <dgm:spPr/>
    </dgm:pt>
    <dgm:pt modelId="{54726A7C-0D13-4D55-AA46-43E966F3B79B}" type="pres">
      <dgm:prSet presAssocID="{0AC779B9-7427-419A-AE65-273EAF9B5EBF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E4F241-19F8-4873-9B53-8025BF30F5DC}" type="pres">
      <dgm:prSet presAssocID="{0AC779B9-7427-419A-AE65-273EAF9B5EBF}" presName="rect1" presStyleLbl="ln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00AF9A8A-A574-46B1-9083-9FE5D167D128}" type="pres">
      <dgm:prSet presAssocID="{662396C4-17F6-4254-94B7-BF40A54E3062}" presName="sibTrans" presStyleCnt="0"/>
      <dgm:spPr/>
    </dgm:pt>
    <dgm:pt modelId="{5C1AEA7C-660F-4EB6-AD8E-40EB0F82C561}" type="pres">
      <dgm:prSet presAssocID="{90D9F9CE-028A-4886-A4E8-C8EFCBFFFC92}" presName="comp" presStyleCnt="0"/>
      <dgm:spPr/>
    </dgm:pt>
    <dgm:pt modelId="{EF1D0B4F-C513-459A-866D-CE496C122045}" type="pres">
      <dgm:prSet presAssocID="{90D9F9CE-028A-4886-A4E8-C8EFCBFFFC92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82F34-6B18-44B0-8148-22C91996131F}" type="pres">
      <dgm:prSet presAssocID="{90D9F9CE-028A-4886-A4E8-C8EFCBFFFC92}" presName="rect1" presStyleLbl="lnNod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2" b="-1520"/>
          </a:stretch>
        </a:blipFill>
      </dgm:spPr>
      <dgm:t>
        <a:bodyPr/>
        <a:lstStyle/>
        <a:p>
          <a:endParaRPr lang="en-US"/>
        </a:p>
      </dgm:t>
    </dgm:pt>
  </dgm:ptLst>
  <dgm:cxnLst>
    <dgm:cxn modelId="{7EEDF50B-DB8E-4476-A74A-53CADBA3D769}" srcId="{320100BB-9912-44CB-B420-0D101BC801C7}" destId="{90D9F9CE-028A-4886-A4E8-C8EFCBFFFC92}" srcOrd="2" destOrd="0" parTransId="{BA1D7771-A104-4286-8984-D0B3A58C9A1C}" sibTransId="{C3C0FD5E-C7C4-4747-BE6D-4ED4E116922D}"/>
    <dgm:cxn modelId="{94E9F54C-E437-4B52-8E5D-F9FBF5B80133}" srcId="{320100BB-9912-44CB-B420-0D101BC801C7}" destId="{F9DC1429-BBBD-44A1-91DB-DA3F451E7A4F}" srcOrd="0" destOrd="0" parTransId="{63954065-F673-43A4-AABF-639CA0A48A02}" sibTransId="{ECC6BAE5-F90C-4B05-82EA-4C199CCD4B2C}"/>
    <dgm:cxn modelId="{7F568769-06C0-4D79-8D24-D92AC30F3872}" type="presOf" srcId="{F9DC1429-BBBD-44A1-91DB-DA3F451E7A4F}" destId="{97EA7955-C4E1-4F8F-AB65-48E1EC972355}" srcOrd="0" destOrd="0" presId="urn:microsoft.com/office/officeart/2008/layout/AlternatingPictureBlocks"/>
    <dgm:cxn modelId="{816AB90E-4C0A-4DD3-BA95-4DBD783970AE}" type="presOf" srcId="{90D9F9CE-028A-4886-A4E8-C8EFCBFFFC92}" destId="{EF1D0B4F-C513-459A-866D-CE496C122045}" srcOrd="0" destOrd="0" presId="urn:microsoft.com/office/officeart/2008/layout/AlternatingPictureBlocks"/>
    <dgm:cxn modelId="{42B529E2-34B3-4134-8C65-8BB75A2CDFC6}" srcId="{320100BB-9912-44CB-B420-0D101BC801C7}" destId="{0AC779B9-7427-419A-AE65-273EAF9B5EBF}" srcOrd="1" destOrd="0" parTransId="{DA8A8424-C04B-4E0B-9753-9D5A6DBFCCFE}" sibTransId="{662396C4-17F6-4254-94B7-BF40A54E3062}"/>
    <dgm:cxn modelId="{C6A3AA40-DE94-4C17-BFAA-6E47E85AFCBA}" type="presOf" srcId="{0AC779B9-7427-419A-AE65-273EAF9B5EBF}" destId="{54726A7C-0D13-4D55-AA46-43E966F3B79B}" srcOrd="0" destOrd="0" presId="urn:microsoft.com/office/officeart/2008/layout/AlternatingPictureBlocks"/>
    <dgm:cxn modelId="{B9826906-4E03-4D8A-A2EB-A278816585BF}" type="presOf" srcId="{320100BB-9912-44CB-B420-0D101BC801C7}" destId="{1C6606DA-99F0-42AE-A2F9-D221C1E22689}" srcOrd="0" destOrd="0" presId="urn:microsoft.com/office/officeart/2008/layout/AlternatingPictureBlocks"/>
    <dgm:cxn modelId="{89BBF90C-51D5-436B-B314-15C4A018057A}" type="presParOf" srcId="{1C6606DA-99F0-42AE-A2F9-D221C1E22689}" destId="{1809406C-A02E-4615-A2FB-E67B3DB880A9}" srcOrd="0" destOrd="0" presId="urn:microsoft.com/office/officeart/2008/layout/AlternatingPictureBlocks"/>
    <dgm:cxn modelId="{A0E866B3-583A-461A-8DCC-6822441D6578}" type="presParOf" srcId="{1809406C-A02E-4615-A2FB-E67B3DB880A9}" destId="{97EA7955-C4E1-4F8F-AB65-48E1EC972355}" srcOrd="0" destOrd="0" presId="urn:microsoft.com/office/officeart/2008/layout/AlternatingPictureBlocks"/>
    <dgm:cxn modelId="{377523A7-4D6B-46EF-8E63-9426C5F508FA}" type="presParOf" srcId="{1809406C-A02E-4615-A2FB-E67B3DB880A9}" destId="{73CD96CD-4C51-48AF-9A8B-630AA5432405}" srcOrd="1" destOrd="0" presId="urn:microsoft.com/office/officeart/2008/layout/AlternatingPictureBlocks"/>
    <dgm:cxn modelId="{FAEA1F89-3F96-41FD-AEBA-E65A01C3F1B9}" type="presParOf" srcId="{1C6606DA-99F0-42AE-A2F9-D221C1E22689}" destId="{9A28BD4B-0A55-4A44-B2C2-C60D0E17B6EB}" srcOrd="1" destOrd="0" presId="urn:microsoft.com/office/officeart/2008/layout/AlternatingPictureBlocks"/>
    <dgm:cxn modelId="{BF8EB3F7-835B-4D2C-B586-621251F2128E}" type="presParOf" srcId="{1C6606DA-99F0-42AE-A2F9-D221C1E22689}" destId="{377C43A2-3B83-4D57-B0E7-E88AB49D6B7D}" srcOrd="2" destOrd="0" presId="urn:microsoft.com/office/officeart/2008/layout/AlternatingPictureBlocks"/>
    <dgm:cxn modelId="{13F09E1C-27E7-4D52-901A-6AD09ECD9AB3}" type="presParOf" srcId="{377C43A2-3B83-4D57-B0E7-E88AB49D6B7D}" destId="{54726A7C-0D13-4D55-AA46-43E966F3B79B}" srcOrd="0" destOrd="0" presId="urn:microsoft.com/office/officeart/2008/layout/AlternatingPictureBlocks"/>
    <dgm:cxn modelId="{3047D765-8D7E-4AA5-B873-E9455EDF2C2E}" type="presParOf" srcId="{377C43A2-3B83-4D57-B0E7-E88AB49D6B7D}" destId="{0BE4F241-19F8-4873-9B53-8025BF30F5DC}" srcOrd="1" destOrd="0" presId="urn:microsoft.com/office/officeart/2008/layout/AlternatingPictureBlocks"/>
    <dgm:cxn modelId="{50F8C59C-736F-4FBC-A851-C11A0D647BE3}" type="presParOf" srcId="{1C6606DA-99F0-42AE-A2F9-D221C1E22689}" destId="{00AF9A8A-A574-46B1-9083-9FE5D167D128}" srcOrd="3" destOrd="0" presId="urn:microsoft.com/office/officeart/2008/layout/AlternatingPictureBlocks"/>
    <dgm:cxn modelId="{8AE95672-0271-4EF2-BC08-56DDE121406C}" type="presParOf" srcId="{1C6606DA-99F0-42AE-A2F9-D221C1E22689}" destId="{5C1AEA7C-660F-4EB6-AD8E-40EB0F82C561}" srcOrd="4" destOrd="0" presId="urn:microsoft.com/office/officeart/2008/layout/AlternatingPictureBlocks"/>
    <dgm:cxn modelId="{018D3F6D-1D95-43DA-B05A-44A54048BA4C}" type="presParOf" srcId="{5C1AEA7C-660F-4EB6-AD8E-40EB0F82C561}" destId="{EF1D0B4F-C513-459A-866D-CE496C122045}" srcOrd="0" destOrd="0" presId="urn:microsoft.com/office/officeart/2008/layout/AlternatingPictureBlocks"/>
    <dgm:cxn modelId="{4AC33DDD-50A5-4856-97F2-ACE90FF52299}" type="presParOf" srcId="{5C1AEA7C-660F-4EB6-AD8E-40EB0F82C561}" destId="{B3182F34-6B18-44B0-8148-22C91996131F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C934C-3343-4614-92B0-643F45F8172E}">
      <dsp:nvSpPr>
        <dsp:cNvPr id="0" name=""/>
        <dsp:cNvSpPr/>
      </dsp:nvSpPr>
      <dsp:spPr>
        <a:xfrm>
          <a:off x="2323214" y="0"/>
          <a:ext cx="4704906" cy="4704906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2E2277-D9E8-4C60-8E33-A1C3F96A097C}">
      <dsp:nvSpPr>
        <dsp:cNvPr id="0" name=""/>
        <dsp:cNvSpPr/>
      </dsp:nvSpPr>
      <dsp:spPr>
        <a:xfrm>
          <a:off x="2770180" y="446966"/>
          <a:ext cx="1834913" cy="18349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1960s</a:t>
          </a:r>
          <a:endParaRPr lang="es-EC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Emigración política</a:t>
          </a:r>
          <a:endParaRPr lang="es-EC" sz="1800" kern="1200" dirty="0"/>
        </a:p>
      </dsp:txBody>
      <dsp:txXfrm>
        <a:off x="2859753" y="536539"/>
        <a:ext cx="1655767" cy="1655767"/>
      </dsp:txXfrm>
    </dsp:sp>
    <dsp:sp modelId="{071A43BD-6A70-48C8-A745-FEEAA5FD2D21}">
      <dsp:nvSpPr>
        <dsp:cNvPr id="0" name=""/>
        <dsp:cNvSpPr/>
      </dsp:nvSpPr>
      <dsp:spPr>
        <a:xfrm>
          <a:off x="4746241" y="446966"/>
          <a:ext cx="1834913" cy="183491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1980s</a:t>
          </a:r>
          <a:endParaRPr lang="es-EC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Emigración económica</a:t>
          </a:r>
          <a:endParaRPr lang="es-EC" sz="1800" kern="1200" dirty="0"/>
        </a:p>
      </dsp:txBody>
      <dsp:txXfrm>
        <a:off x="4835814" y="536539"/>
        <a:ext cx="1655767" cy="1655767"/>
      </dsp:txXfrm>
    </dsp:sp>
    <dsp:sp modelId="{0B3B8073-EB71-44AE-BEB5-69201B1F3527}">
      <dsp:nvSpPr>
        <dsp:cNvPr id="0" name=""/>
        <dsp:cNvSpPr/>
      </dsp:nvSpPr>
      <dsp:spPr>
        <a:xfrm>
          <a:off x="2770180" y="2423026"/>
          <a:ext cx="1834913" cy="183491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2000s</a:t>
          </a:r>
          <a:endParaRPr lang="es-EC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Emigración económica</a:t>
          </a:r>
          <a:endParaRPr lang="es-EC" sz="1800" kern="1200" dirty="0"/>
        </a:p>
      </dsp:txBody>
      <dsp:txXfrm>
        <a:off x="2859753" y="2512599"/>
        <a:ext cx="1655767" cy="1655767"/>
      </dsp:txXfrm>
    </dsp:sp>
    <dsp:sp modelId="{348A96F0-9A2C-453C-A230-0190E9038AD9}">
      <dsp:nvSpPr>
        <dsp:cNvPr id="0" name=""/>
        <dsp:cNvSpPr/>
      </dsp:nvSpPr>
      <dsp:spPr>
        <a:xfrm>
          <a:off x="4746241" y="2423026"/>
          <a:ext cx="1834913" cy="18349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300" kern="1200" dirty="0" smtClean="0"/>
            <a:t>2008</a:t>
          </a:r>
          <a:endParaRPr lang="es-EC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Inmigración de retorno y privilegiada</a:t>
          </a:r>
          <a:endParaRPr lang="es-EC" sz="1800" kern="1200" dirty="0"/>
        </a:p>
      </dsp:txBody>
      <dsp:txXfrm>
        <a:off x="4835814" y="2512599"/>
        <a:ext cx="1655767" cy="16557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A7955-C4E1-4F8F-AB65-48E1EC972355}">
      <dsp:nvSpPr>
        <dsp:cNvPr id="0" name=""/>
        <dsp:cNvSpPr/>
      </dsp:nvSpPr>
      <dsp:spPr>
        <a:xfrm>
          <a:off x="3672036" y="1648"/>
          <a:ext cx="1829474" cy="8274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" sz="2000" kern="1200" dirty="0" smtClean="0"/>
            <a:t>Intrarregional</a:t>
          </a:r>
          <a:endParaRPr lang="en-US" sz="2000" kern="1200" dirty="0"/>
        </a:p>
      </dsp:txBody>
      <dsp:txXfrm>
        <a:off x="3672036" y="1648"/>
        <a:ext cx="1829474" cy="827442"/>
      </dsp:txXfrm>
    </dsp:sp>
    <dsp:sp modelId="{73CD96CD-4C51-48AF-9A8B-630AA5432405}">
      <dsp:nvSpPr>
        <dsp:cNvPr id="0" name=""/>
        <dsp:cNvSpPr/>
      </dsp:nvSpPr>
      <dsp:spPr>
        <a:xfrm>
          <a:off x="2770951" y="1648"/>
          <a:ext cx="819167" cy="82744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726A7C-0D13-4D55-AA46-43E966F3B79B}">
      <dsp:nvSpPr>
        <dsp:cNvPr id="0" name=""/>
        <dsp:cNvSpPr/>
      </dsp:nvSpPr>
      <dsp:spPr>
        <a:xfrm>
          <a:off x="2770951" y="965618"/>
          <a:ext cx="1829474" cy="8274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" sz="2000" kern="1200" dirty="0" smtClean="0"/>
            <a:t>Internacional</a:t>
          </a:r>
          <a:endParaRPr lang="en-US" sz="2000" kern="1200" dirty="0"/>
        </a:p>
      </dsp:txBody>
      <dsp:txXfrm>
        <a:off x="2770951" y="965618"/>
        <a:ext cx="1829474" cy="827442"/>
      </dsp:txXfrm>
    </dsp:sp>
    <dsp:sp modelId="{0BE4F241-19F8-4873-9B53-8025BF30F5DC}">
      <dsp:nvSpPr>
        <dsp:cNvPr id="0" name=""/>
        <dsp:cNvSpPr/>
      </dsp:nvSpPr>
      <dsp:spPr>
        <a:xfrm>
          <a:off x="4682343" y="965618"/>
          <a:ext cx="819167" cy="82744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1D0B4F-C513-459A-866D-CE496C122045}">
      <dsp:nvSpPr>
        <dsp:cNvPr id="0" name=""/>
        <dsp:cNvSpPr/>
      </dsp:nvSpPr>
      <dsp:spPr>
        <a:xfrm>
          <a:off x="3672036" y="1929588"/>
          <a:ext cx="1829474" cy="8274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" sz="2000" kern="1200" dirty="0" smtClean="0"/>
            <a:t>De Retorno</a:t>
          </a:r>
          <a:endParaRPr lang="en-US" sz="2000" kern="1200" dirty="0"/>
        </a:p>
      </dsp:txBody>
      <dsp:txXfrm>
        <a:off x="3672036" y="1929588"/>
        <a:ext cx="1829474" cy="827442"/>
      </dsp:txXfrm>
    </dsp:sp>
    <dsp:sp modelId="{B3182F34-6B18-44B0-8148-22C91996131F}">
      <dsp:nvSpPr>
        <dsp:cNvPr id="0" name=""/>
        <dsp:cNvSpPr/>
      </dsp:nvSpPr>
      <dsp:spPr>
        <a:xfrm>
          <a:off x="2770951" y="1929588"/>
          <a:ext cx="819167" cy="827442"/>
        </a:xfrm>
        <a:prstGeom prst="rect">
          <a:avLst/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2" b="-152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052FF-EFD0-4AFA-9C98-F4CEA0012506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149EF-EF06-40BF-86B4-9720C0378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9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149EF-EF06-40BF-86B4-9720C03789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93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1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2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7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1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6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9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5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7A1CE4-A393-4917-920F-386F9A477F38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6FCB502-529C-4E8A-A973-B1DBEDD68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SN 377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NUEVAS TENDENCIAS DE LA MIGRACIÓN EN AMÉRICA LATINA Y EL CARIBE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0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subregiones: el caribe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remesas </a:t>
            </a:r>
            <a:r>
              <a:rPr lang="es-ES" dirty="0" smtClean="0"/>
              <a:t>subieron </a:t>
            </a:r>
            <a:r>
              <a:rPr lang="es-ES" dirty="0" smtClean="0"/>
              <a:t>consistentemente desde el </a:t>
            </a:r>
            <a:r>
              <a:rPr lang="es-ES" dirty="0" smtClean="0"/>
              <a:t>2014 hasta el 2018</a:t>
            </a:r>
            <a:endParaRPr lang="es-ES" dirty="0" smtClean="0"/>
          </a:p>
          <a:p>
            <a:r>
              <a:rPr lang="es-ES" dirty="0" smtClean="0"/>
              <a:t>En el periodo 2013-2018, el incremento fue de 44%</a:t>
            </a:r>
          </a:p>
          <a:p>
            <a:r>
              <a:rPr lang="es-ES" dirty="0" smtClean="0"/>
              <a:t>República Dominicana representa el 51,8% de las remesas del Caribe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2311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subregiones: </a:t>
            </a:r>
            <a:r>
              <a:rPr lang="es-ES" dirty="0" err="1" smtClean="0"/>
              <a:t>sudamérica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Colombia es el principal receptor de remesas de EEUU</a:t>
            </a:r>
          </a:p>
          <a:p>
            <a:r>
              <a:rPr lang="es-ES" dirty="0" smtClean="0"/>
              <a:t>Hay mucha migración intrarregional</a:t>
            </a:r>
          </a:p>
          <a:p>
            <a:pPr lvl="1"/>
            <a:r>
              <a:rPr lang="es-ES" dirty="0" smtClean="0"/>
              <a:t>Chile es la principal fuente de remesas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108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5800" y="153127"/>
            <a:ext cx="7772400" cy="1609344"/>
          </a:xfrm>
        </p:spPr>
        <p:txBody>
          <a:bodyPr/>
          <a:lstStyle/>
          <a:p>
            <a:r>
              <a:rPr lang="es-ES" dirty="0" smtClean="0"/>
              <a:t>remesas</a:t>
            </a:r>
            <a:endParaRPr lang="es-EC" dirty="0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5800" y="1628800"/>
            <a:ext cx="7772400" cy="4543400"/>
          </a:xfrm>
        </p:spPr>
        <p:txBody>
          <a:bodyPr>
            <a:normAutofit/>
          </a:bodyPr>
          <a:lstStyle/>
          <a:p>
            <a:r>
              <a:rPr lang="es-ES" dirty="0" smtClean="0"/>
              <a:t>Debido a COVID, la región ha perdido aproximadamente U$16.000 millones </a:t>
            </a:r>
          </a:p>
          <a:p>
            <a:endParaRPr lang="es-E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688" t="8001" r="40156" b="27480"/>
          <a:stretch/>
        </p:blipFill>
        <p:spPr>
          <a:xfrm>
            <a:off x="1691680" y="2492897"/>
            <a:ext cx="5976664" cy="408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4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N</a:t>
            </a:r>
            <a:r>
              <a:rPr lang="" dirty="0" smtClean="0"/>
              <a:t>uevo mapa migratorio</a:t>
            </a:r>
            <a:endParaRPr lang="en-US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/>
          </p:nvPr>
        </p:nvGraphicFramePr>
        <p:xfrm>
          <a:off x="435769" y="2493169"/>
          <a:ext cx="8272463" cy="2758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630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" dirty="0" smtClean="0"/>
              <a:t>ntrarregional - sudamérica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" dirty="0" smtClean="0"/>
              <a:t>Razones:</a:t>
            </a:r>
          </a:p>
          <a:p>
            <a:pPr lvl="1"/>
            <a:r>
              <a:rPr lang="" dirty="0" smtClean="0"/>
              <a:t>Fuentes de trabajo</a:t>
            </a:r>
          </a:p>
          <a:p>
            <a:pPr lvl="1"/>
            <a:r>
              <a:rPr lang="" dirty="0" smtClean="0"/>
              <a:t>Facilidad de entrada a estos países</a:t>
            </a:r>
          </a:p>
          <a:p>
            <a:pPr lvl="1"/>
            <a:r>
              <a:rPr lang="" dirty="0" smtClean="0"/>
              <a:t>Cercanía histórica y cultural</a:t>
            </a:r>
          </a:p>
          <a:p>
            <a:r>
              <a:rPr lang="" dirty="0" smtClean="0"/>
              <a:t>Principales destinos:</a:t>
            </a:r>
          </a:p>
          <a:p>
            <a:pPr lvl="1"/>
            <a:r>
              <a:rPr lang="" dirty="0" smtClean="0"/>
              <a:t>Argentina</a:t>
            </a:r>
          </a:p>
          <a:p>
            <a:pPr lvl="1"/>
            <a:r>
              <a:rPr lang="" dirty="0" smtClean="0"/>
              <a:t>Uruguay</a:t>
            </a:r>
          </a:p>
          <a:p>
            <a:pPr lvl="1"/>
            <a:r>
              <a:rPr lang="" dirty="0" smtClean="0"/>
              <a:t>Chile</a:t>
            </a:r>
          </a:p>
          <a:p>
            <a:r>
              <a:rPr lang="" dirty="0" smtClean="0"/>
              <a:t>Países de tránsito:</a:t>
            </a:r>
          </a:p>
          <a:p>
            <a:pPr lvl="1"/>
            <a:r>
              <a:rPr lang="" dirty="0" smtClean="0"/>
              <a:t>Ecuador y Brasil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694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" dirty="0" smtClean="0"/>
              <a:t>ntrarregional - centroamérica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" dirty="0" smtClean="0"/>
              <a:t>Principales destinos:</a:t>
            </a:r>
          </a:p>
          <a:p>
            <a:pPr lvl="1"/>
            <a:r>
              <a:rPr lang="" dirty="0" smtClean="0"/>
              <a:t>Costa Rica</a:t>
            </a:r>
          </a:p>
          <a:p>
            <a:pPr lvl="1"/>
            <a:r>
              <a:rPr lang="" dirty="0" smtClean="0"/>
              <a:t>Panamá</a:t>
            </a:r>
          </a:p>
        </p:txBody>
      </p:sp>
    </p:spTree>
    <p:extLst>
      <p:ext uri="{BB962C8B-B14F-4D97-AF65-F5344CB8AC3E}">
        <p14:creationId xmlns:p14="http://schemas.microsoft.com/office/powerpoint/2010/main" val="3174111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C" dirty="0" smtClean="0"/>
              <a:t>Legalización de drogas en su país de interés</a:t>
            </a:r>
          </a:p>
          <a:p>
            <a:pPr lvl="1"/>
            <a:r>
              <a:rPr lang="es-EC" dirty="0" smtClean="0"/>
              <a:t>¿Cuál es el rol del país de su interés en el ciclo de la droga? (producción, proceso, tránsito, distribución, consumo)</a:t>
            </a:r>
          </a:p>
          <a:p>
            <a:pPr lvl="1"/>
            <a:r>
              <a:rPr lang="es-EC" dirty="0" smtClean="0"/>
              <a:t>¿Es legal la venta o el consumo de drogas?</a:t>
            </a:r>
          </a:p>
          <a:p>
            <a:pPr lvl="1"/>
            <a:r>
              <a:rPr lang="es-EC" dirty="0" smtClean="0"/>
              <a:t>¿Cree que la legalización de drogas sería buena o mala para su país de interés?</a:t>
            </a:r>
          </a:p>
          <a:p>
            <a:pPr lvl="1"/>
            <a:endParaRPr lang="es-EC" dirty="0"/>
          </a:p>
          <a:p>
            <a:pPr marL="274320" lvl="1" indent="0">
              <a:buNone/>
            </a:pPr>
            <a:r>
              <a:rPr lang="es-EC" dirty="0" smtClean="0"/>
              <a:t>Por ejemplo: </a:t>
            </a:r>
          </a:p>
          <a:p>
            <a:pPr marL="274320" lvl="1" indent="0">
              <a:buNone/>
            </a:pPr>
            <a:endParaRPr lang="es-EC" dirty="0"/>
          </a:p>
          <a:p>
            <a:pPr marL="274320" lvl="1" indent="0">
              <a:buNone/>
            </a:pPr>
            <a:r>
              <a:rPr lang="es-EC" dirty="0" smtClean="0"/>
              <a:t>Haití es uno de los 4 países más importantes en el tránsito de la droga desde Latinoamérica hasta Estados Unidos. Muchas veces lo hacen a través de Puerto Rico, debido que al ser considerado como un Estado Asociado de EEUU, ya no se revisa nuevamente los cargamentos. </a:t>
            </a:r>
          </a:p>
          <a:p>
            <a:pPr marL="274320" lvl="1" indent="0">
              <a:buNone/>
            </a:pPr>
            <a:r>
              <a:rPr lang="es-EC" dirty="0" smtClean="0"/>
              <a:t>En Haití, la producción, tráfico y consumo de drogas no son actividades legales. Considero esto como algo bueno, ya que la legalización de drogas aumentaría la exposición y vulnerabilidad de este país al narcotráfico internacional.</a:t>
            </a:r>
          </a:p>
          <a:p>
            <a:pPr marL="274320" lvl="1" indent="0">
              <a:buNone/>
            </a:pPr>
            <a:endParaRPr lang="es-EC" dirty="0" smtClean="0"/>
          </a:p>
          <a:p>
            <a:pPr marL="274320" lvl="1" indent="0">
              <a:buNone/>
            </a:pPr>
            <a:r>
              <a:rPr lang="es-EC" dirty="0"/>
              <a:t>Fuentes: https://www.globalsecurity.org/military/world/haiti/drugs.htm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</a:t>
            </a:r>
            <a:r>
              <a:rPr lang="" dirty="0" smtClean="0"/>
              <a:t>igración – factores de empuje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s-EC" altLang="en-US" sz="1650" dirty="0">
                <a:latin typeface="Arial" panose="020B0604020202020204" pitchFamily="34" charset="0"/>
              </a:rPr>
              <a:t>Situación económica</a:t>
            </a:r>
          </a:p>
          <a:p>
            <a:r>
              <a:rPr lang="es-EC" altLang="en-US" sz="1650" dirty="0">
                <a:latin typeface="Arial" panose="020B0604020202020204" pitchFamily="34" charset="0"/>
              </a:rPr>
              <a:t>Situación política</a:t>
            </a:r>
          </a:p>
          <a:p>
            <a:r>
              <a:rPr lang="es-EC" altLang="en-US" sz="1650" dirty="0">
                <a:latin typeface="Arial" panose="020B0604020202020204" pitchFamily="34" charset="0"/>
              </a:rPr>
              <a:t>Situación ambiental</a:t>
            </a:r>
          </a:p>
          <a:p>
            <a:r>
              <a:rPr lang="es-EC" altLang="en-US" sz="1650" dirty="0">
                <a:latin typeface="Arial" panose="020B0604020202020204" pitchFamily="34" charset="0"/>
              </a:rPr>
              <a:t>Cultura</a:t>
            </a:r>
            <a:endParaRPr lang="" altLang="en-US" sz="1650" dirty="0">
              <a:latin typeface="Arial" panose="020B0604020202020204" pitchFamily="34" charset="0"/>
            </a:endParaRPr>
          </a:p>
        </p:txBody>
      </p:sp>
      <p:pic>
        <p:nvPicPr>
          <p:cNvPr id="7170" name="Picture 2" descr="Image result for emigración latinoamér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895" y="2440084"/>
            <a:ext cx="3232574" cy="32325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3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oleadas</a:t>
            </a:r>
            <a:endParaRPr lang="es-EC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/>
          </p:nvPr>
        </p:nvGraphicFramePr>
        <p:xfrm>
          <a:off x="-207335" y="1208125"/>
          <a:ext cx="9351335" cy="4704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497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remesas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Remesas es el término usado para referirse a la cantidad de dinero que envían los emigrantes a su país </a:t>
            </a:r>
            <a:r>
              <a:rPr lang="es-ES" smtClean="0"/>
              <a:t>de origen.</a:t>
            </a:r>
          </a:p>
          <a:p>
            <a:r>
              <a:rPr lang="es-ES" dirty="0" smtClean="0"/>
              <a:t>El </a:t>
            </a:r>
            <a:r>
              <a:rPr lang="es-ES" dirty="0" smtClean="0"/>
              <a:t>ingreso por remesas en 2018 aumentó, y contribuyó en:</a:t>
            </a:r>
          </a:p>
          <a:p>
            <a:pPr lvl="1"/>
            <a:r>
              <a:rPr lang="es-ES" dirty="0" smtClean="0"/>
              <a:t>Manutención</a:t>
            </a:r>
          </a:p>
          <a:p>
            <a:pPr lvl="1"/>
            <a:r>
              <a:rPr lang="es-ES" dirty="0" smtClean="0"/>
              <a:t>Educación</a:t>
            </a:r>
          </a:p>
          <a:p>
            <a:pPr lvl="1"/>
            <a:r>
              <a:rPr lang="es-ES" dirty="0" smtClean="0"/>
              <a:t>Salud</a:t>
            </a:r>
          </a:p>
          <a:p>
            <a:pPr lvl="1"/>
            <a:r>
              <a:rPr lang="es-ES" dirty="0" smtClean="0"/>
              <a:t>Mejoras de vivienda</a:t>
            </a:r>
          </a:p>
          <a:p>
            <a:r>
              <a:rPr lang="es-ES" dirty="0" smtClean="0"/>
              <a:t>Aspectos importantes:</a:t>
            </a:r>
          </a:p>
          <a:p>
            <a:pPr lvl="1"/>
            <a:r>
              <a:rPr lang="es-ES" dirty="0" smtClean="0"/>
              <a:t>Remesas </a:t>
            </a:r>
            <a:r>
              <a:rPr lang="es-ES" dirty="0" smtClean="0"/>
              <a:t>aumentaron </a:t>
            </a:r>
            <a:r>
              <a:rPr lang="es-ES" dirty="0" smtClean="0"/>
              <a:t>consistentemente por 9 </a:t>
            </a:r>
            <a:r>
              <a:rPr lang="es-ES" dirty="0" smtClean="0"/>
              <a:t>años hasta el 2018</a:t>
            </a:r>
            <a:endParaRPr lang="es-ES" dirty="0" smtClean="0"/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03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1259" t="25248" r="15134" b="8657"/>
          <a:stretch/>
        </p:blipFill>
        <p:spPr>
          <a:xfrm>
            <a:off x="323528" y="980728"/>
            <a:ext cx="870085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1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7786" t="17516" r="9046" b="14563"/>
          <a:stretch/>
        </p:blipFill>
        <p:spPr>
          <a:xfrm>
            <a:off x="1144574" y="332656"/>
            <a:ext cx="7027826" cy="621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06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8893" t="19484" r="14581" b="5704"/>
          <a:stretch/>
        </p:blipFill>
        <p:spPr>
          <a:xfrm>
            <a:off x="2094829" y="476673"/>
            <a:ext cx="5213475" cy="600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44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subregiones: </a:t>
            </a:r>
            <a:r>
              <a:rPr lang="es-ES" dirty="0" err="1" smtClean="0"/>
              <a:t>méxico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Principal economía receptora en Latinoamérica de </a:t>
            </a:r>
            <a:r>
              <a:rPr lang="es-ES" dirty="0" smtClean="0"/>
              <a:t>envíos de </a:t>
            </a:r>
            <a:r>
              <a:rPr lang="es-ES" dirty="0" smtClean="0"/>
              <a:t>EEUU.</a:t>
            </a:r>
            <a:endParaRPr lang="es-ES" dirty="0" smtClean="0"/>
          </a:p>
          <a:p>
            <a:r>
              <a:rPr lang="es-ES" dirty="0" smtClean="0"/>
              <a:t>En 2018, recibió 285,000 remesas diarias (promedio de $322)</a:t>
            </a:r>
          </a:p>
          <a:p>
            <a:r>
              <a:rPr lang="es-ES" dirty="0" smtClean="0"/>
              <a:t>El empleo en EEUU mejoró desde 2013</a:t>
            </a:r>
          </a:p>
          <a:p>
            <a:pPr lvl="1"/>
            <a:r>
              <a:rPr lang="es-ES" dirty="0" smtClean="0"/>
              <a:t>Remuneración promedio en 2018: $34,975 ($39,066 hombres; $27,443 mujeres)</a:t>
            </a:r>
          </a:p>
          <a:p>
            <a:r>
              <a:rPr lang="es-ES" dirty="0" smtClean="0"/>
              <a:t>El tipo de cambio ha hecho que el poder adquisitivo del dólar aumente</a:t>
            </a:r>
          </a:p>
          <a:p>
            <a:pPr lvl="1"/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48893" t="22438" r="9599" b="21453"/>
          <a:stretch/>
        </p:blipFill>
        <p:spPr>
          <a:xfrm>
            <a:off x="4427984" y="2194560"/>
            <a:ext cx="4466686" cy="339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subregiones: CENTROAMÉRICA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Incluye </a:t>
            </a:r>
            <a:r>
              <a:rPr lang="es-ES" dirty="0" smtClean="0"/>
              <a:t>a las </a:t>
            </a:r>
            <a:r>
              <a:rPr lang="es-ES" dirty="0" smtClean="0"/>
              <a:t>principales </a:t>
            </a:r>
            <a:r>
              <a:rPr lang="es-ES" dirty="0" smtClean="0"/>
              <a:t>economías receptoras de remesas</a:t>
            </a:r>
          </a:p>
          <a:p>
            <a:r>
              <a:rPr lang="es-ES" dirty="0" smtClean="0"/>
              <a:t>Además del empleo, las remesas pudieron haber subido por miedo a la deportación</a:t>
            </a:r>
          </a:p>
          <a:p>
            <a:pPr lvl="1"/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3687" t="20259" r="29189" b="4719"/>
          <a:stretch/>
        </p:blipFill>
        <p:spPr>
          <a:xfrm>
            <a:off x="4283968" y="1988840"/>
            <a:ext cx="4680520" cy="418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82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580</TotalTime>
  <Words>471</Words>
  <Application>Microsoft Office PowerPoint</Application>
  <PresentationFormat>On-screen Show (4:3)</PresentationFormat>
  <Paragraphs>76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Rockwell</vt:lpstr>
      <vt:lpstr>Rockwell Condensed</vt:lpstr>
      <vt:lpstr>Wingdings</vt:lpstr>
      <vt:lpstr>Wood Type</vt:lpstr>
      <vt:lpstr>SN 377</vt:lpstr>
      <vt:lpstr>Migración – factores de empuje</vt:lpstr>
      <vt:lpstr>oleadas</vt:lpstr>
      <vt:lpstr>remesas</vt:lpstr>
      <vt:lpstr>PowerPoint Presentation</vt:lpstr>
      <vt:lpstr>PowerPoint Presentation</vt:lpstr>
      <vt:lpstr>PowerPoint Presentation</vt:lpstr>
      <vt:lpstr>Por subregiones: méxico</vt:lpstr>
      <vt:lpstr>Por subregiones: CENTROAMÉRICA</vt:lpstr>
      <vt:lpstr>Por subregiones: el caribe</vt:lpstr>
      <vt:lpstr>Por subregiones: sudamérica</vt:lpstr>
      <vt:lpstr>remesas</vt:lpstr>
      <vt:lpstr>Nuevo mapa migratorio</vt:lpstr>
      <vt:lpstr>Intrarregional - sudamérica</vt:lpstr>
      <vt:lpstr>Intrarregional - centroamérica</vt:lpstr>
      <vt:lpstr>tarea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 POLÍTICA DE L.A.</dc:title>
  <dc:creator>Labo02</dc:creator>
  <cp:lastModifiedBy>Zhunio, Maria</cp:lastModifiedBy>
  <cp:revision>156</cp:revision>
  <dcterms:created xsi:type="dcterms:W3CDTF">2014-03-10T15:13:11Z</dcterms:created>
  <dcterms:modified xsi:type="dcterms:W3CDTF">2021-10-25T21:28:00Z</dcterms:modified>
</cp:coreProperties>
</file>