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345" r:id="rId3"/>
    <p:sldId id="346" r:id="rId4"/>
    <p:sldId id="353" r:id="rId5"/>
    <p:sldId id="354" r:id="rId6"/>
    <p:sldId id="356" r:id="rId7"/>
    <p:sldId id="358" r:id="rId8"/>
    <p:sldId id="360" r:id="rId9"/>
    <p:sldId id="362" r:id="rId10"/>
    <p:sldId id="363" r:id="rId11"/>
    <p:sldId id="292" r:id="rId12"/>
    <p:sldId id="294" r:id="rId13"/>
    <p:sldId id="337" r:id="rId14"/>
    <p:sldId id="297" r:id="rId15"/>
    <p:sldId id="296" r:id="rId16"/>
    <p:sldId id="329" r:id="rId17"/>
    <p:sldId id="36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40FBF-835C-4EC4-9ABF-ACC034E7862A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EA0E0-F5A5-4B81-8079-28A104E56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17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EA0E0-F5A5-4B81-8079-28A104E566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3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48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117A739-4E4D-48EB-80A2-73051A1BAB37}" type="datetime1">
              <a:rPr lang="en-US" smtClean="0"/>
              <a:t>10/28/2021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95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DAFB-4E62-42D0-A30A-966E5AF1C626}" type="datetime1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0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E1869237-AB8F-4554-B4DF-04D0ED07F16D}" type="datetime1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11A3-6F22-442D-A6C4-E6D0BAF89247}" type="datetime1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806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7B46-4496-4BDD-BDC5-174891610D8B}" type="datetime1">
              <a:rPr lang="en-US" smtClean="0"/>
              <a:t>10/28/2021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09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213B81-A8B3-481F-94EA-C3777AECD123}" type="datetime1">
              <a:rPr lang="en-US" smtClean="0"/>
              <a:t>10/28/2021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2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176C0B9-2EFF-46B3-AA82-62D6ACDA12F5}" type="datetime1">
              <a:rPr lang="en-US" smtClean="0"/>
              <a:t>10/28/2021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24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A60C-E2C1-454F-8EA8-CBB6CDA52FAE}" type="datetime1">
              <a:rPr lang="en-US" smtClean="0"/>
              <a:t>10/28/2021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9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A93F6-2FC1-417D-B8E4-93AECF223E9C}" type="datetime1">
              <a:rPr lang="en-US" smtClean="0"/>
              <a:t>10/28/2021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4C6D3-D6EC-4403-865E-5253563C76DD}" type="datetime1">
              <a:rPr lang="en-US" smtClean="0"/>
              <a:t>10/28/2021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24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E6CFEA5-7AD3-446C-84AD-101E88D0A258}" type="datetime1">
              <a:rPr lang="en-US" smtClean="0"/>
              <a:t>10/28/2021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81985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6562D7F3-E890-477A-9FEB-BBB86AA5F459}" type="datetime1">
              <a:rPr lang="en-US" smtClean="0"/>
              <a:t>10/28/2021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6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9 </a:t>
            </a:r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139068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180" dirty="0"/>
              <a:t>A sample of hydrogen occupies 375 mL at STP.  If the temperature were increased to 819.00°C, what final pressure would be necessary to keep the volume constant at 375 mL?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5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 and stoichiometry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Gas data may also be used for the purposes of </a:t>
            </a:r>
            <a:r>
              <a:rPr lang="en-US" sz="2180" dirty="0" err="1"/>
              <a:t>stoichiometry</a:t>
            </a:r>
            <a:r>
              <a:rPr lang="en-US" sz="2180" dirty="0"/>
              <a:t> </a:t>
            </a:r>
          </a:p>
          <a:p>
            <a:r>
              <a:rPr lang="en-US" sz="2180" dirty="0"/>
              <a:t>Primarily, the ideal gas law will be used to find the amount of moles based on the pressure, volume, and temperature of the gas</a:t>
            </a:r>
          </a:p>
        </p:txBody>
      </p:sp>
    </p:spTree>
    <p:extLst>
      <p:ext uri="{BB962C8B-B14F-4D97-AF65-F5344CB8AC3E}">
        <p14:creationId xmlns:p14="http://schemas.microsoft.com/office/powerpoint/2010/main" val="353640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Stoichiometry involving gases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>
                  <a:buNone/>
                </a:pPr>
                <a:r>
                  <a:rPr lang="en-US" sz="2180" dirty="0"/>
                  <a:t>Ammonium sulfate is used as nitrogen and sulfur fertilizer.  It is produced by reacting ammonia with sulfuric acid. What volume (in liters) of ammonia at 288.15 K and 1.15 </a:t>
                </a:r>
                <a:r>
                  <a:rPr lang="en-US" sz="2180" dirty="0" err="1"/>
                  <a:t>atm</a:t>
                </a:r>
                <a:r>
                  <a:rPr lang="en-US" sz="2180" dirty="0"/>
                  <a:t> is required to produce 150.0 g of ammonium sulfate (</a:t>
                </a:r>
                <a14:m>
                  <m:oMath xmlns:m="http://schemas.openxmlformats.org/officeDocument/2006/math">
                    <m:r>
                      <a:rPr lang="en-US" sz="2180">
                        <a:latin typeface="Cambria Math" panose="02040503050406030204" pitchFamily="18" charset="0"/>
                      </a:rPr>
                      <m:t>132.14 </m:t>
                    </m:r>
                    <m:r>
                      <m:rPr>
                        <m:sty m:val="p"/>
                      </m:rPr>
                      <a:rPr lang="en-US" sz="218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sz="2180" dirty="0"/>
                  <a:t>/</a:t>
                </a:r>
                <a:r>
                  <a:rPr lang="en-US" sz="2180" dirty="0" err="1"/>
                  <a:t>mol</a:t>
                </a:r>
                <a:r>
                  <a:rPr lang="en-US" sz="2180" dirty="0"/>
                  <a:t>)?</a:t>
                </a:r>
              </a:p>
              <a:p>
                <a:pPr marL="0">
                  <a:buNone/>
                </a:pPr>
                <a:endParaRPr lang="en-US" sz="2180" dirty="0"/>
              </a:p>
              <a:p>
                <a:pPr marL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18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18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18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sz="218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18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18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2180" dirty="0"/>
              </a:p>
              <a:p>
                <a:pPr marL="0">
                  <a:buNone/>
                </a:pPr>
                <a:endParaRPr lang="en-US" sz="1800" dirty="0"/>
              </a:p>
              <a:p>
                <a:pPr marL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922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Stoichiometry involving gases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55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/>
              <a:t>An air bag is inflated with nitrogen, N</a:t>
            </a:r>
            <a:r>
              <a:rPr lang="en-US" sz="2000" baseline="-25000" dirty="0"/>
              <a:t>2</a:t>
            </a:r>
            <a:r>
              <a:rPr lang="en-US" sz="2000" dirty="0"/>
              <a:t>, using the rapid reaction of sodium </a:t>
            </a:r>
            <a:r>
              <a:rPr lang="en-US" sz="2000" dirty="0" err="1"/>
              <a:t>azide</a:t>
            </a:r>
            <a:r>
              <a:rPr lang="en-US" sz="2000" dirty="0"/>
              <a:t>, NaN</a:t>
            </a:r>
            <a:r>
              <a:rPr lang="en-US" sz="2000" baseline="-25000" dirty="0"/>
              <a:t>3</a:t>
            </a:r>
            <a:r>
              <a:rPr lang="en-US" sz="2000" dirty="0"/>
              <a:t>, and iron(III) oxide, Fe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, which is initiated by a spark.  The overall reaction is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000" dirty="0"/>
              <a:t>6 NaN</a:t>
            </a:r>
            <a:r>
              <a:rPr lang="en-US" sz="2000" baseline="-25000" dirty="0"/>
              <a:t>3</a:t>
            </a:r>
            <a:r>
              <a:rPr lang="en-US" sz="2000" dirty="0"/>
              <a:t>(s) + Fe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(s) → 3 Na</a:t>
            </a:r>
            <a:r>
              <a:rPr lang="en-US" sz="2000" baseline="-25000" dirty="0"/>
              <a:t>2</a:t>
            </a:r>
            <a:r>
              <a:rPr lang="en-US" sz="2000" dirty="0"/>
              <a:t>O(s) + 2 Fe(s) + 9 N</a:t>
            </a:r>
            <a:r>
              <a:rPr lang="en-US" sz="2000" baseline="-25000" dirty="0"/>
              <a:t>2</a:t>
            </a:r>
            <a:r>
              <a:rPr lang="en-US" sz="2000" dirty="0"/>
              <a:t>(g) </a:t>
            </a:r>
          </a:p>
          <a:p>
            <a:pPr marL="0" indent="0">
              <a:buNone/>
            </a:pPr>
            <a:r>
              <a:rPr lang="en-US" sz="2000" dirty="0"/>
              <a:t>How many grams of sodium </a:t>
            </a:r>
            <a:r>
              <a:rPr lang="en-US" sz="2000" dirty="0" err="1"/>
              <a:t>azide</a:t>
            </a:r>
            <a:r>
              <a:rPr lang="en-US" sz="2000" dirty="0"/>
              <a:t> would be required to provide 75.0 L of nitrogen gas at 25.00 °C and 748 mmHg?</a:t>
            </a:r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9551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Dalton’s Law of Partial Pressures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States that the pressure of a gas mixture is equal to the sum of the partial pressures of the individual gases</a:t>
                </a:r>
              </a:p>
              <a:p>
                <a:endParaRPr lang="en-US" sz="14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i="0" dirty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m:rPr>
                          <m:sty m:val="p"/>
                        </m:rPr>
                        <a:rPr lang="en-US" sz="3600" i="0" baseline="-25000" dirty="0" err="1" smtClean="0">
                          <a:latin typeface="Cambria Math" panose="02040503050406030204" pitchFamily="18" charset="0"/>
                        </a:rPr>
                        <m:t>total</m:t>
                      </m:r>
                      <m:r>
                        <a:rPr lang="en-US" sz="3600" i="0" dirty="0" smtClean="0">
                          <a:latin typeface="Cambria Math" panose="02040503050406030204" pitchFamily="18" charset="0"/>
                        </a:rPr>
                        <m:t> =</m:t>
                      </m:r>
                      <m:sSub>
                        <m:sSubPr>
                          <m:ctrlPr>
                            <a:rPr lang="en-US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3600" i="0" dirty="0" smtClean="0">
                          <a:latin typeface="Cambria Math" panose="02040503050406030204" pitchFamily="18" charset="0"/>
                        </a:rPr>
                        <m:t> + </m:t>
                      </m:r>
                      <m:sSub>
                        <m:sSubPr>
                          <m:ctrlPr>
                            <a:rPr lang="en-US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i="0" dirty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sz="3600" i="0" dirty="0" smtClean="0">
                          <a:latin typeface="Cambria Math" panose="02040503050406030204" pitchFamily="18" charset="0"/>
                        </a:rPr>
                        <m:t> +</m:t>
                      </m:r>
                      <m:sSub>
                        <m:sSubPr>
                          <m:ctrlPr>
                            <a:rPr lang="en-US" sz="3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dirty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i="0" dirty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US" sz="3600" baseline="-25000" dirty="0"/>
              </a:p>
              <a:p>
                <a:endParaRPr lang="en-US" sz="1400" dirty="0"/>
              </a:p>
              <a:p>
                <a:r>
                  <a:rPr lang="en-US" sz="2000" dirty="0" err="1"/>
                  <a:t>P</a:t>
                </a:r>
                <a:r>
                  <a:rPr lang="en-US" sz="2000" baseline="-25000" dirty="0" err="1"/>
                  <a:t>total</a:t>
                </a:r>
                <a:r>
                  <a:rPr lang="en-US" sz="2000" dirty="0"/>
                  <a:t> is the total pressure in the system</a:t>
                </a:r>
              </a:p>
              <a:p>
                <a:r>
                  <a:rPr lang="en-US" sz="2000" dirty="0"/>
                  <a:t>P</a:t>
                </a:r>
                <a:r>
                  <a:rPr lang="en-US" sz="2000" baseline="-25000" dirty="0"/>
                  <a:t>A</a:t>
                </a:r>
                <a:r>
                  <a:rPr lang="en-US" sz="2000" dirty="0"/>
                  <a:t>, P</a:t>
                </a:r>
                <a:r>
                  <a:rPr lang="en-US" sz="2000" baseline="-25000" dirty="0"/>
                  <a:t>B</a:t>
                </a:r>
                <a:r>
                  <a:rPr lang="en-US" sz="2000" dirty="0"/>
                  <a:t>, and P</a:t>
                </a:r>
                <a:r>
                  <a:rPr lang="en-US" sz="2000" baseline="-25000" dirty="0"/>
                  <a:t>C</a:t>
                </a:r>
                <a:r>
                  <a:rPr lang="en-US" sz="2000" dirty="0"/>
                  <a:t> are the partial pressures of gases A, B, and C respectively</a:t>
                </a:r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8665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Partial pressures and mole fractions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The degree to which any one gas contributes to the partial pressure is directly related to the amount of that gas present in the mixture </a:t>
                </a:r>
              </a:p>
              <a:p>
                <a:endParaRPr lang="en-US" sz="1100" dirty="0"/>
              </a:p>
              <a:p>
                <a:pPr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600" i="0" dirty="0" smtClean="0">
                        <a:latin typeface="Cambria Math" panose="02040503050406030204" pitchFamily="18" charset="0"/>
                        <a:cs typeface="Times New Roman"/>
                      </a:rPr>
                      <m:t>χ</m:t>
                    </m:r>
                    <m:r>
                      <m:rPr>
                        <m:sty m:val="p"/>
                      </m:rPr>
                      <a:rPr lang="en-US" sz="3600" i="0" baseline="-25000" dirty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en-US" sz="3600" i="0" dirty="0"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en-US" sz="3600" i="0" baseline="-25000" dirty="0" err="1">
                        <a:latin typeface="Cambria Math" panose="02040503050406030204" pitchFamily="18" charset="0"/>
                      </a:rPr>
                      <m:t>total</m:t>
                    </m:r>
                    <m:r>
                      <a:rPr lang="en-US" sz="3600" i="0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i="0" dirty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i="0" dirty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endParaRPr lang="en-US" sz="3600" dirty="0"/>
              </a:p>
              <a:p>
                <a:pPr algn="ctr">
                  <a:buNone/>
                </a:pPr>
                <a:endParaRPr lang="en-US" sz="1100" dirty="0"/>
              </a:p>
              <a:p>
                <a:r>
                  <a:rPr lang="el-GR" sz="2000" dirty="0">
                    <a:latin typeface="Times New Roman"/>
                    <a:cs typeface="Times New Roman"/>
                  </a:rPr>
                  <a:t>χ</a:t>
                </a:r>
                <a:r>
                  <a:rPr lang="en-US" sz="2000" baseline="-25000" dirty="0"/>
                  <a:t>A </a:t>
                </a:r>
                <a:r>
                  <a:rPr lang="en-US" sz="2000" dirty="0"/>
                  <a:t>is the mole fraction of gas A</a:t>
                </a:r>
              </a:p>
              <a:p>
                <a:r>
                  <a:rPr lang="en-US" sz="2000" dirty="0"/>
                  <a:t>P</a:t>
                </a:r>
                <a:r>
                  <a:rPr lang="en-US" sz="2000" baseline="-25000" dirty="0"/>
                  <a:t>A</a:t>
                </a:r>
                <a:r>
                  <a:rPr lang="en-US" sz="2000" dirty="0"/>
                  <a:t> is the partial pressure of gas A</a:t>
                </a:r>
              </a:p>
              <a:p>
                <a:r>
                  <a:rPr lang="en-US" sz="2000" dirty="0" err="1"/>
                  <a:t>P</a:t>
                </a:r>
                <a:r>
                  <a:rPr lang="en-US" sz="2000" baseline="-25000" dirty="0" err="1"/>
                  <a:t>total</a:t>
                </a:r>
                <a:r>
                  <a:rPr lang="en-US" sz="2000" dirty="0"/>
                  <a:t> is the total pressure of the system</a:t>
                </a:r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841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Partial pressures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A 1.00 L sample of dry air at 298.15 K and 1.03 </a:t>
            </a:r>
            <a:r>
              <a:rPr lang="en-US" sz="2180" dirty="0" err="1"/>
              <a:t>atm</a:t>
            </a:r>
            <a:r>
              <a:rPr lang="en-US" sz="2180" dirty="0"/>
              <a:t> contains 0.925 g N</a:t>
            </a:r>
            <a:r>
              <a:rPr lang="en-US" sz="2180" baseline="-25000" dirty="0"/>
              <a:t>2</a:t>
            </a:r>
            <a:r>
              <a:rPr lang="en-US" sz="2180" dirty="0"/>
              <a:t>, plus other gases including oxygen, argon, and carbon dioxide. (A) How many moles of air are in the sample? (B) What is the mole fraction of N</a:t>
            </a:r>
            <a:r>
              <a:rPr lang="en-US" sz="2180" baseline="-25000" dirty="0"/>
              <a:t>2</a:t>
            </a:r>
            <a:r>
              <a:rPr lang="en-US" sz="2180" dirty="0"/>
              <a:t> in the mixture? (C) What is the partial pressure (in </a:t>
            </a:r>
            <a:r>
              <a:rPr lang="en-US" sz="2180" dirty="0" err="1"/>
              <a:t>atm</a:t>
            </a:r>
            <a:r>
              <a:rPr lang="en-US" sz="2180" dirty="0"/>
              <a:t>) of N</a:t>
            </a:r>
            <a:r>
              <a:rPr lang="en-US" sz="2180" baseline="-25000" dirty="0"/>
              <a:t>2</a:t>
            </a:r>
            <a:r>
              <a:rPr lang="en-US" sz="2180" dirty="0"/>
              <a:t> in the air sample? </a:t>
            </a:r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0957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Partial pressures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lvl="0" indent="0">
                  <a:buNone/>
                </a:pPr>
                <a:r>
                  <a:rPr lang="en-US" sz="2180" dirty="0"/>
                  <a:t>A 200. mL flask contains </a:t>
                </a:r>
                <a14:m>
                  <m:oMath xmlns:m="http://schemas.openxmlformats.org/officeDocument/2006/math"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3.22×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180" dirty="0"/>
                  <a:t> mol O</a:t>
                </a:r>
                <a:r>
                  <a:rPr lang="en-US" sz="2180" baseline="-25000" dirty="0"/>
                  <a:t>2</a:t>
                </a:r>
                <a:r>
                  <a:rPr lang="en-US" sz="2180" dirty="0"/>
                  <a:t> and </a:t>
                </a:r>
                <a14:m>
                  <m:oMath xmlns:m="http://schemas.openxmlformats.org/officeDocument/2006/math"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1.40×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US" sz="2180" dirty="0"/>
                  <a:t> He at 15.00°C. (A) What is the total pressure? (B) What are the partial pressures of oxygen and helium in the flask? </a:t>
                </a:r>
              </a:p>
              <a:p>
                <a:pPr marL="0" lvl="0" indent="0">
                  <a:buNone/>
                </a:pPr>
                <a:endParaRPr lang="en-US" sz="2180" dirty="0"/>
              </a:p>
              <a:p>
                <a:pPr marL="0">
                  <a:buNone/>
                </a:pPr>
                <a:endParaRPr lang="en-US" sz="1800" dirty="0"/>
              </a:p>
              <a:p>
                <a:pPr marL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451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Collecting gas over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err="1"/>
              <a:t>P</a:t>
            </a:r>
            <a:r>
              <a:rPr lang="en-US" sz="3200" baseline="-25000" dirty="0" err="1"/>
              <a:t>total</a:t>
            </a:r>
            <a:r>
              <a:rPr lang="en-US" sz="3200" dirty="0"/>
              <a:t> = </a:t>
            </a:r>
            <a:r>
              <a:rPr lang="en-US" sz="3200" dirty="0" err="1"/>
              <a:t>P</a:t>
            </a:r>
            <a:r>
              <a:rPr lang="en-US" sz="3200" baseline="-25000" dirty="0" err="1"/>
              <a:t>gas</a:t>
            </a:r>
            <a:r>
              <a:rPr lang="en-US" sz="3200" dirty="0"/>
              <a:t> + </a:t>
            </a:r>
            <a:r>
              <a:rPr lang="en-US" sz="3200" dirty="0" err="1"/>
              <a:t>P</a:t>
            </a:r>
            <a:r>
              <a:rPr lang="en-US" sz="3200" baseline="-25000" dirty="0" err="1"/>
              <a:t>water</a:t>
            </a:r>
            <a:endParaRPr lang="en-US" sz="3200" baseline="-25000" dirty="0"/>
          </a:p>
          <a:p>
            <a:endParaRPr lang="en-US" sz="2000" dirty="0"/>
          </a:p>
          <a:p>
            <a:r>
              <a:rPr lang="en-US" sz="2000" dirty="0" err="1"/>
              <a:t>P</a:t>
            </a:r>
            <a:r>
              <a:rPr lang="en-US" sz="2000" baseline="-25000" dirty="0" err="1"/>
              <a:t>total</a:t>
            </a:r>
            <a:r>
              <a:rPr lang="en-US" sz="2000" baseline="-25000" dirty="0"/>
              <a:t> </a:t>
            </a:r>
            <a:r>
              <a:rPr lang="en-US" sz="2000" dirty="0"/>
              <a:t>is the total pressure</a:t>
            </a:r>
          </a:p>
          <a:p>
            <a:r>
              <a:rPr lang="en-US" sz="2000" dirty="0" err="1"/>
              <a:t>P</a:t>
            </a:r>
            <a:r>
              <a:rPr lang="en-US" sz="2000" baseline="-25000" dirty="0" err="1"/>
              <a:t>gas</a:t>
            </a:r>
            <a:r>
              <a:rPr lang="en-US" sz="2000" dirty="0"/>
              <a:t> is the partial pressure of the gas being collected</a:t>
            </a:r>
          </a:p>
          <a:p>
            <a:r>
              <a:rPr lang="en-US" sz="2000" dirty="0" err="1"/>
              <a:t>P</a:t>
            </a:r>
            <a:r>
              <a:rPr lang="en-US" sz="2000" baseline="-25000" dirty="0" err="1"/>
              <a:t>water</a:t>
            </a:r>
            <a:r>
              <a:rPr lang="en-US" sz="2000" dirty="0"/>
              <a:t> is the vapor pressure of water</a:t>
            </a:r>
            <a:endParaRPr lang="en-US" sz="2000" baseline="-25000" dirty="0"/>
          </a:p>
          <a:p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26146797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gas over water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199"/>
                <a:ext cx="8153400" cy="5091545"/>
              </a:xfrm>
            </p:spPr>
            <p:txBody>
              <a:bodyPr>
                <a:normAutofit/>
              </a:bodyPr>
              <a:lstStyle/>
              <a:p>
                <a:pPr marL="0">
                  <a:buNone/>
                </a:pPr>
                <a:r>
                  <a:rPr lang="en-US" sz="2180" dirty="0"/>
                  <a:t>A sample of hydrogen gas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180" dirty="0"/>
                  <a:t>) is collected over water.  The 0.156 L of collected gas has a pressure of </a:t>
                </a:r>
                <a:r>
                  <a:rPr lang="en-US" sz="2180" dirty="0" smtClean="0"/>
                  <a:t>769 </a:t>
                </a:r>
                <a:r>
                  <a:rPr lang="en-US" sz="2180" dirty="0"/>
                  <a:t>mmHg at 292.15 K.  If the vapor pressure of water at 292.15 K is 16.5 mmHg, (A) what is the partial pressure of the hydrogen gas in </a:t>
                </a:r>
                <a:r>
                  <a:rPr lang="en-US" sz="2180" dirty="0" err="1"/>
                  <a:t>atm</a:t>
                </a:r>
                <a:r>
                  <a:rPr lang="en-US" sz="2180" dirty="0"/>
                  <a:t>? (B) What is the mass (in g) of the collected hydrogen gas?</a:t>
                </a:r>
              </a:p>
              <a:p>
                <a:pPr marL="0">
                  <a:buNone/>
                </a:pPr>
                <a:endParaRPr lang="en-US" sz="2180" dirty="0"/>
              </a:p>
              <a:p>
                <a:pPr marL="0">
                  <a:lnSpc>
                    <a:spcPct val="150000"/>
                  </a:lnSpc>
                  <a:buNone/>
                </a:pPr>
                <a:endParaRPr lang="en-US" sz="1600" dirty="0"/>
              </a:p>
              <a:p>
                <a:pPr marL="0">
                  <a:lnSpc>
                    <a:spcPct val="150000"/>
                  </a:lnSpc>
                  <a:buNone/>
                </a:pPr>
                <a:endParaRPr lang="en-US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199"/>
                <a:ext cx="8153400" cy="5091545"/>
              </a:xfrm>
              <a:blipFill>
                <a:blip r:embed="rId2"/>
                <a:stretch>
                  <a:fillRect l="-972" t="-718" r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503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PV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nT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R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PV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nT</m:t>
                          </m:r>
                        </m:den>
                      </m:f>
                      <m:r>
                        <a:rPr lang="en-US" sz="2400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3158836" y="3308465"/>
            <a:ext cx="3084022" cy="106403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878676" y="4372495"/>
            <a:ext cx="1155469" cy="6816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9135" y="4921135"/>
            <a:ext cx="17955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is true regardless of what P, V, n, and T are</a:t>
            </a:r>
          </a:p>
        </p:txBody>
      </p:sp>
    </p:spTree>
    <p:extLst>
      <p:ext uri="{BB962C8B-B14F-4D97-AF65-F5344CB8AC3E}">
        <p14:creationId xmlns:p14="http://schemas.microsoft.com/office/powerpoint/2010/main" val="23721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77926" y="2513326"/>
                <a:ext cx="2299732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926" y="2513326"/>
                <a:ext cx="2299732" cy="6562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023344" y="2507896"/>
                <a:ext cx="2289088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344" y="2507896"/>
                <a:ext cx="2289088" cy="6562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81234" y="2652102"/>
                <a:ext cx="6575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So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if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234" y="2652102"/>
                <a:ext cx="65755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86881" y="2652102"/>
                <a:ext cx="6046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and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1" y="2652102"/>
                <a:ext cx="6046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257045" y="3669025"/>
                <a:ext cx="6815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then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7045" y="3669025"/>
                <a:ext cx="68159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873734" y="4541742"/>
                <a:ext cx="1448217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734" y="4541742"/>
                <a:ext cx="1448217" cy="6562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058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406040" y="4489338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040" y="4489338"/>
                <a:ext cx="1647725" cy="718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889760" y="4489338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9760" y="4489338"/>
                <a:ext cx="1647725" cy="7188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681635" y="5888404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635" y="5888404"/>
                <a:ext cx="1647725" cy="7188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744393" y="3138892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393" y="3138892"/>
                <a:ext cx="1647725" cy="7188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>
            <a:off x="5564830" y="2602255"/>
            <a:ext cx="1101981" cy="5366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506401" y="2930469"/>
            <a:ext cx="61381" cy="26473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847216" y="3045030"/>
            <a:ext cx="1118554" cy="11279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03953" y="3045030"/>
            <a:ext cx="1038428" cy="10614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34330" y="3799018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P and T are constant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04363" y="4023321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V are constant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10635" y="3350287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P are constant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77750" y="2548553"/>
            <a:ext cx="114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is constant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338343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A volume of air occupying 12.0 cm</a:t>
            </a:r>
            <a:r>
              <a:rPr lang="en-US" sz="2180" baseline="30000" dirty="0"/>
              <a:t>3</a:t>
            </a:r>
            <a:r>
              <a:rPr lang="en-US" sz="2180" dirty="0"/>
              <a:t> at 98.9 </a:t>
            </a:r>
            <a:r>
              <a:rPr lang="en-US" sz="2180" dirty="0" err="1"/>
              <a:t>kPa</a:t>
            </a:r>
            <a:r>
              <a:rPr lang="en-US" sz="2180" dirty="0"/>
              <a:t> is compressed to a pressure of 119.0 </a:t>
            </a:r>
            <a:r>
              <a:rPr lang="en-US" sz="2180" dirty="0" err="1"/>
              <a:t>kPa</a:t>
            </a:r>
            <a:r>
              <a:rPr lang="en-US" sz="2180" dirty="0"/>
              <a:t>.  The temperature remains constant.  What is the new volume in cm</a:t>
            </a:r>
            <a:r>
              <a:rPr lang="en-US" sz="2180" baseline="30000" dirty="0"/>
              <a:t>3</a:t>
            </a:r>
            <a:r>
              <a:rPr lang="en-US" sz="2180" dirty="0"/>
              <a:t>?</a:t>
            </a:r>
          </a:p>
          <a:p>
            <a:pPr marL="0">
              <a:buNone/>
            </a:pPr>
            <a:endParaRPr lang="en-US" sz="2000" dirty="0"/>
          </a:p>
          <a:p>
            <a:pPr marL="0">
              <a:lnSpc>
                <a:spcPct val="150000"/>
              </a:lnSpc>
              <a:buNone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77657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9009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If 10.1 L of nitrogen gas at 23.00 </a:t>
            </a:r>
            <a:r>
              <a:rPr lang="en-US" sz="2180" b="1" dirty="0"/>
              <a:t>°</a:t>
            </a:r>
            <a:r>
              <a:rPr lang="en-US" sz="2180" dirty="0"/>
              <a:t>C has a pressure of 746 mmHg, what is the volume in L of nitrogen gas at 0.00 </a:t>
            </a:r>
            <a:r>
              <a:rPr lang="en-US" sz="2180" b="1" dirty="0"/>
              <a:t>°</a:t>
            </a:r>
            <a:r>
              <a:rPr lang="en-US" sz="2180" dirty="0"/>
              <a:t>C and 760 mmHg?</a:t>
            </a:r>
          </a:p>
        </p:txBody>
      </p:sp>
    </p:spTree>
    <p:extLst>
      <p:ext uri="{BB962C8B-B14F-4D97-AF65-F5344CB8AC3E}">
        <p14:creationId xmlns:p14="http://schemas.microsoft.com/office/powerpoint/2010/main" val="2453272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180" dirty="0"/>
              <a:t>A cylinder containing 44 L of helium gas at a pressure of 170. </a:t>
            </a:r>
            <a:r>
              <a:rPr lang="en-US" sz="2180" dirty="0" err="1"/>
              <a:t>atm</a:t>
            </a:r>
            <a:r>
              <a:rPr lang="en-US" sz="2180" dirty="0"/>
              <a:t> is to be used to fill toy balloons to a pressure of 1.1 atm.  Each inflated balloon has a volume of 2.0 L.  What is the maximum number of balloons that can be inflated?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053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At a certain pressure and temperature, a gas occupies 20 L. If pressure and temperature are held constant, what will be the volume if half the gas sample escapes?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10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20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40 L</a:t>
            </a:r>
          </a:p>
        </p:txBody>
      </p:sp>
    </p:spTree>
    <p:extLst>
      <p:ext uri="{BB962C8B-B14F-4D97-AF65-F5344CB8AC3E}">
        <p14:creationId xmlns:p14="http://schemas.microsoft.com/office/powerpoint/2010/main" val="2847512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Temperature and Pressure (STP)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Under standard temperature and pressure</a:t>
            </a:r>
          </a:p>
          <a:p>
            <a:pPr lvl="1"/>
            <a:r>
              <a:rPr lang="en-US" sz="2180" dirty="0"/>
              <a:t>P = 1.00 </a:t>
            </a:r>
            <a:r>
              <a:rPr lang="en-US" sz="2180" dirty="0" err="1"/>
              <a:t>atm</a:t>
            </a:r>
            <a:endParaRPr lang="en-US" sz="2180" dirty="0"/>
          </a:p>
          <a:p>
            <a:pPr lvl="1"/>
            <a:r>
              <a:rPr lang="en-US" sz="2180" dirty="0"/>
              <a:t>T = 273.15 K</a:t>
            </a:r>
          </a:p>
          <a:p>
            <a:r>
              <a:rPr lang="en-US" sz="2180" dirty="0"/>
              <a:t>At STP, 1 mole has a volume of 22.4 L.  This is called the standard molar volume.</a:t>
            </a:r>
          </a:p>
        </p:txBody>
      </p:sp>
    </p:spTree>
    <p:extLst>
      <p:ext uri="{BB962C8B-B14F-4D97-AF65-F5344CB8AC3E}">
        <p14:creationId xmlns:p14="http://schemas.microsoft.com/office/powerpoint/2010/main" val="12834395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7421</TotalTime>
  <Words>677</Words>
  <Application>Microsoft Office PowerPoint</Application>
  <PresentationFormat>On-screen Show (4:3)</PresentationFormat>
  <Paragraphs>94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Cambria Math</vt:lpstr>
      <vt:lpstr>Times New Roman</vt:lpstr>
      <vt:lpstr>Wingdings</vt:lpstr>
      <vt:lpstr>Wingdings 2</vt:lpstr>
      <vt:lpstr>Median1</vt:lpstr>
      <vt:lpstr>Chapter 9 Part 2</vt:lpstr>
      <vt:lpstr>Ideal Gas Law</vt:lpstr>
      <vt:lpstr>Ideal Gas Law</vt:lpstr>
      <vt:lpstr>From this we see several relations</vt:lpstr>
      <vt:lpstr>Gas Laws</vt:lpstr>
      <vt:lpstr>Gas Laws</vt:lpstr>
      <vt:lpstr>Gas Laws</vt:lpstr>
      <vt:lpstr>Gas Laws</vt:lpstr>
      <vt:lpstr>Standard Temperature and Pressure (STP)</vt:lpstr>
      <vt:lpstr>Gas Laws</vt:lpstr>
      <vt:lpstr>Gas laws and stoichiometry</vt:lpstr>
      <vt:lpstr>Stoichiometry involving gases</vt:lpstr>
      <vt:lpstr>Stoichiometry involving gases</vt:lpstr>
      <vt:lpstr>Dalton’s Law of Partial Pressures</vt:lpstr>
      <vt:lpstr>Partial pressures and mole fractions</vt:lpstr>
      <vt:lpstr>Partial pressures</vt:lpstr>
      <vt:lpstr>Partial pressures</vt:lpstr>
      <vt:lpstr>Collecting gas over water</vt:lpstr>
      <vt:lpstr>Collecting gas over water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Part 1</dc:title>
  <dc:creator>ITS</dc:creator>
  <cp:lastModifiedBy>Turner, Walter</cp:lastModifiedBy>
  <cp:revision>66</cp:revision>
  <dcterms:created xsi:type="dcterms:W3CDTF">2017-11-15T20:12:22Z</dcterms:created>
  <dcterms:modified xsi:type="dcterms:W3CDTF">2021-10-28T16:05:05Z</dcterms:modified>
</cp:coreProperties>
</file>