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90" r:id="rId2"/>
    <p:sldId id="257" r:id="rId3"/>
    <p:sldId id="298" r:id="rId4"/>
    <p:sldId id="261" r:id="rId5"/>
    <p:sldId id="307" r:id="rId6"/>
    <p:sldId id="271" r:id="rId7"/>
    <p:sldId id="273" r:id="rId8"/>
    <p:sldId id="275" r:id="rId9"/>
    <p:sldId id="277" r:id="rId10"/>
    <p:sldId id="299" r:id="rId11"/>
    <p:sldId id="306" r:id="rId12"/>
    <p:sldId id="279" r:id="rId13"/>
    <p:sldId id="280" r:id="rId14"/>
    <p:sldId id="297" r:id="rId15"/>
    <p:sldId id="281" r:id="rId16"/>
    <p:sldId id="284" r:id="rId17"/>
    <p:sldId id="282" r:id="rId18"/>
    <p:sldId id="285" r:id="rId19"/>
    <p:sldId id="286" r:id="rId20"/>
    <p:sldId id="287" r:id="rId21"/>
    <p:sldId id="288" r:id="rId22"/>
    <p:sldId id="29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5" d="100"/>
          <a:sy n="115" d="100"/>
        </p:scale>
        <p:origin x="1416" y="108"/>
      </p:cViewPr>
      <p:guideLst/>
    </p:cSldViewPr>
  </p:slideViewPr>
  <p:notesTextViewPr>
    <p:cViewPr>
      <p:scale>
        <a:sx n="1" d="1"/>
        <a:sy n="1" d="1"/>
      </p:scale>
      <p:origin x="0" y="0"/>
    </p:cViewPr>
  </p:notesTextViewPr>
  <p:notesViewPr>
    <p:cSldViewPr snapToGrid="0">
      <p:cViewPr varScale="1">
        <p:scale>
          <a:sx n="84" d="100"/>
          <a:sy n="84" d="100"/>
        </p:scale>
        <p:origin x="319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F3D7EC-A0E1-45B7-9DFF-77EABCDC3B27}" type="datetimeFigureOut">
              <a:rPr lang="en-US" smtClean="0"/>
              <a:t>10/29/2021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A2490B-B258-486C-BD7C-B7DE36D379C8}" type="slidenum">
              <a:rPr lang="en-US" smtClean="0"/>
              <a:t>‹#›</a:t>
            </a:fld>
            <a:endParaRPr lang="en-US"/>
          </a:p>
        </p:txBody>
      </p:sp>
    </p:spTree>
    <p:extLst>
      <p:ext uri="{BB962C8B-B14F-4D97-AF65-F5344CB8AC3E}">
        <p14:creationId xmlns:p14="http://schemas.microsoft.com/office/powerpoint/2010/main" val="550096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EB35B-7978-46B9-9512-166D32DB7401}" type="slidenum">
              <a:rPr lang="en-US" smtClean="0"/>
              <a:t>10</a:t>
            </a:fld>
            <a:endParaRPr lang="en-US"/>
          </a:p>
        </p:txBody>
      </p:sp>
    </p:spTree>
    <p:extLst>
      <p:ext uri="{BB962C8B-B14F-4D97-AF65-F5344CB8AC3E}">
        <p14:creationId xmlns:p14="http://schemas.microsoft.com/office/powerpoint/2010/main" val="4228833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4C93FB7B-26A4-4F85-868C-AAB6BDF9A48F}" type="datetime1">
              <a:rPr lang="en-US" smtClean="0"/>
              <a:t>10/29/2021</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498E622-1406-4434-89F9-CCB6986C8A46}" type="slidenum">
              <a:rPr lang="en-US" smtClean="0"/>
              <a:t>‹#›</a:t>
            </a:fld>
            <a:endParaRPr lang="en-US"/>
          </a:p>
        </p:txBody>
      </p:sp>
    </p:spTree>
    <p:extLst>
      <p:ext uri="{BB962C8B-B14F-4D97-AF65-F5344CB8AC3E}">
        <p14:creationId xmlns:p14="http://schemas.microsoft.com/office/powerpoint/2010/main" val="78079272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23B9346-5570-4BD8-B259-66DA1AE38980}" type="datetime1">
              <a:rPr lang="en-US" smtClean="0"/>
              <a:t>10/29/2021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8E622-1406-4434-89F9-CCB6986C8A46}" type="slidenum">
              <a:rPr lang="en-US" smtClean="0"/>
              <a:t>‹#›</a:t>
            </a:fld>
            <a:endParaRPr lang="en-US"/>
          </a:p>
        </p:txBody>
      </p:sp>
    </p:spTree>
    <p:extLst>
      <p:ext uri="{BB962C8B-B14F-4D97-AF65-F5344CB8AC3E}">
        <p14:creationId xmlns:p14="http://schemas.microsoft.com/office/powerpoint/2010/main" val="318056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75D30DE2-B009-40FE-88B7-D6CAB62854FF}" type="datetime1">
              <a:rPr lang="en-US" smtClean="0"/>
              <a:t>10/29/2021</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F498E622-1406-4434-89F9-CCB6986C8A46}" type="slidenum">
              <a:rPr lang="en-US" smtClean="0"/>
              <a:t>‹#›</a:t>
            </a:fld>
            <a:endParaRPr lang="en-US"/>
          </a:p>
        </p:txBody>
      </p:sp>
    </p:spTree>
    <p:extLst>
      <p:ext uri="{BB962C8B-B14F-4D97-AF65-F5344CB8AC3E}">
        <p14:creationId xmlns:p14="http://schemas.microsoft.com/office/powerpoint/2010/main" val="321130870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5FABC4B6-134B-411B-9D15-1B028885CD70}" type="datetime1">
              <a:rPr lang="en-US" smtClean="0"/>
              <a:t>10/29/2021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498E622-1406-4434-89F9-CCB6986C8A46}"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479010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931BB009-8AB1-4CED-BD01-8B8A6E4D05C0}" type="datetime1">
              <a:rPr lang="en-US" smtClean="0"/>
              <a:t>10/29/2021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F498E622-1406-4434-89F9-CCB6986C8A46}"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52391567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4EE41E34-A532-4DEE-99FA-E11CD44D5018}" type="datetime1">
              <a:rPr lang="en-US" smtClean="0"/>
              <a:t>10/29/2021</a:t>
            </a:fld>
            <a:endParaRPr lang="en-US"/>
          </a:p>
        </p:txBody>
      </p:sp>
      <p:sp>
        <p:nvSpPr>
          <p:cNvPr id="10" name="Slide Number Placeholder 9"/>
          <p:cNvSpPr>
            <a:spLocks noGrp="1"/>
          </p:cNvSpPr>
          <p:nvPr>
            <p:ph type="sldNum" sz="quarter" idx="16"/>
          </p:nvPr>
        </p:nvSpPr>
        <p:spPr/>
        <p:txBody>
          <a:bodyPr rtlCol="0"/>
          <a:lstStyle/>
          <a:p>
            <a:fld id="{F498E622-1406-4434-89F9-CCB6986C8A46}"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3494020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DC3FB3E-7A11-4A0E-ACC3-7668659CB313}" type="datetime1">
              <a:rPr lang="en-US" smtClean="0"/>
              <a:t>10/29/2021</a:t>
            </a:fld>
            <a:endParaRPr lang="en-US"/>
          </a:p>
        </p:txBody>
      </p:sp>
      <p:sp>
        <p:nvSpPr>
          <p:cNvPr id="12" name="Slide Number Placeholder 11"/>
          <p:cNvSpPr>
            <a:spLocks noGrp="1"/>
          </p:cNvSpPr>
          <p:nvPr>
            <p:ph type="sldNum" sz="quarter" idx="16"/>
          </p:nvPr>
        </p:nvSpPr>
        <p:spPr/>
        <p:txBody>
          <a:bodyPr rtlCol="0"/>
          <a:lstStyle/>
          <a:p>
            <a:fld id="{F498E622-1406-4434-89F9-CCB6986C8A46}"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108323546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EF65360F-59CB-4C4C-9444-23F4D3F9B919}" type="datetime1">
              <a:rPr lang="en-US" smtClean="0"/>
              <a:t>10/29/2021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498E622-1406-4434-89F9-CCB6986C8A46}" type="slidenum">
              <a:rPr lang="en-US" smtClean="0"/>
              <a:t>‹#›</a:t>
            </a:fld>
            <a:endParaRPr lang="en-US"/>
          </a:p>
        </p:txBody>
      </p:sp>
    </p:spTree>
    <p:extLst>
      <p:ext uri="{BB962C8B-B14F-4D97-AF65-F5344CB8AC3E}">
        <p14:creationId xmlns:p14="http://schemas.microsoft.com/office/powerpoint/2010/main" val="442399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20911-27BE-4C79-986E-76EFAB9A0071}" type="datetime1">
              <a:rPr lang="en-US" smtClean="0"/>
              <a:t>10/29/2021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498E622-1406-4434-89F9-CCB6986C8A46}" type="slidenum">
              <a:rPr lang="en-US" smtClean="0"/>
              <a:t>‹#›</a:t>
            </a:fld>
            <a:endParaRPr lang="en-US"/>
          </a:p>
        </p:txBody>
      </p:sp>
    </p:spTree>
    <p:extLst>
      <p:ext uri="{BB962C8B-B14F-4D97-AF65-F5344CB8AC3E}">
        <p14:creationId xmlns:p14="http://schemas.microsoft.com/office/powerpoint/2010/main" val="137949055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62BAE4DA-C152-436E-88A1-5728F3331227}" type="datetime1">
              <a:rPr lang="en-US" smtClean="0"/>
              <a:t>10/29/2021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498E622-1406-4434-89F9-CCB6986C8A46}"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4092116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2"/>
            <a:ext cx="2667000" cy="365125"/>
          </a:xfrm>
        </p:spPr>
        <p:txBody>
          <a:bodyPr rtlCol="0"/>
          <a:lstStyle/>
          <a:p>
            <a:fld id="{EC276088-BCB2-472A-BEBE-1FADC238D260}" type="datetime1">
              <a:rPr lang="en-US" smtClean="0"/>
              <a:t>10/29/2021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F498E622-1406-4434-89F9-CCB6986C8A46}"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15888540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81449AB9-E966-4467-B37A-FC0CD124B424}" type="datetime1">
              <a:rPr lang="en-US" smtClean="0"/>
              <a:t>10/29/2021</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F498E622-1406-4434-89F9-CCB6986C8A46}" type="slidenum">
              <a:rPr lang="en-US" smtClean="0"/>
              <a:t>‹#›</a:t>
            </a:fld>
            <a:endParaRPr lang="en-US"/>
          </a:p>
        </p:txBody>
      </p:sp>
    </p:spTree>
    <p:extLst>
      <p:ext uri="{BB962C8B-B14F-4D97-AF65-F5344CB8AC3E}">
        <p14:creationId xmlns:p14="http://schemas.microsoft.com/office/powerpoint/2010/main" val="35328101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savi-cdn.macmillantech.com/brightcove/index.html?videoId=576235989200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lstStyle/>
          <a:p>
            <a:r>
              <a:rPr lang="en-US"/>
              <a:t>Chapter 9 </a:t>
            </a:r>
            <a:r>
              <a:rPr lang="en-US" dirty="0"/>
              <a:t>Part 3</a:t>
            </a:r>
          </a:p>
        </p:txBody>
      </p:sp>
    </p:spTree>
    <p:extLst>
      <p:ext uri="{BB962C8B-B14F-4D97-AF65-F5344CB8AC3E}">
        <p14:creationId xmlns:p14="http://schemas.microsoft.com/office/powerpoint/2010/main" val="1445256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190DC-8C79-4505-BD47-C0008D8A3434}"/>
              </a:ext>
            </a:extLst>
          </p:cNvPr>
          <p:cNvSpPr>
            <a:spLocks noGrp="1"/>
          </p:cNvSpPr>
          <p:nvPr>
            <p:ph type="title"/>
          </p:nvPr>
        </p:nvSpPr>
        <p:spPr/>
        <p:txBody>
          <a:bodyPr>
            <a:normAutofit/>
          </a:bodyPr>
          <a:lstStyle/>
          <a:p>
            <a:r>
              <a:rPr lang="en-US" dirty="0"/>
              <a:t>Speed of Gas Particles vs. Molar Mass</a:t>
            </a:r>
          </a:p>
        </p:txBody>
      </p:sp>
      <p:pic>
        <p:nvPicPr>
          <p:cNvPr id="7" name="Shape 228" descr="A bar graph. The y axis is labeled Average speed (meters per second) and has points 0, 500, 1000, 1500, 2000, and 2500. The x axis is labeled Mass (units). Hydrogen has a mass of 2 point 0 1 5 8 8 units and a speed of just under 2000 meters per second. Helium has a mass of 4 point 0 0 2 6 units and a speed of 1400 meters per second. H 2 O has a mass of 18 point 0 1 5 3 units and a speed 600 meters per second. O 2 has a mass of 31 point 9 9 8 8 units and a speed of 500 meters per second." title="Figure 11.22">
            <a:extLst>
              <a:ext uri="{FF2B5EF4-FFF2-40B4-BE49-F238E27FC236}">
                <a16:creationId xmlns:a16="http://schemas.microsoft.com/office/drawing/2014/main" id="{A4BF817C-AABC-4003-B824-DC808299B084}"/>
              </a:ext>
            </a:extLst>
          </p:cNvPr>
          <p:cNvPicPr preferRelativeResize="0">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5413" y="1938047"/>
            <a:ext cx="8310635" cy="4010810"/>
          </a:xfrm>
          <a:prstGeom prst="rect">
            <a:avLst/>
          </a:prstGeom>
          <a:noFill/>
          <a:ln>
            <a:noFill/>
          </a:ln>
        </p:spPr>
      </p:pic>
      <p:sp>
        <p:nvSpPr>
          <p:cNvPr id="8" name="Rectangle 7" descr="The y axis is labeled Average speed (meters per second) and has points 0, 500, 1000, 1500, 2000, and 2500." title="Figure 7.22"/>
          <p:cNvSpPr/>
          <p:nvPr/>
        </p:nvSpPr>
        <p:spPr>
          <a:xfrm>
            <a:off x="181724" y="2293096"/>
            <a:ext cx="1763556" cy="2834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80" dirty="0">
                <a:solidFill>
                  <a:schemeClr val="tx1"/>
                </a:solidFill>
              </a:rPr>
              <a:t>Average speed </a:t>
            </a:r>
          </a:p>
          <a:p>
            <a:pPr algn="ctr"/>
            <a:r>
              <a:rPr lang="en-US" sz="2180" dirty="0">
                <a:solidFill>
                  <a:schemeClr val="tx1"/>
                </a:solidFill>
              </a:rPr>
              <a:t>(m/s)</a:t>
            </a:r>
          </a:p>
        </p:txBody>
      </p:sp>
      <p:sp>
        <p:nvSpPr>
          <p:cNvPr id="6" name="Rectangle 5" descr="The x axis is labeled Mass (units). " title="Figure 7.22"/>
          <p:cNvSpPr/>
          <p:nvPr/>
        </p:nvSpPr>
        <p:spPr>
          <a:xfrm>
            <a:off x="2647139" y="5027871"/>
            <a:ext cx="5417050" cy="697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900"/>
              </a:spcAft>
            </a:pPr>
            <a:r>
              <a:rPr lang="en-US" dirty="0">
                <a:solidFill>
                  <a:schemeClr val="tx1"/>
                </a:solidFill>
              </a:rPr>
              <a:t>    </a:t>
            </a:r>
            <a:r>
              <a:rPr lang="en-US" sz="2180" dirty="0">
                <a:solidFill>
                  <a:schemeClr val="tx1"/>
                </a:solidFill>
              </a:rPr>
              <a:t>2.016       4.0026      18.015       31.998</a:t>
            </a:r>
          </a:p>
          <a:p>
            <a:pPr>
              <a:spcAft>
                <a:spcPts val="900"/>
              </a:spcAft>
            </a:pPr>
            <a:r>
              <a:rPr lang="en-US" sz="2180" dirty="0">
                <a:solidFill>
                  <a:schemeClr val="tx1"/>
                </a:solidFill>
              </a:rPr>
              <a:t>		Mass (u)</a:t>
            </a:r>
          </a:p>
        </p:txBody>
      </p:sp>
    </p:spTree>
    <p:extLst>
      <p:ext uri="{BB962C8B-B14F-4D97-AF65-F5344CB8AC3E}">
        <p14:creationId xmlns:p14="http://schemas.microsoft.com/office/powerpoint/2010/main" val="2939508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Molar mass, particle speed, temperature, and kinetic energy</a:t>
            </a:r>
          </a:p>
        </p:txBody>
      </p:sp>
      <mc:AlternateContent xmlns:mc="http://schemas.openxmlformats.org/markup-compatibility/2006" xmlns:a14="http://schemas.microsoft.com/office/drawing/2010/main">
        <mc:Choice Requires="a14">
          <p:sp>
            <p:nvSpPr>
              <p:cNvPr id="5" name="Content Placeholder 2"/>
              <p:cNvSpPr>
                <a:spLocks noGrp="1"/>
              </p:cNvSpPr>
              <p:nvPr>
                <p:ph sz="quarter" idx="1"/>
              </p:nvPr>
            </p:nvSpPr>
            <p:spPr>
              <a:xfrm>
                <a:off x="612648" y="1600200"/>
                <a:ext cx="8153400" cy="4495800"/>
              </a:xfrm>
            </p:spPr>
            <p:txBody>
              <a:bodyPr/>
              <a:lstStyle/>
              <a:p>
                <a:pPr marL="0" indent="0">
                  <a:buNone/>
                </a:pPr>
                <a:r>
                  <a:rPr lang="en-US" dirty="0"/>
                  <a:t>Describe the relationship between the following pairs as directly or inversely proportional</a:t>
                </a:r>
              </a:p>
              <a:p>
                <a:pPr marL="0" indent="0">
                  <a:buNone/>
                </a:pPr>
                <a:endParaRPr lang="en-US" dirty="0"/>
              </a:p>
              <a:p>
                <a:pPr marL="457200" indent="-457200">
                  <a:buFont typeface="+mj-lt"/>
                  <a:buAutoNum type="alphaUcPeriod"/>
                </a:pPr>
                <a14:m>
                  <m:oMath xmlns:m="http://schemas.openxmlformats.org/officeDocument/2006/math">
                    <m:acc>
                      <m:accPr>
                        <m:chr m:val="̅"/>
                        <m:ctrlPr>
                          <a:rPr lang="en-US" sz="2000" b="0" i="1" smtClean="0">
                            <a:latin typeface="Cambria Math" panose="02040503050406030204" pitchFamily="18" charset="0"/>
                          </a:rPr>
                        </m:ctrlPr>
                      </m:accPr>
                      <m:e>
                        <m:r>
                          <m:rPr>
                            <m:sty m:val="p"/>
                          </m:rPr>
                          <a:rPr lang="en-US" sz="2000" b="0" i="0" smtClean="0">
                            <a:latin typeface="Cambria Math" panose="02040503050406030204" pitchFamily="18" charset="0"/>
                          </a:rPr>
                          <m:t>KE</m:t>
                        </m:r>
                      </m:e>
                    </m:acc>
                    <m:r>
                      <a:rPr lang="en-US" sz="2000" b="0" i="0" smtClean="0">
                        <a:latin typeface="Cambria Math" panose="02040503050406030204" pitchFamily="18" charset="0"/>
                      </a:rPr>
                      <m:t> </m:t>
                    </m:r>
                  </m:oMath>
                </a14:m>
                <a:r>
                  <a:rPr lang="en-US" dirty="0"/>
                  <a:t>and T 					</a:t>
                </a:r>
              </a:p>
              <a:p>
                <a:pPr marL="457200" indent="-457200">
                  <a:buFont typeface="+mj-lt"/>
                  <a:buAutoNum type="alphaUcPeriod"/>
                </a:pPr>
                <a:r>
                  <a:rPr lang="en-US" dirty="0"/>
                  <a:t>MM and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v</m:t>
                        </m:r>
                      </m:e>
                      <m:sub>
                        <m:r>
                          <m:rPr>
                            <m:sty m:val="p"/>
                          </m:rPr>
                          <a:rPr lang="en-US" b="0" i="0" smtClean="0">
                            <a:latin typeface="Cambria Math" panose="02040503050406030204" pitchFamily="18" charset="0"/>
                          </a:rPr>
                          <m:t>rms</m:t>
                        </m:r>
                      </m:sub>
                    </m:sSub>
                  </m:oMath>
                </a14:m>
                <a:r>
                  <a:rPr lang="en-US" dirty="0"/>
                  <a:t> (at constant </a:t>
                </a:r>
                <a14:m>
                  <m:oMath xmlns:m="http://schemas.openxmlformats.org/officeDocument/2006/math">
                    <m:r>
                      <m:rPr>
                        <m:sty m:val="p"/>
                      </m:rPr>
                      <a:rPr lang="en-US" sz="2000" b="0" i="0" smtClean="0">
                        <a:latin typeface="Cambria Math" panose="02040503050406030204" pitchFamily="18" charset="0"/>
                      </a:rPr>
                      <m:t>T</m:t>
                    </m:r>
                  </m:oMath>
                </a14:m>
                <a:r>
                  <a:rPr lang="en-US" dirty="0"/>
                  <a:t>) 		</a:t>
                </a:r>
                <a:endParaRPr lang="en-US" sz="2000" dirty="0">
                  <a:latin typeface="Cambria Math" panose="02040503050406030204" pitchFamily="18" charset="0"/>
                </a:endParaRPr>
              </a:p>
              <a:p>
                <a:pPr marL="457200" indent="-457200">
                  <a:buFont typeface="+mj-lt"/>
                  <a:buAutoNum type="alphaUcPeriod"/>
                </a:pPr>
                <a14:m>
                  <m:oMath xmlns:m="http://schemas.openxmlformats.org/officeDocument/2006/math">
                    <m:acc>
                      <m:accPr>
                        <m:chr m:val="̅"/>
                        <m:ctrlPr>
                          <a:rPr lang="en-US" sz="2000" i="1">
                            <a:latin typeface="Cambria Math" panose="02040503050406030204" pitchFamily="18" charset="0"/>
                          </a:rPr>
                        </m:ctrlPr>
                      </m:accPr>
                      <m:e>
                        <m:r>
                          <m:rPr>
                            <m:sty m:val="p"/>
                          </m:rPr>
                          <a:rPr lang="en-US" sz="2000" i="0" smtClean="0">
                            <a:latin typeface="Cambria Math" panose="02040503050406030204" pitchFamily="18" charset="0"/>
                          </a:rPr>
                          <m:t>KE</m:t>
                        </m:r>
                      </m:e>
                    </m:acc>
                  </m:oMath>
                </a14:m>
                <a:r>
                  <a:rPr lang="en-US" dirty="0"/>
                  <a:t> and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v</m:t>
                        </m:r>
                      </m:e>
                      <m:sub>
                        <m:r>
                          <m:rPr>
                            <m:sty m:val="p"/>
                          </m:rPr>
                          <a:rPr lang="en-US" b="0" i="0" smtClean="0">
                            <a:latin typeface="Cambria Math" panose="02040503050406030204" pitchFamily="18" charset="0"/>
                          </a:rPr>
                          <m:t>rms</m:t>
                        </m:r>
                      </m:sub>
                    </m:sSub>
                  </m:oMath>
                </a14:m>
                <a:r>
                  <a:rPr lang="en-US" dirty="0"/>
                  <a:t> (at constant MM) 		</a:t>
                </a:r>
              </a:p>
              <a:p>
                <a:pPr marL="457200" indent="-457200">
                  <a:buFont typeface="+mj-lt"/>
                  <a:buAutoNum type="alphaUcPeriod"/>
                </a:pPr>
                <a:r>
                  <a:rPr lang="en-US" dirty="0"/>
                  <a:t>MM and</a:t>
                </a:r>
                <a:r>
                  <a:rPr lang="en-US" sz="2000" dirty="0"/>
                  <a:t> </a:t>
                </a:r>
                <a14:m>
                  <m:oMath xmlns:m="http://schemas.openxmlformats.org/officeDocument/2006/math">
                    <m:acc>
                      <m:accPr>
                        <m:chr m:val="̅"/>
                        <m:ctrlPr>
                          <a:rPr lang="en-US" sz="2000" i="1">
                            <a:latin typeface="Cambria Math" panose="02040503050406030204" pitchFamily="18" charset="0"/>
                          </a:rPr>
                        </m:ctrlPr>
                      </m:accPr>
                      <m:e>
                        <m:r>
                          <m:rPr>
                            <m:sty m:val="p"/>
                          </m:rPr>
                          <a:rPr lang="en-US" sz="2000" i="0" smtClean="0">
                            <a:latin typeface="Cambria Math" panose="02040503050406030204" pitchFamily="18" charset="0"/>
                          </a:rPr>
                          <m:t>KE</m:t>
                        </m:r>
                      </m:e>
                    </m:acc>
                    <m:r>
                      <a:rPr lang="en-US" sz="2000" b="0" i="0" smtClean="0">
                        <a:latin typeface="Cambria Math" panose="02040503050406030204" pitchFamily="18" charset="0"/>
                      </a:rPr>
                      <m:t> </m:t>
                    </m:r>
                  </m:oMath>
                </a14:m>
                <a:r>
                  <a:rPr lang="en-US" dirty="0"/>
                  <a:t>(at constant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v</m:t>
                        </m:r>
                      </m:e>
                      <m:sub>
                        <m:r>
                          <m:rPr>
                            <m:sty m:val="p"/>
                          </m:rPr>
                          <a:rPr lang="en-US" b="0" i="0" smtClean="0">
                            <a:latin typeface="Cambria Math" panose="02040503050406030204" pitchFamily="18" charset="0"/>
                          </a:rPr>
                          <m:t>rms</m:t>
                        </m:r>
                      </m:sub>
                    </m:sSub>
                  </m:oMath>
                </a14:m>
                <a:r>
                  <a:rPr lang="en-US" dirty="0"/>
                  <a:t>)				</a:t>
                </a:r>
              </a:p>
            </p:txBody>
          </p:sp>
        </mc:Choice>
        <mc:Fallback xmlns="">
          <p:sp>
            <p:nvSpPr>
              <p:cNvPr id="5" name="Content Placeholder 2"/>
              <p:cNvSpPr>
                <a:spLocks noGrp="1" noRot="1" noChangeAspect="1" noMove="1" noResize="1" noEditPoints="1" noAdjustHandles="1" noChangeArrowheads="1" noChangeShapeType="1" noTextEdit="1"/>
              </p:cNvSpPr>
              <p:nvPr>
                <p:ph sz="quarter" idx="1"/>
              </p:nvPr>
            </p:nvSpPr>
            <p:spPr>
              <a:xfrm>
                <a:off x="612648" y="1600200"/>
                <a:ext cx="8153400" cy="4495800"/>
              </a:xfrm>
              <a:blipFill>
                <a:blip r:embed="rId2"/>
                <a:stretch>
                  <a:fillRect l="-972" t="-950" r="-748"/>
                </a:stretch>
              </a:blipFill>
            </p:spPr>
            <p:txBody>
              <a:bodyPr/>
              <a:lstStyle/>
              <a:p>
                <a:r>
                  <a:rPr lang="en-US">
                    <a:noFill/>
                  </a:rPr>
                  <a:t> </a:t>
                </a:r>
              </a:p>
            </p:txBody>
          </p:sp>
        </mc:Fallback>
      </mc:AlternateContent>
    </p:spTree>
    <p:extLst>
      <p:ext uri="{BB962C8B-B14F-4D97-AF65-F5344CB8AC3E}">
        <p14:creationId xmlns:p14="http://schemas.microsoft.com/office/powerpoint/2010/main" val="1287491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Gas diffusion</a:t>
            </a:r>
          </a:p>
        </p:txBody>
      </p:sp>
      <p:sp>
        <p:nvSpPr>
          <p:cNvPr id="3" name="Content Placeholder 2"/>
          <p:cNvSpPr>
            <a:spLocks noGrp="1"/>
          </p:cNvSpPr>
          <p:nvPr>
            <p:ph sz="quarter" idx="1"/>
          </p:nvPr>
        </p:nvSpPr>
        <p:spPr/>
        <p:txBody>
          <a:bodyPr>
            <a:normAutofit/>
          </a:bodyPr>
          <a:lstStyle/>
          <a:p>
            <a:r>
              <a:rPr lang="en-US" sz="2180" dirty="0"/>
              <a:t>Diffusion is the movement of one type of gas through another gas or vacuum </a:t>
            </a:r>
          </a:p>
        </p:txBody>
      </p:sp>
      <p:pic>
        <p:nvPicPr>
          <p:cNvPr id="101" name="Picture 100"/>
          <p:cNvPicPr>
            <a:picLocks noChangeAspect="1"/>
          </p:cNvPicPr>
          <p:nvPr/>
        </p:nvPicPr>
        <p:blipFill>
          <a:blip r:embed="rId2"/>
          <a:stretch>
            <a:fillRect/>
          </a:stretch>
        </p:blipFill>
        <p:spPr>
          <a:xfrm>
            <a:off x="2557463" y="2912696"/>
            <a:ext cx="4029075" cy="2705100"/>
          </a:xfrm>
          <a:prstGeom prst="rect">
            <a:avLst/>
          </a:prstGeom>
        </p:spPr>
      </p:pic>
    </p:spTree>
    <p:extLst>
      <p:ext uri="{BB962C8B-B14F-4D97-AF65-F5344CB8AC3E}">
        <p14:creationId xmlns:p14="http://schemas.microsoft.com/office/powerpoint/2010/main" val="27756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Gas effusion</a:t>
            </a:r>
          </a:p>
        </p:txBody>
      </p:sp>
      <p:sp>
        <p:nvSpPr>
          <p:cNvPr id="3" name="Content Placeholder 2"/>
          <p:cNvSpPr>
            <a:spLocks noGrp="1"/>
          </p:cNvSpPr>
          <p:nvPr>
            <p:ph sz="quarter" idx="1"/>
          </p:nvPr>
        </p:nvSpPr>
        <p:spPr/>
        <p:txBody>
          <a:bodyPr>
            <a:normAutofit/>
          </a:bodyPr>
          <a:lstStyle/>
          <a:p>
            <a:r>
              <a:rPr lang="en-US" sz="2180" dirty="0"/>
              <a:t>Effusion is the movement of gas molecules through a small opening into a vacuum </a:t>
            </a:r>
          </a:p>
        </p:txBody>
      </p:sp>
      <p:pic>
        <p:nvPicPr>
          <p:cNvPr id="148" name="Picture 147"/>
          <p:cNvPicPr>
            <a:picLocks noChangeAspect="1"/>
          </p:cNvPicPr>
          <p:nvPr/>
        </p:nvPicPr>
        <p:blipFill>
          <a:blip r:embed="rId2"/>
          <a:stretch>
            <a:fillRect/>
          </a:stretch>
        </p:blipFill>
        <p:spPr>
          <a:xfrm>
            <a:off x="2605088" y="2999396"/>
            <a:ext cx="3933825" cy="2609850"/>
          </a:xfrm>
          <a:prstGeom prst="rect">
            <a:avLst/>
          </a:prstGeom>
        </p:spPr>
      </p:pic>
    </p:spTree>
    <p:extLst>
      <p:ext uri="{BB962C8B-B14F-4D97-AF65-F5344CB8AC3E}">
        <p14:creationId xmlns:p14="http://schemas.microsoft.com/office/powerpoint/2010/main" val="2135987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Diffusion vs. Effusion</a:t>
            </a:r>
          </a:p>
        </p:txBody>
      </p:sp>
      <p:sp>
        <p:nvSpPr>
          <p:cNvPr id="4" name="Content Placeholder 3"/>
          <p:cNvSpPr>
            <a:spLocks noGrp="1"/>
          </p:cNvSpPr>
          <p:nvPr>
            <p:ph sz="quarter" idx="1"/>
          </p:nvPr>
        </p:nvSpPr>
        <p:spPr/>
        <p:txBody>
          <a:bodyPr>
            <a:normAutofit/>
          </a:bodyPr>
          <a:lstStyle/>
          <a:p>
            <a:pPr marL="0" indent="0">
              <a:buNone/>
            </a:pPr>
            <a:r>
              <a:rPr lang="en-US" sz="2180" u="sng" dirty="0" err="1"/>
              <a:t>DI</a:t>
            </a:r>
            <a:r>
              <a:rPr lang="en-US" sz="2180" dirty="0" err="1"/>
              <a:t>ffusion</a:t>
            </a:r>
            <a:r>
              <a:rPr lang="en-US" sz="2180" dirty="0"/>
              <a:t>: has gasses </a:t>
            </a:r>
            <a:r>
              <a:rPr lang="en-US" sz="2180" u="sng" dirty="0" err="1"/>
              <a:t>DI</a:t>
            </a:r>
            <a:r>
              <a:rPr lang="en-US" sz="2180" dirty="0" err="1"/>
              <a:t>spersing</a:t>
            </a:r>
            <a:r>
              <a:rPr lang="en-US" sz="2180" dirty="0"/>
              <a:t> through one another </a:t>
            </a:r>
          </a:p>
        </p:txBody>
      </p:sp>
      <p:sp>
        <p:nvSpPr>
          <p:cNvPr id="5" name="Content Placeholder 4"/>
          <p:cNvSpPr>
            <a:spLocks noGrp="1"/>
          </p:cNvSpPr>
          <p:nvPr>
            <p:ph sz="quarter" idx="2"/>
          </p:nvPr>
        </p:nvSpPr>
        <p:spPr/>
        <p:txBody>
          <a:bodyPr>
            <a:noAutofit/>
          </a:bodyPr>
          <a:lstStyle/>
          <a:p>
            <a:pPr marL="0" indent="0">
              <a:buNone/>
            </a:pPr>
            <a:r>
              <a:rPr lang="en-US" sz="2180" dirty="0"/>
              <a:t>Effusion: the rate that gasses </a:t>
            </a:r>
            <a:r>
              <a:rPr lang="en-US" sz="2180" u="sng" dirty="0"/>
              <a:t>E</a:t>
            </a:r>
            <a:r>
              <a:rPr lang="en-US" sz="2180" dirty="0"/>
              <a:t>scape through a small opening</a:t>
            </a:r>
          </a:p>
        </p:txBody>
      </p:sp>
    </p:spTree>
    <p:extLst>
      <p:ext uri="{BB962C8B-B14F-4D97-AF65-F5344CB8AC3E}">
        <p14:creationId xmlns:p14="http://schemas.microsoft.com/office/powerpoint/2010/main" val="2882746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Graham’s Law of Effusion</a:t>
            </a:r>
          </a:p>
        </p:txBody>
      </p:sp>
      <p:sp>
        <p:nvSpPr>
          <p:cNvPr id="5" name="Oval 4"/>
          <p:cNvSpPr/>
          <p:nvPr/>
        </p:nvSpPr>
        <p:spPr>
          <a:xfrm>
            <a:off x="4258270" y="3762328"/>
            <a:ext cx="195385" cy="4376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746317" y="4254693"/>
            <a:ext cx="195385" cy="4376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58270" y="4254694"/>
            <a:ext cx="195385" cy="437661"/>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746318" y="3753619"/>
            <a:ext cx="195385" cy="437661"/>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89AD9F0-BD19-4E69-8F00-980070FA5134}"/>
                  </a:ext>
                </a:extLst>
              </p:cNvPr>
              <p:cNvSpPr txBox="1"/>
              <p:nvPr/>
            </p:nvSpPr>
            <p:spPr>
              <a:xfrm>
                <a:off x="3193232" y="3402873"/>
                <a:ext cx="3246859" cy="136537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800" b="0" i="1" smtClean="0">
                              <a:latin typeface="Cambria Math" panose="02040503050406030204" pitchFamily="18" charset="0"/>
                            </a:rPr>
                          </m:ctrlPr>
                        </m:fPr>
                        <m:num>
                          <m:r>
                            <m:rPr>
                              <m:sty m:val="p"/>
                            </m:rPr>
                            <a:rPr lang="en-US" sz="2800" b="0" i="0" smtClean="0">
                              <a:latin typeface="Cambria Math" panose="02040503050406030204" pitchFamily="18" charset="0"/>
                            </a:rPr>
                            <m:t>rat</m:t>
                          </m:r>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e</m:t>
                              </m:r>
                            </m:e>
                            <m:sub>
                              <m:r>
                                <a:rPr lang="en-US" sz="2800" b="0" i="0" smtClean="0">
                                  <a:latin typeface="Cambria Math" panose="02040503050406030204" pitchFamily="18" charset="0"/>
                                </a:rPr>
                                <m:t>1</m:t>
                              </m:r>
                            </m:sub>
                          </m:sSub>
                        </m:num>
                        <m:den>
                          <m:r>
                            <m:rPr>
                              <m:sty m:val="p"/>
                            </m:rPr>
                            <a:rPr lang="en-US" sz="2800" b="0" i="0" smtClean="0">
                              <a:latin typeface="Cambria Math" panose="02040503050406030204" pitchFamily="18" charset="0"/>
                            </a:rPr>
                            <m:t>rat</m:t>
                          </m:r>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e</m:t>
                              </m:r>
                            </m:e>
                            <m:sub>
                              <m:r>
                                <a:rPr lang="en-US" sz="2800" b="0" i="0" smtClean="0">
                                  <a:latin typeface="Cambria Math" panose="02040503050406030204" pitchFamily="18" charset="0"/>
                                </a:rPr>
                                <m:t>2</m:t>
                              </m:r>
                            </m:sub>
                          </m:sSub>
                        </m:den>
                      </m:f>
                      <m:r>
                        <a:rPr lang="en-US" sz="2800" b="0" i="0" smtClean="0">
                          <a:latin typeface="Cambria Math" panose="02040503050406030204" pitchFamily="18" charset="0"/>
                        </a:rPr>
                        <m:t>=</m:t>
                      </m:r>
                      <m:rad>
                        <m:radPr>
                          <m:degHide m:val="on"/>
                          <m:ctrlPr>
                            <a:rPr lang="en-US" sz="2800" b="0" i="1" smtClean="0">
                              <a:latin typeface="Cambria Math" panose="02040503050406030204" pitchFamily="18" charset="0"/>
                            </a:rPr>
                          </m:ctrlPr>
                        </m:radPr>
                        <m:deg/>
                        <m:e>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MM</m:t>
                                  </m:r>
                                </m:e>
                                <m:sub>
                                  <m:r>
                                    <a:rPr lang="en-US" sz="2800" b="0" i="0" smtClean="0">
                                      <a:latin typeface="Cambria Math" panose="02040503050406030204" pitchFamily="18" charset="0"/>
                                    </a:rPr>
                                    <m:t>2</m:t>
                                  </m:r>
                                </m:sub>
                              </m:sSub>
                            </m:num>
                            <m:den>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MM</m:t>
                                  </m:r>
                                </m:e>
                                <m:sub>
                                  <m:r>
                                    <a:rPr lang="en-US" sz="2800" b="0" i="0" smtClean="0">
                                      <a:latin typeface="Cambria Math" panose="02040503050406030204" pitchFamily="18" charset="0"/>
                                    </a:rPr>
                                    <m:t>1</m:t>
                                  </m:r>
                                </m:sub>
                              </m:sSub>
                            </m:den>
                          </m:f>
                        </m:e>
                      </m:rad>
                    </m:oMath>
                  </m:oMathPara>
                </a14:m>
                <a:endParaRPr lang="en-US" sz="3600" dirty="0"/>
              </a:p>
            </p:txBody>
          </p:sp>
        </mc:Choice>
        <mc:Fallback xmlns="">
          <p:sp>
            <p:nvSpPr>
              <p:cNvPr id="11" name="TextBox 10">
                <a:extLst>
                  <a:ext uri="{FF2B5EF4-FFF2-40B4-BE49-F238E27FC236}">
                    <a16:creationId xmlns:a16="http://schemas.microsoft.com/office/drawing/2014/main" id="{D89AD9F0-BD19-4E69-8F00-980070FA5134}"/>
                  </a:ext>
                </a:extLst>
              </p:cNvPr>
              <p:cNvSpPr txBox="1">
                <a:spLocks noRot="1" noChangeAspect="1" noMove="1" noResize="1" noEditPoints="1" noAdjustHandles="1" noChangeArrowheads="1" noChangeShapeType="1" noTextEdit="1"/>
              </p:cNvSpPr>
              <p:nvPr/>
            </p:nvSpPr>
            <p:spPr>
              <a:xfrm>
                <a:off x="3193232" y="3402873"/>
                <a:ext cx="3246859" cy="1365374"/>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58801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Rates of effusion</a:t>
            </a:r>
          </a:p>
        </p:txBody>
      </p:sp>
      <p:sp>
        <p:nvSpPr>
          <p:cNvPr id="3" name="Content Placeholder 2"/>
          <p:cNvSpPr>
            <a:spLocks noGrp="1"/>
          </p:cNvSpPr>
          <p:nvPr>
            <p:ph sz="quarter" idx="1"/>
          </p:nvPr>
        </p:nvSpPr>
        <p:spPr/>
        <p:txBody>
          <a:bodyPr>
            <a:normAutofit/>
          </a:bodyPr>
          <a:lstStyle/>
          <a:p>
            <a:pPr marL="0">
              <a:buNone/>
            </a:pPr>
            <a:r>
              <a:rPr lang="en-US" sz="2180" dirty="0"/>
              <a:t>Calculate the ratio of effusion rates of molecules of carbon dioxide, CO</a:t>
            </a:r>
            <a:r>
              <a:rPr lang="en-US" sz="2180" baseline="-25000" dirty="0"/>
              <a:t>2</a:t>
            </a:r>
            <a:r>
              <a:rPr lang="en-US" sz="2180" dirty="0"/>
              <a:t>, and sulfur dioxide, SO</a:t>
            </a:r>
            <a:r>
              <a:rPr lang="en-US" sz="2180" baseline="-25000" dirty="0"/>
              <a:t>2</a:t>
            </a:r>
            <a:r>
              <a:rPr lang="en-US" sz="2180" dirty="0"/>
              <a:t>, from the same container and at the same temperature and pressure. </a:t>
            </a:r>
          </a:p>
        </p:txBody>
      </p:sp>
    </p:spTree>
    <p:extLst>
      <p:ext uri="{BB962C8B-B14F-4D97-AF65-F5344CB8AC3E}">
        <p14:creationId xmlns:p14="http://schemas.microsoft.com/office/powerpoint/2010/main" val="3946265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Effusion</a:t>
            </a:r>
          </a:p>
        </p:txBody>
      </p:sp>
      <p:sp>
        <p:nvSpPr>
          <p:cNvPr id="3" name="Content Placeholder 2"/>
          <p:cNvSpPr>
            <a:spLocks noGrp="1"/>
          </p:cNvSpPr>
          <p:nvPr>
            <p:ph sz="quarter" idx="1"/>
          </p:nvPr>
        </p:nvSpPr>
        <p:spPr/>
        <p:txBody>
          <a:bodyPr>
            <a:noAutofit/>
          </a:bodyPr>
          <a:lstStyle/>
          <a:p>
            <a:pPr>
              <a:buNone/>
            </a:pPr>
            <a:r>
              <a:rPr lang="en-US" sz="2180" dirty="0"/>
              <a:t>Which of the following statements about Graham’s Law of Effusion is true</a:t>
            </a:r>
          </a:p>
          <a:p>
            <a:pPr>
              <a:buNone/>
            </a:pPr>
            <a:endParaRPr lang="en-US" sz="2180" dirty="0"/>
          </a:p>
          <a:p>
            <a:pPr marL="571500" indent="-571500">
              <a:buFont typeface="+mj-lt"/>
              <a:buAutoNum type="romanUcPeriod"/>
            </a:pPr>
            <a:r>
              <a:rPr lang="en-US" sz="2180" dirty="0"/>
              <a:t>Heavier gases effuse faster than lighter gases</a:t>
            </a:r>
          </a:p>
          <a:p>
            <a:pPr marL="571500" indent="-571500">
              <a:buFont typeface="+mj-lt"/>
              <a:buAutoNum type="romanUcPeriod"/>
            </a:pPr>
            <a:r>
              <a:rPr lang="en-US" sz="2180" dirty="0"/>
              <a:t>The molar mass must be in units of kg/mol</a:t>
            </a:r>
          </a:p>
          <a:p>
            <a:pPr marL="571500" indent="-571500">
              <a:buFont typeface="+mj-lt"/>
              <a:buAutoNum type="romanUcPeriod"/>
            </a:pPr>
            <a:r>
              <a:rPr lang="en-US" sz="2180" dirty="0"/>
              <a:t>The rate of effusion varies inversely with the square root of the molar mass</a:t>
            </a:r>
          </a:p>
          <a:p>
            <a:pPr marL="571500" indent="-571500">
              <a:buNone/>
            </a:pPr>
            <a:endParaRPr lang="en-US" sz="2180" dirty="0"/>
          </a:p>
          <a:p>
            <a:pPr marL="571500" indent="-571500">
              <a:buFont typeface="+mj-lt"/>
              <a:buAutoNum type="alphaUcPeriod"/>
            </a:pPr>
            <a:r>
              <a:rPr lang="en-US" sz="2180" dirty="0"/>
              <a:t>I</a:t>
            </a:r>
          </a:p>
          <a:p>
            <a:pPr marL="571500" indent="-571500">
              <a:buFont typeface="+mj-lt"/>
              <a:buAutoNum type="alphaUcPeriod"/>
            </a:pPr>
            <a:r>
              <a:rPr lang="en-US" sz="2180" dirty="0"/>
              <a:t>II</a:t>
            </a:r>
          </a:p>
          <a:p>
            <a:pPr marL="571500" indent="-571500">
              <a:buFont typeface="+mj-lt"/>
              <a:buAutoNum type="alphaUcPeriod"/>
            </a:pPr>
            <a:r>
              <a:rPr lang="en-US" sz="2180" dirty="0"/>
              <a:t>III</a:t>
            </a:r>
          </a:p>
          <a:p>
            <a:pPr marL="571500" indent="-571500">
              <a:buFont typeface="+mj-lt"/>
              <a:buAutoNum type="alphaUcPeriod"/>
            </a:pPr>
            <a:r>
              <a:rPr lang="en-US" sz="2180" dirty="0"/>
              <a:t>II &amp; III</a:t>
            </a:r>
          </a:p>
        </p:txBody>
      </p:sp>
    </p:spTree>
    <p:extLst>
      <p:ext uri="{BB962C8B-B14F-4D97-AF65-F5344CB8AC3E}">
        <p14:creationId xmlns:p14="http://schemas.microsoft.com/office/powerpoint/2010/main" val="863268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 (</a:t>
            </a:r>
            <a:r>
              <a:rPr lang="en-US" dirty="0" err="1"/>
              <a:t>Nonideal</a:t>
            </a:r>
            <a:r>
              <a:rPr lang="en-US" dirty="0"/>
              <a:t>) gases</a:t>
            </a:r>
          </a:p>
        </p:txBody>
      </p:sp>
      <p:sp>
        <p:nvSpPr>
          <p:cNvPr id="3" name="Content Placeholder 2"/>
          <p:cNvSpPr>
            <a:spLocks noGrp="1"/>
          </p:cNvSpPr>
          <p:nvPr>
            <p:ph sz="quarter" idx="1"/>
          </p:nvPr>
        </p:nvSpPr>
        <p:spPr/>
        <p:txBody>
          <a:bodyPr>
            <a:normAutofit/>
          </a:bodyPr>
          <a:lstStyle/>
          <a:p>
            <a:pPr>
              <a:spcBef>
                <a:spcPts val="0"/>
              </a:spcBef>
              <a:spcAft>
                <a:spcPts val="900"/>
              </a:spcAft>
            </a:pPr>
            <a:r>
              <a:rPr lang="en-US" sz="2180" dirty="0"/>
              <a:t>Real gases are those which aren’t ideal.</a:t>
            </a:r>
          </a:p>
          <a:p>
            <a:pPr>
              <a:spcBef>
                <a:spcPts val="0"/>
              </a:spcBef>
              <a:spcAft>
                <a:spcPts val="900"/>
              </a:spcAft>
            </a:pPr>
            <a:r>
              <a:rPr lang="en-US" sz="2180" dirty="0"/>
              <a:t>No gases are truly ideal.</a:t>
            </a:r>
          </a:p>
          <a:p>
            <a:pPr>
              <a:spcBef>
                <a:spcPts val="0"/>
              </a:spcBef>
              <a:spcAft>
                <a:spcPts val="900"/>
              </a:spcAft>
            </a:pPr>
            <a:r>
              <a:rPr lang="en-US" sz="2180" dirty="0"/>
              <a:t>There are three situation that weaken ideal gas behavior.</a:t>
            </a:r>
          </a:p>
          <a:p>
            <a:pPr lvl="1">
              <a:spcBef>
                <a:spcPts val="0"/>
              </a:spcBef>
              <a:spcAft>
                <a:spcPts val="900"/>
              </a:spcAft>
            </a:pPr>
            <a:r>
              <a:rPr lang="en-US" sz="2180" dirty="0"/>
              <a:t>Large molar masses</a:t>
            </a:r>
          </a:p>
          <a:p>
            <a:pPr lvl="1">
              <a:spcBef>
                <a:spcPts val="0"/>
              </a:spcBef>
              <a:spcAft>
                <a:spcPts val="900"/>
              </a:spcAft>
            </a:pPr>
            <a:r>
              <a:rPr lang="en-US" sz="2180" dirty="0" smtClean="0"/>
              <a:t>High </a:t>
            </a:r>
            <a:r>
              <a:rPr lang="en-US" sz="2180" dirty="0"/>
              <a:t>pressures</a:t>
            </a:r>
          </a:p>
          <a:p>
            <a:pPr lvl="1">
              <a:spcBef>
                <a:spcPts val="0"/>
              </a:spcBef>
              <a:spcAft>
                <a:spcPts val="900"/>
              </a:spcAft>
            </a:pPr>
            <a:r>
              <a:rPr lang="en-US" sz="2180" smtClean="0"/>
              <a:t>Low </a:t>
            </a:r>
            <a:r>
              <a:rPr lang="en-US" sz="2180" dirty="0"/>
              <a:t>temperatures</a:t>
            </a:r>
          </a:p>
        </p:txBody>
      </p:sp>
    </p:spTree>
    <p:extLst>
      <p:ext uri="{BB962C8B-B14F-4D97-AF65-F5344CB8AC3E}">
        <p14:creationId xmlns:p14="http://schemas.microsoft.com/office/powerpoint/2010/main" val="1659290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 temperature deviations</a:t>
            </a:r>
          </a:p>
        </p:txBody>
      </p:sp>
      <p:sp>
        <p:nvSpPr>
          <p:cNvPr id="3" name="Content Placeholder 2"/>
          <p:cNvSpPr>
            <a:spLocks noGrp="1"/>
          </p:cNvSpPr>
          <p:nvPr>
            <p:ph sz="quarter" idx="1"/>
          </p:nvPr>
        </p:nvSpPr>
        <p:spPr/>
        <p:txBody>
          <a:bodyPr>
            <a:normAutofit/>
          </a:bodyPr>
          <a:lstStyle/>
          <a:p>
            <a:pPr>
              <a:spcBef>
                <a:spcPts val="0"/>
              </a:spcBef>
              <a:spcAft>
                <a:spcPts val="900"/>
              </a:spcAft>
            </a:pPr>
            <a:r>
              <a:rPr lang="en-US" sz="2180" dirty="0"/>
              <a:t>At low temperatures, collisions between gas molecules can not be assumed to be elastic, and thus gases will likely interact for a short period after they collide</a:t>
            </a:r>
          </a:p>
          <a:p>
            <a:pPr>
              <a:spcBef>
                <a:spcPts val="0"/>
              </a:spcBef>
              <a:spcAft>
                <a:spcPts val="900"/>
              </a:spcAft>
            </a:pPr>
            <a:r>
              <a:rPr lang="en-US" sz="2180" dirty="0"/>
              <a:t>This can cause clusters of particles to form, which decreases the total number of individual gas particles</a:t>
            </a:r>
          </a:p>
          <a:p>
            <a:pPr>
              <a:spcBef>
                <a:spcPts val="0"/>
              </a:spcBef>
              <a:spcAft>
                <a:spcPts val="900"/>
              </a:spcAft>
            </a:pPr>
            <a:r>
              <a:rPr lang="en-US" sz="2180" dirty="0"/>
              <a:t>Thus, the theorized pressure (using the ideal gas law) of the gas is greater than the actual (measured) pressure</a:t>
            </a:r>
          </a:p>
          <a:p>
            <a:pPr>
              <a:spcBef>
                <a:spcPts val="0"/>
              </a:spcBef>
              <a:spcAft>
                <a:spcPts val="900"/>
              </a:spcAft>
            </a:pPr>
            <a:endParaRPr lang="en-US" sz="2000" dirty="0"/>
          </a:p>
          <a:p>
            <a:endParaRPr lang="en-US" sz="2000" dirty="0"/>
          </a:p>
        </p:txBody>
      </p:sp>
    </p:spTree>
    <p:extLst>
      <p:ext uri="{BB962C8B-B14F-4D97-AF65-F5344CB8AC3E}">
        <p14:creationId xmlns:p14="http://schemas.microsoft.com/office/powerpoint/2010/main" val="2951618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Kinetic Molecular Theory</a:t>
            </a:r>
          </a:p>
        </p:txBody>
      </p:sp>
      <p:sp>
        <p:nvSpPr>
          <p:cNvPr id="3" name="Content Placeholder 2"/>
          <p:cNvSpPr>
            <a:spLocks noGrp="1"/>
          </p:cNvSpPr>
          <p:nvPr>
            <p:ph sz="quarter" idx="1"/>
          </p:nvPr>
        </p:nvSpPr>
        <p:spPr/>
        <p:txBody>
          <a:bodyPr>
            <a:normAutofit/>
          </a:bodyPr>
          <a:lstStyle/>
          <a:p>
            <a:pPr marL="514350" indent="-514350">
              <a:spcBef>
                <a:spcPts val="0"/>
              </a:spcBef>
              <a:spcAft>
                <a:spcPts val="1200"/>
              </a:spcAft>
              <a:buFont typeface="+mj-lt"/>
              <a:buAutoNum type="arabicPeriod"/>
            </a:pPr>
            <a:r>
              <a:rPr lang="en-US" sz="2180" dirty="0"/>
              <a:t>Gases consists of molecules whose separation is much larger than the molecules themselves</a:t>
            </a:r>
          </a:p>
          <a:p>
            <a:pPr marL="514350" indent="-514350">
              <a:spcBef>
                <a:spcPts val="0"/>
              </a:spcBef>
              <a:spcAft>
                <a:spcPts val="1200"/>
              </a:spcAft>
              <a:buFont typeface="+mj-lt"/>
              <a:buAutoNum type="arabicPeriod"/>
            </a:pPr>
            <a:r>
              <a:rPr lang="en-US" sz="2180" dirty="0"/>
              <a:t>The molecules of a gas are in continuous, random, and rapid motion</a:t>
            </a:r>
          </a:p>
          <a:p>
            <a:pPr marL="514350" indent="-514350">
              <a:spcBef>
                <a:spcPts val="0"/>
              </a:spcBef>
              <a:spcAft>
                <a:spcPts val="1200"/>
              </a:spcAft>
              <a:buFont typeface="+mj-lt"/>
              <a:buAutoNum type="arabicPeriod" startAt="3"/>
            </a:pPr>
            <a:r>
              <a:rPr lang="en-US" sz="2180" dirty="0"/>
              <a:t>The average kinetic energy of gas molecules is determined by the gas temperature, and all gas molecules at the same temperature, regardless of mass, have the same average kinetic energy</a:t>
            </a:r>
          </a:p>
          <a:p>
            <a:pPr marL="514350" indent="-514350">
              <a:spcBef>
                <a:spcPts val="0"/>
              </a:spcBef>
              <a:spcAft>
                <a:spcPts val="1200"/>
              </a:spcAft>
              <a:buFont typeface="+mj-lt"/>
              <a:buAutoNum type="arabicPeriod" startAt="4"/>
            </a:pPr>
            <a:r>
              <a:rPr lang="en-US" sz="2180" dirty="0"/>
              <a:t>Gas molecules collide with one another and with the walls of their container, but they do so without loss of energy and no attractive or repulsive forces</a:t>
            </a:r>
          </a:p>
          <a:p>
            <a:pPr marL="514350" indent="-514350">
              <a:buFont typeface="+mj-lt"/>
              <a:buAutoNum type="arabicPeriod"/>
            </a:pPr>
            <a:endParaRPr lang="en-US" sz="2000" dirty="0"/>
          </a:p>
        </p:txBody>
      </p:sp>
    </p:spTree>
    <p:extLst>
      <p:ext uri="{BB962C8B-B14F-4D97-AF65-F5344CB8AC3E}">
        <p14:creationId xmlns:p14="http://schemas.microsoft.com/office/powerpoint/2010/main" val="3468187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pressure deviations</a:t>
            </a:r>
          </a:p>
        </p:txBody>
      </p:sp>
      <p:sp>
        <p:nvSpPr>
          <p:cNvPr id="3" name="Content Placeholder 2"/>
          <p:cNvSpPr>
            <a:spLocks noGrp="1"/>
          </p:cNvSpPr>
          <p:nvPr>
            <p:ph sz="quarter" idx="1"/>
          </p:nvPr>
        </p:nvSpPr>
        <p:spPr/>
        <p:txBody>
          <a:bodyPr>
            <a:normAutofit/>
          </a:bodyPr>
          <a:lstStyle/>
          <a:p>
            <a:pPr>
              <a:spcBef>
                <a:spcPts val="0"/>
              </a:spcBef>
              <a:spcAft>
                <a:spcPts val="900"/>
              </a:spcAft>
            </a:pPr>
            <a:r>
              <a:rPr lang="en-US" sz="2180" dirty="0"/>
              <a:t>Gases at high pressures have higher concentrations of gas molecules, which causes the gas molecules to be closer than they would be at lower pressures</a:t>
            </a:r>
          </a:p>
          <a:p>
            <a:pPr>
              <a:spcBef>
                <a:spcPts val="0"/>
              </a:spcBef>
              <a:spcAft>
                <a:spcPts val="900"/>
              </a:spcAft>
            </a:pPr>
            <a:r>
              <a:rPr lang="en-US" sz="2180" dirty="0"/>
              <a:t>At these high pressures, gas molecules begin to occupy a significant amount of the container volume</a:t>
            </a:r>
          </a:p>
          <a:p>
            <a:pPr>
              <a:spcBef>
                <a:spcPts val="0"/>
              </a:spcBef>
              <a:spcAft>
                <a:spcPts val="900"/>
              </a:spcAft>
            </a:pPr>
            <a:r>
              <a:rPr lang="en-US" sz="2180" dirty="0"/>
              <a:t>Since the theoretical volume of the container (by the ideal gas law) doesn’t account for the size of the gas particles, it underestimates the volume of the container (which is the empty space plus the volume of the gas particles) </a:t>
            </a:r>
          </a:p>
        </p:txBody>
      </p:sp>
    </p:spTree>
    <p:extLst>
      <p:ext uri="{BB962C8B-B14F-4D97-AF65-F5344CB8AC3E}">
        <p14:creationId xmlns:p14="http://schemas.microsoft.com/office/powerpoint/2010/main" val="3032705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38124"/>
            <a:ext cx="8153400" cy="962025"/>
          </a:xfrm>
        </p:spPr>
        <p:txBody>
          <a:bodyPr/>
          <a:lstStyle/>
          <a:p>
            <a:r>
              <a:rPr lang="en-US" dirty="0"/>
              <a:t>Behaviors that cause non-ideal gas behavior</a:t>
            </a:r>
          </a:p>
        </p:txBody>
      </p:sp>
      <p:sp>
        <p:nvSpPr>
          <p:cNvPr id="3" name="Content Placeholder 2"/>
          <p:cNvSpPr>
            <a:spLocks noGrp="1"/>
          </p:cNvSpPr>
          <p:nvPr>
            <p:ph sz="quarter" idx="1"/>
          </p:nvPr>
        </p:nvSpPr>
        <p:spPr/>
        <p:txBody>
          <a:bodyPr>
            <a:normAutofit/>
          </a:bodyPr>
          <a:lstStyle/>
          <a:p>
            <a:r>
              <a:rPr lang="en-US" sz="2400" dirty="0"/>
              <a:t>Gases behave less ideally with increasing molar mass</a:t>
            </a:r>
          </a:p>
          <a:p>
            <a:r>
              <a:rPr lang="en-US" sz="2400" dirty="0"/>
              <a:t>Gases behave less ideally at lower temperatures</a:t>
            </a:r>
          </a:p>
          <a:p>
            <a:r>
              <a:rPr lang="en-US" sz="2400" dirty="0"/>
              <a:t>Gases behave less ideally at higher pressures</a:t>
            </a:r>
          </a:p>
          <a:p>
            <a:endParaRPr lang="en-US" sz="2000" dirty="0"/>
          </a:p>
          <a:p>
            <a:endParaRPr lang="en-US" sz="2000" dirty="0"/>
          </a:p>
        </p:txBody>
      </p:sp>
    </p:spTree>
    <p:extLst>
      <p:ext uri="{BB962C8B-B14F-4D97-AF65-F5344CB8AC3E}">
        <p14:creationId xmlns:p14="http://schemas.microsoft.com/office/powerpoint/2010/main" val="13318898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van der Waals equation</a:t>
            </a:r>
          </a:p>
        </p:txBody>
      </p:sp>
      <p:sp>
        <p:nvSpPr>
          <p:cNvPr id="3" name="Content Placeholder 2"/>
          <p:cNvSpPr>
            <a:spLocks noGrp="1"/>
          </p:cNvSpPr>
          <p:nvPr>
            <p:ph sz="quarter" idx="1"/>
          </p:nvPr>
        </p:nvSpPr>
        <p:spPr/>
        <p:txBody>
          <a:bodyPr>
            <a:normAutofit/>
          </a:bodyPr>
          <a:lstStyle/>
          <a:p>
            <a:pPr marL="0">
              <a:buNone/>
            </a:pPr>
            <a:r>
              <a:rPr lang="en-US" sz="2400" dirty="0"/>
              <a:t>For which of the following </a:t>
            </a:r>
            <a:r>
              <a:rPr lang="en-US" sz="2400" dirty="0">
                <a:latin typeface="Cambria Math" panose="02040503050406030204" pitchFamily="18" charset="0"/>
                <a:ea typeface="Cambria Math" panose="02040503050406030204" pitchFamily="18" charset="0"/>
              </a:rPr>
              <a:t>gasses </a:t>
            </a:r>
            <a:r>
              <a:rPr lang="en-US" sz="2400" dirty="0"/>
              <a:t>would the correction for the volume component in the van der Waals equation be largest? </a:t>
            </a:r>
          </a:p>
          <a:p>
            <a:pPr marL="0">
              <a:buNone/>
            </a:pPr>
            <a:endParaRPr lang="en-US" sz="2400" dirty="0"/>
          </a:p>
          <a:p>
            <a:pPr marL="217170" indent="-457200">
              <a:buFont typeface="+mj-lt"/>
              <a:buAutoNum type="alphaUcPeriod"/>
            </a:pPr>
            <a:r>
              <a:rPr lang="en-US" sz="2400" dirty="0"/>
              <a:t>O</a:t>
            </a:r>
            <a:r>
              <a:rPr lang="en-US" sz="2400" baseline="-25000" dirty="0"/>
              <a:t>2</a:t>
            </a:r>
          </a:p>
          <a:p>
            <a:pPr marL="217170" indent="-457200">
              <a:buFont typeface="+mj-lt"/>
              <a:buAutoNum type="alphaUcPeriod"/>
            </a:pPr>
            <a:r>
              <a:rPr lang="en-US" sz="2400" dirty="0"/>
              <a:t>Cl</a:t>
            </a:r>
            <a:r>
              <a:rPr lang="en-US" sz="2400" baseline="-25000" dirty="0"/>
              <a:t>2</a:t>
            </a:r>
          </a:p>
          <a:p>
            <a:pPr marL="217170" indent="-457200">
              <a:buFont typeface="+mj-lt"/>
              <a:buAutoNum type="alphaUcPeriod"/>
            </a:pPr>
            <a:r>
              <a:rPr lang="en-US" sz="2400" dirty="0"/>
              <a:t>NH</a:t>
            </a:r>
            <a:r>
              <a:rPr lang="en-US" sz="2400" baseline="-25000" dirty="0"/>
              <a:t>3</a:t>
            </a:r>
          </a:p>
          <a:p>
            <a:pPr marL="217170" indent="-457200">
              <a:buFont typeface="+mj-lt"/>
              <a:buAutoNum type="alphaUcPeriod"/>
            </a:pPr>
            <a:r>
              <a:rPr lang="en-US" sz="2400" dirty="0"/>
              <a:t>XeF</a:t>
            </a:r>
            <a:r>
              <a:rPr lang="en-US" sz="2400" baseline="-25000" dirty="0"/>
              <a:t>4</a:t>
            </a:r>
            <a:endParaRPr lang="en-US" sz="2400" dirty="0"/>
          </a:p>
        </p:txBody>
      </p:sp>
    </p:spTree>
    <p:extLst>
      <p:ext uri="{BB962C8B-B14F-4D97-AF65-F5344CB8AC3E}">
        <p14:creationId xmlns:p14="http://schemas.microsoft.com/office/powerpoint/2010/main" val="376387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Gas Motion</a:t>
            </a:r>
          </a:p>
        </p:txBody>
      </p:sp>
      <p:pic>
        <p:nvPicPr>
          <p:cNvPr id="6" name="Shape 214" descr="Animation: Gas Motion Video" title="Figure 11.20">
            <a:hlinkClick r:id="rId2"/>
            <a:extLst>
              <a:ext uri="{FF2B5EF4-FFF2-40B4-BE49-F238E27FC236}">
                <a16:creationId xmlns:a16="http://schemas.microsoft.com/office/drawing/2014/main" id="{C19F5248-B83C-49F1-9B51-202A17D07C85}"/>
              </a:ext>
            </a:extLst>
          </p:cNvPr>
          <p:cNvPicPr preferRelativeResize="0">
            <a:picLocks noGrp="1"/>
          </p:cNvPicPr>
          <p:nvPr>
            <p:ph idx="1"/>
          </p:nvPr>
        </p:nvPicPr>
        <p:blipFill rotWithShape="1">
          <a:blip r:embed="rId3">
            <a:alphaModFix/>
          </a:blip>
          <a:stretch/>
        </p:blipFill>
        <p:spPr>
          <a:xfrm>
            <a:off x="2348264" y="2226469"/>
            <a:ext cx="4447472" cy="3263504"/>
          </a:xfrm>
          <a:prstGeom prst="rect">
            <a:avLst/>
          </a:prstGeom>
          <a:noFill/>
          <a:ln>
            <a:noFill/>
          </a:ln>
        </p:spPr>
      </p:pic>
    </p:spTree>
    <p:extLst>
      <p:ext uri="{BB962C8B-B14F-4D97-AF65-F5344CB8AC3E}">
        <p14:creationId xmlns:p14="http://schemas.microsoft.com/office/powerpoint/2010/main" val="3537081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Kinetic Molecular Theory</a:t>
            </a:r>
          </a:p>
        </p:txBody>
      </p:sp>
      <p:sp>
        <p:nvSpPr>
          <p:cNvPr id="3" name="Content Placeholder 2"/>
          <p:cNvSpPr>
            <a:spLocks noGrp="1"/>
          </p:cNvSpPr>
          <p:nvPr>
            <p:ph sz="quarter" idx="1"/>
          </p:nvPr>
        </p:nvSpPr>
        <p:spPr/>
        <p:txBody>
          <a:bodyPr>
            <a:normAutofit/>
          </a:bodyPr>
          <a:lstStyle/>
          <a:p>
            <a:pPr marL="0">
              <a:buNone/>
            </a:pPr>
            <a:r>
              <a:rPr lang="en-US" sz="2000" dirty="0"/>
              <a:t>Which of the following statements concerning kinetic molecular theory is true?</a:t>
            </a:r>
          </a:p>
          <a:p>
            <a:pPr>
              <a:buNone/>
            </a:pPr>
            <a:endParaRPr lang="en-US" sz="2000" dirty="0"/>
          </a:p>
          <a:p>
            <a:pPr marL="571500" indent="-571500">
              <a:buFont typeface="+mj-lt"/>
              <a:buAutoNum type="romanUcPeriod"/>
            </a:pPr>
            <a:r>
              <a:rPr lang="en-US" sz="2000" dirty="0"/>
              <a:t>The average kinetic energy is determined by the mass and temperature of the gas molecules</a:t>
            </a:r>
          </a:p>
          <a:p>
            <a:pPr marL="571500" indent="-571500">
              <a:buFont typeface="+mj-lt"/>
              <a:buAutoNum type="romanUcPeriod"/>
            </a:pPr>
            <a:r>
              <a:rPr lang="en-US" sz="2000" dirty="0"/>
              <a:t>Gas molecules are constantly in motion </a:t>
            </a:r>
          </a:p>
          <a:p>
            <a:pPr marL="571500" indent="-571500">
              <a:buFont typeface="+mj-lt"/>
              <a:buAutoNum type="romanUcPeriod"/>
            </a:pPr>
            <a:r>
              <a:rPr lang="en-US" sz="2000" dirty="0"/>
              <a:t>Gas molecules lose energy upon collisions with the container </a:t>
            </a:r>
          </a:p>
          <a:p>
            <a:pPr marL="571500" indent="-571500">
              <a:buNone/>
            </a:pPr>
            <a:endParaRPr lang="en-US" sz="2000" dirty="0"/>
          </a:p>
          <a:p>
            <a:pPr marL="571500" indent="-571500">
              <a:buFont typeface="+mj-lt"/>
              <a:buAutoNum type="alphaUcPeriod"/>
            </a:pPr>
            <a:r>
              <a:rPr lang="en-US" sz="2000" dirty="0"/>
              <a:t>I</a:t>
            </a:r>
          </a:p>
          <a:p>
            <a:pPr marL="571500" indent="-571500">
              <a:buFont typeface="+mj-lt"/>
              <a:buAutoNum type="alphaUcPeriod"/>
            </a:pPr>
            <a:r>
              <a:rPr lang="en-US" sz="2000" dirty="0"/>
              <a:t>II</a:t>
            </a:r>
          </a:p>
          <a:p>
            <a:pPr marL="571500" indent="-571500">
              <a:buFont typeface="+mj-lt"/>
              <a:buAutoNum type="alphaUcPeriod"/>
            </a:pPr>
            <a:r>
              <a:rPr lang="en-US" sz="2000" dirty="0"/>
              <a:t>III</a:t>
            </a:r>
          </a:p>
          <a:p>
            <a:pPr marL="571500" indent="-571500">
              <a:buFont typeface="+mj-lt"/>
              <a:buAutoNum type="alphaUcPeriod"/>
            </a:pPr>
            <a:r>
              <a:rPr lang="en-US" sz="2000" dirty="0"/>
              <a:t>I &amp; II</a:t>
            </a:r>
          </a:p>
        </p:txBody>
      </p:sp>
    </p:spTree>
    <p:extLst>
      <p:ext uri="{BB962C8B-B14F-4D97-AF65-F5344CB8AC3E}">
        <p14:creationId xmlns:p14="http://schemas.microsoft.com/office/powerpoint/2010/main" val="349649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Molar Kinetic Energy</a:t>
            </a: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FD685CEC-139A-4F8D-A286-1EB42CC5D9FA}"/>
                  </a:ext>
                </a:extLst>
              </p:cNvPr>
              <p:cNvSpPr/>
              <p:nvPr/>
            </p:nvSpPr>
            <p:spPr>
              <a:xfrm>
                <a:off x="2738235" y="1949907"/>
                <a:ext cx="2990141" cy="11294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sz="3600" i="1" smtClean="0">
                              <a:latin typeface="Cambria Math" panose="02040503050406030204" pitchFamily="18" charset="0"/>
                            </a:rPr>
                          </m:ctrlPr>
                        </m:accPr>
                        <m:e>
                          <m:r>
                            <m:rPr>
                              <m:sty m:val="p"/>
                            </m:rPr>
                            <a:rPr lang="en-US" sz="3600" i="0">
                              <a:latin typeface="Cambria Math" panose="02040503050406030204" pitchFamily="18" charset="0"/>
                            </a:rPr>
                            <m:t>KE</m:t>
                          </m:r>
                        </m:e>
                      </m:acc>
                      <m:r>
                        <a:rPr lang="en-US" sz="3600" i="0">
                          <a:latin typeface="Cambria Math" panose="02040503050406030204" pitchFamily="18" charset="0"/>
                        </a:rPr>
                        <m:t>=</m:t>
                      </m:r>
                      <m:f>
                        <m:fPr>
                          <m:ctrlPr>
                            <a:rPr lang="en-US" sz="3600" i="1">
                              <a:latin typeface="Cambria Math" panose="02040503050406030204" pitchFamily="18" charset="0"/>
                            </a:rPr>
                          </m:ctrlPr>
                        </m:fPr>
                        <m:num>
                          <m:r>
                            <a:rPr lang="en-US" sz="3600" b="0" i="0" smtClean="0">
                              <a:latin typeface="Cambria Math" panose="02040503050406030204" pitchFamily="18" charset="0"/>
                            </a:rPr>
                            <m:t>3</m:t>
                          </m:r>
                        </m:num>
                        <m:den>
                          <m:r>
                            <a:rPr lang="en-US" sz="3600" i="0">
                              <a:latin typeface="Cambria Math" panose="02040503050406030204" pitchFamily="18" charset="0"/>
                            </a:rPr>
                            <m:t>2</m:t>
                          </m:r>
                        </m:den>
                      </m:f>
                      <m:r>
                        <m:rPr>
                          <m:sty m:val="p"/>
                        </m:rPr>
                        <a:rPr lang="en-US" sz="3600" b="0" i="0" smtClean="0">
                          <a:latin typeface="Cambria Math" panose="02040503050406030204" pitchFamily="18" charset="0"/>
                        </a:rPr>
                        <m:t>RT</m:t>
                      </m:r>
                    </m:oMath>
                  </m:oMathPara>
                </a14:m>
                <a:endParaRPr lang="en-US" sz="3600" dirty="0"/>
              </a:p>
            </p:txBody>
          </p:sp>
        </mc:Choice>
        <mc:Fallback xmlns="">
          <p:sp>
            <p:nvSpPr>
              <p:cNvPr id="10" name="Rectangle 9">
                <a:extLst>
                  <a:ext uri="{FF2B5EF4-FFF2-40B4-BE49-F238E27FC236}">
                    <a16:creationId xmlns:a16="http://schemas.microsoft.com/office/drawing/2014/main" xmlns:a14="http://schemas.microsoft.com/office/drawing/2010/main" xmlns="" id="{FD685CEC-139A-4F8D-A286-1EB42CC5D9FA}"/>
                  </a:ext>
                </a:extLst>
              </p:cNvPr>
              <p:cNvSpPr>
                <a:spLocks noRot="1" noChangeAspect="1" noMove="1" noResize="1" noEditPoints="1" noAdjustHandles="1" noChangeArrowheads="1" noChangeShapeType="1" noTextEdit="1"/>
              </p:cNvSpPr>
              <p:nvPr/>
            </p:nvSpPr>
            <p:spPr>
              <a:xfrm>
                <a:off x="2738235" y="1949907"/>
                <a:ext cx="2990141" cy="1129476"/>
              </a:xfrm>
              <a:prstGeom prst="rect">
                <a:avLst/>
              </a:prstGeom>
              <a:blipFill rotWithShape="0">
                <a:blip r:embed="rId2"/>
                <a:stretch>
                  <a:fillRect/>
                </a:stretch>
              </a:blipFill>
            </p:spPr>
            <p:txBody>
              <a:bodyPr/>
              <a:lstStyle/>
              <a:p>
                <a:r>
                  <a:rPr lang="en-US">
                    <a:noFill/>
                  </a:rPr>
                  <a:t> </a:t>
                </a:r>
              </a:p>
            </p:txBody>
          </p:sp>
        </mc:Fallback>
      </mc:AlternateContent>
      <p:cxnSp>
        <p:nvCxnSpPr>
          <p:cNvPr id="12" name="Straight Arrow Connector 11">
            <a:extLst>
              <a:ext uri="{FF2B5EF4-FFF2-40B4-BE49-F238E27FC236}">
                <a16:creationId xmlns:a16="http://schemas.microsoft.com/office/drawing/2014/main" id="{DDB89C91-6B07-43E6-B5A4-A3472E68B6B9}"/>
              </a:ext>
            </a:extLst>
          </p:cNvPr>
          <p:cNvCxnSpPr>
            <a:cxnSpLocks/>
          </p:cNvCxnSpPr>
          <p:nvPr/>
        </p:nvCxnSpPr>
        <p:spPr>
          <a:xfrm flipH="1" flipV="1">
            <a:off x="4936311" y="2867849"/>
            <a:ext cx="1082023" cy="42306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Content Placeholder 2"/>
              <p:cNvSpPr>
                <a:spLocks noGrp="1"/>
              </p:cNvSpPr>
              <p:nvPr>
                <p:ph sz="quarter" idx="1"/>
              </p:nvPr>
            </p:nvSpPr>
            <p:spPr>
              <a:xfrm>
                <a:off x="612648" y="1587062"/>
                <a:ext cx="8153400" cy="4510898"/>
              </a:xfrm>
            </p:spPr>
            <p:txBody>
              <a:bodyPr>
                <a:normAutofit/>
              </a:bodyPr>
              <a:lstStyle/>
              <a:p>
                <a:endParaRPr lang="en-US" dirty="0"/>
              </a:p>
              <a:p>
                <a:endParaRPr lang="en-US" dirty="0"/>
              </a:p>
              <a:p>
                <a:pPr marL="0" indent="0">
                  <a:buNone/>
                </a:pPr>
                <a:endParaRPr lang="en-US" sz="3600" dirty="0"/>
              </a:p>
              <a:p>
                <a:endParaRPr lang="en-US" dirty="0"/>
              </a:p>
              <a:p>
                <a:endParaRPr lang="en-US" dirty="0"/>
              </a:p>
              <a:p>
                <a:endParaRPr lang="en-US" dirty="0"/>
              </a:p>
              <a:p>
                <a14:m>
                  <m:oMath xmlns:m="http://schemas.openxmlformats.org/officeDocument/2006/math">
                    <m:acc>
                      <m:accPr>
                        <m:chr m:val="̅"/>
                        <m:ctrlPr>
                          <a:rPr lang="en-US" sz="2400" b="0" i="1" smtClean="0">
                            <a:latin typeface="Cambria Math" panose="02040503050406030204" pitchFamily="18" charset="0"/>
                          </a:rPr>
                        </m:ctrlPr>
                      </m:accPr>
                      <m:e>
                        <m:r>
                          <m:rPr>
                            <m:sty m:val="p"/>
                          </m:rPr>
                          <a:rPr lang="en-US" sz="2400" b="0" i="0" smtClean="0">
                            <a:latin typeface="Cambria Math" panose="02040503050406030204" pitchFamily="18" charset="0"/>
                          </a:rPr>
                          <m:t>KE</m:t>
                        </m:r>
                      </m:e>
                    </m:acc>
                  </m:oMath>
                </a14:m>
                <a:r>
                  <a:rPr lang="en-US" sz="2400" b="0" dirty="0">
                    <a:latin typeface="Cambria Math" panose="02040503050406030204" pitchFamily="18" charset="0"/>
                  </a:rPr>
                  <a:t> is the average kinetic energy </a:t>
                </a:r>
                <a:r>
                  <a:rPr lang="en-US" sz="2400" dirty="0">
                    <a:latin typeface="Cambria Math" panose="02040503050406030204" pitchFamily="18" charset="0"/>
                  </a:rPr>
                  <a:t>per</a:t>
                </a:r>
                <a:r>
                  <a:rPr lang="en-US" sz="2400" b="0" dirty="0">
                    <a:latin typeface="Cambria Math" panose="02040503050406030204" pitchFamily="18" charset="0"/>
                  </a:rPr>
                  <a:t> mole of gas particles</a:t>
                </a:r>
              </a:p>
              <a:p>
                <a:r>
                  <a:rPr lang="en-US" sz="2400" b="0" i="0" dirty="0">
                    <a:latin typeface="Cambria Math" panose="02040503050406030204" pitchFamily="18" charset="0"/>
                  </a:rPr>
                  <a:t>R is 8.314 J/(</a:t>
                </a:r>
                <a:r>
                  <a:rPr lang="en-US" sz="2400" b="0" i="0" dirty="0" err="1">
                    <a:latin typeface="Cambria Math" panose="02040503050406030204" pitchFamily="18" charset="0"/>
                  </a:rPr>
                  <a:t>mol</a:t>
                </a:r>
                <a:r>
                  <a:rPr lang="en-US" sz="2400" b="0" i="0" dirty="0">
                    <a:latin typeface="Cambria Math" panose="02040503050406030204" pitchFamily="18" charset="0"/>
                  </a:rPr>
                  <a:t> K)</a:t>
                </a:r>
              </a:p>
              <a:p>
                <a:r>
                  <a:rPr lang="en-US" sz="2400" dirty="0"/>
                  <a:t>T is the temperature in Kelvin</a:t>
                </a:r>
              </a:p>
            </p:txBody>
          </p:sp>
        </mc:Choice>
        <mc:Fallback xmlns="">
          <p:sp>
            <p:nvSpPr>
              <p:cNvPr id="16" name="Content Placeholder 2"/>
              <p:cNvSpPr>
                <a:spLocks noGrp="1" noRot="1" noChangeAspect="1" noMove="1" noResize="1" noEditPoints="1" noAdjustHandles="1" noChangeArrowheads="1" noChangeShapeType="1" noTextEdit="1"/>
              </p:cNvSpPr>
              <p:nvPr>
                <p:ph sz="quarter" idx="1"/>
              </p:nvPr>
            </p:nvSpPr>
            <p:spPr>
              <a:xfrm>
                <a:off x="612648" y="1587062"/>
                <a:ext cx="8153400" cy="4510898"/>
              </a:xfrm>
              <a:blipFill>
                <a:blip r:embed="rId3"/>
                <a:stretch>
                  <a:fillRect l="-1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4981366" y="2899015"/>
                <a:ext cx="4531693" cy="7838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R</m:t>
                      </m:r>
                      <m:r>
                        <a:rPr lang="en-US" sz="2400" b="0" i="0" smtClean="0">
                          <a:latin typeface="Cambria Math" panose="02040503050406030204" pitchFamily="18" charset="0"/>
                        </a:rPr>
                        <m:t>=8.314</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J</m:t>
                          </m:r>
                        </m:num>
                        <m:den>
                          <m:r>
                            <m:rPr>
                              <m:sty m:val="p"/>
                            </m:rPr>
                            <a:rPr lang="en-US" sz="2400" b="0" i="0" smtClean="0">
                              <a:latin typeface="Cambria Math" panose="02040503050406030204" pitchFamily="18" charset="0"/>
                            </a:rPr>
                            <m:t>mol</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K</m:t>
                          </m:r>
                        </m:den>
                      </m:f>
                    </m:oMath>
                  </m:oMathPara>
                </a14:m>
                <a:endParaRPr lang="en-US"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4981366" y="2899015"/>
                <a:ext cx="4531693" cy="783804"/>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14050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 Kinetic Energy</a:t>
            </a:r>
          </a:p>
        </p:txBody>
      </p:sp>
      <p:sp>
        <p:nvSpPr>
          <p:cNvPr id="3" name="Content Placeholder 2"/>
          <p:cNvSpPr>
            <a:spLocks noGrp="1"/>
          </p:cNvSpPr>
          <p:nvPr>
            <p:ph sz="quarter" idx="1"/>
          </p:nvPr>
        </p:nvSpPr>
        <p:spPr/>
        <p:txBody>
          <a:bodyPr>
            <a:noAutofit/>
          </a:bodyPr>
          <a:lstStyle/>
          <a:p>
            <a:pPr marL="0">
              <a:buNone/>
            </a:pPr>
            <a:r>
              <a:rPr lang="en-US" sz="2000" dirty="0"/>
              <a:t>Which of the following statements concerning the molar kinetic energy is true?</a:t>
            </a:r>
          </a:p>
          <a:p>
            <a:pPr>
              <a:buNone/>
            </a:pPr>
            <a:endParaRPr lang="en-US" sz="2000" dirty="0"/>
          </a:p>
          <a:p>
            <a:pPr marL="571500" indent="-571500">
              <a:buFont typeface="+mj-lt"/>
              <a:buAutoNum type="romanUcPeriod"/>
            </a:pPr>
            <a:r>
              <a:rPr lang="en-US" sz="2000" dirty="0"/>
              <a:t>Gas molecules with higher masses, on average, have higher kinetic energy</a:t>
            </a:r>
          </a:p>
          <a:p>
            <a:pPr marL="571500" indent="-571500">
              <a:buFont typeface="+mj-lt"/>
              <a:buAutoNum type="romanUcPeriod"/>
            </a:pPr>
            <a:r>
              <a:rPr lang="en-US" sz="2000" dirty="0"/>
              <a:t>Gas molecules with greater temperature, on average, have higher kinetic energy</a:t>
            </a:r>
          </a:p>
          <a:p>
            <a:pPr marL="571500" indent="-571500">
              <a:buNone/>
            </a:pPr>
            <a:endParaRPr lang="en-US" sz="2000" dirty="0"/>
          </a:p>
          <a:p>
            <a:pPr marL="571500" indent="-571500">
              <a:buFont typeface="+mj-lt"/>
              <a:buAutoNum type="alphaUcPeriod"/>
            </a:pPr>
            <a:r>
              <a:rPr lang="en-US" sz="2000" dirty="0"/>
              <a:t>I</a:t>
            </a:r>
          </a:p>
          <a:p>
            <a:pPr marL="571500" indent="-571500">
              <a:buFont typeface="+mj-lt"/>
              <a:buAutoNum type="alphaUcPeriod"/>
            </a:pPr>
            <a:r>
              <a:rPr lang="en-US" sz="2000" dirty="0"/>
              <a:t>II</a:t>
            </a:r>
          </a:p>
          <a:p>
            <a:pPr marL="571500" indent="-571500">
              <a:buFont typeface="+mj-lt"/>
              <a:buAutoNum type="alphaUcPeriod"/>
            </a:pPr>
            <a:r>
              <a:rPr lang="en-US" sz="2000" dirty="0"/>
              <a:t>Both I and II</a:t>
            </a:r>
          </a:p>
          <a:p>
            <a:pPr marL="571500" indent="-571500">
              <a:buFont typeface="+mj-lt"/>
              <a:buAutoNum type="alphaUcPeriod"/>
            </a:pPr>
            <a:r>
              <a:rPr lang="en-US" sz="2000" dirty="0"/>
              <a:t>Neither I nor II</a:t>
            </a:r>
          </a:p>
        </p:txBody>
      </p:sp>
    </p:spTree>
    <p:extLst>
      <p:ext uri="{BB962C8B-B14F-4D97-AF65-F5344CB8AC3E}">
        <p14:creationId xmlns:p14="http://schemas.microsoft.com/office/powerpoint/2010/main" val="2488352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100" dirty="0"/>
              <a:t>Root mean squared (</a:t>
            </a:r>
            <a:r>
              <a:rPr lang="en-US" sz="3100" dirty="0" err="1"/>
              <a:t>rms</a:t>
            </a:r>
            <a:r>
              <a:rPr lang="en-US" sz="3100" dirty="0"/>
              <a:t>) velocity of gas particles</a:t>
            </a:r>
          </a:p>
        </p:txBody>
      </p:sp>
      <p:cxnSp>
        <p:nvCxnSpPr>
          <p:cNvPr id="7" name="Straight Arrow Connector 6"/>
          <p:cNvCxnSpPr>
            <a:cxnSpLocks/>
          </p:cNvCxnSpPr>
          <p:nvPr/>
        </p:nvCxnSpPr>
        <p:spPr>
          <a:xfrm flipH="1">
            <a:off x="5501515" y="3248163"/>
            <a:ext cx="1088211"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501515" y="3786069"/>
            <a:ext cx="1088211" cy="43075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54420" y="3786069"/>
            <a:ext cx="2389580" cy="830997"/>
          </a:xfrm>
          <a:prstGeom prst="rect">
            <a:avLst/>
          </a:prstGeom>
          <a:noFill/>
        </p:spPr>
        <p:txBody>
          <a:bodyPr wrap="square" rtlCol="0">
            <a:spAutoFit/>
          </a:bodyPr>
          <a:lstStyle/>
          <a:p>
            <a:r>
              <a:rPr lang="en-US" sz="2400" dirty="0"/>
              <a:t>MM is the molar mass in kg/mol</a:t>
            </a:r>
            <a:endParaRPr lang="en-US" sz="28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B4C87FB-9668-48CD-9806-58158DF49C8A}"/>
                  </a:ext>
                </a:extLst>
              </p:cNvPr>
              <p:cNvSpPr txBox="1"/>
              <p:nvPr/>
            </p:nvSpPr>
            <p:spPr>
              <a:xfrm>
                <a:off x="2254656" y="2564404"/>
                <a:ext cx="3246859" cy="172919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𝑣</m:t>
                          </m:r>
                        </m:e>
                        <m:sub>
                          <m:r>
                            <m:rPr>
                              <m:sty m:val="p"/>
                            </m:rPr>
                            <a:rPr lang="en-US" sz="3600" b="0" i="0" smtClean="0">
                              <a:latin typeface="Cambria Math" panose="02040503050406030204" pitchFamily="18" charset="0"/>
                            </a:rPr>
                            <m:t>rms</m:t>
                          </m:r>
                        </m:sub>
                      </m:sSub>
                      <m:r>
                        <a:rPr lang="en-US" sz="3600" b="0" i="1" smtClean="0">
                          <a:latin typeface="Cambria Math" panose="02040503050406030204" pitchFamily="18" charset="0"/>
                        </a:rPr>
                        <m:t>=</m:t>
                      </m:r>
                      <m:rad>
                        <m:radPr>
                          <m:degHide m:val="on"/>
                          <m:ctrlPr>
                            <a:rPr lang="en-US" sz="3600" b="0" i="1" smtClean="0">
                              <a:latin typeface="Cambria Math" panose="02040503050406030204" pitchFamily="18" charset="0"/>
                            </a:rPr>
                          </m:ctrlPr>
                        </m:radPr>
                        <m:deg/>
                        <m:e>
                          <m:f>
                            <m:fPr>
                              <m:ctrlPr>
                                <a:rPr lang="en-US" sz="3600" b="0" i="1" smtClean="0">
                                  <a:latin typeface="Cambria Math" panose="02040503050406030204" pitchFamily="18" charset="0"/>
                                </a:rPr>
                              </m:ctrlPr>
                            </m:fPr>
                            <m:num>
                              <m:r>
                                <a:rPr lang="en-US" sz="3600" b="0" i="0" smtClean="0">
                                  <a:latin typeface="Cambria Math" panose="02040503050406030204" pitchFamily="18" charset="0"/>
                                </a:rPr>
                                <m:t>3</m:t>
                              </m:r>
                              <m:r>
                                <m:rPr>
                                  <m:sty m:val="p"/>
                                </m:rPr>
                                <a:rPr lang="en-US" sz="3600" b="0" i="0" smtClean="0">
                                  <a:latin typeface="Cambria Math" panose="02040503050406030204" pitchFamily="18" charset="0"/>
                                </a:rPr>
                                <m:t>RT</m:t>
                              </m:r>
                            </m:num>
                            <m:den>
                              <m:r>
                                <m:rPr>
                                  <m:sty m:val="p"/>
                                </m:rPr>
                                <a:rPr lang="en-US" sz="3600" b="0" i="0" smtClean="0">
                                  <a:latin typeface="Cambria Math" panose="02040503050406030204" pitchFamily="18" charset="0"/>
                                </a:rPr>
                                <m:t>MM</m:t>
                              </m:r>
                            </m:den>
                          </m:f>
                        </m:e>
                      </m:rad>
                    </m:oMath>
                  </m:oMathPara>
                </a14:m>
                <a:endParaRPr lang="en-US" sz="3600" dirty="0"/>
              </a:p>
            </p:txBody>
          </p:sp>
        </mc:Choice>
        <mc:Fallback xmlns="">
          <p:sp>
            <p:nvSpPr>
              <p:cNvPr id="3" name="TextBox 2">
                <a:extLst>
                  <a:ext uri="{FF2B5EF4-FFF2-40B4-BE49-F238E27FC236}">
                    <a16:creationId xmlns:a16="http://schemas.microsoft.com/office/drawing/2014/main" id="{BB4C87FB-9668-48CD-9806-58158DF49C8A}"/>
                  </a:ext>
                </a:extLst>
              </p:cNvPr>
              <p:cNvSpPr txBox="1">
                <a:spLocks noRot="1" noChangeAspect="1" noMove="1" noResize="1" noEditPoints="1" noAdjustHandles="1" noChangeArrowheads="1" noChangeShapeType="1" noTextEdit="1"/>
              </p:cNvSpPr>
              <p:nvPr/>
            </p:nvSpPr>
            <p:spPr>
              <a:xfrm>
                <a:off x="2254656" y="2564404"/>
                <a:ext cx="3246859" cy="172919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831BFBB-1F02-4077-A9E8-E74D053AACE8}"/>
                  </a:ext>
                </a:extLst>
              </p:cNvPr>
              <p:cNvSpPr txBox="1"/>
              <p:nvPr/>
            </p:nvSpPr>
            <p:spPr>
              <a:xfrm>
                <a:off x="6704026" y="2775796"/>
                <a:ext cx="2356281" cy="7838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sz="2400" i="0" dirty="0" smtClean="0">
                          <a:latin typeface="Cambria Math" panose="02040503050406030204" pitchFamily="18" charset="0"/>
                        </a:rPr>
                        <m:t>R</m:t>
                      </m:r>
                      <m:r>
                        <m:rPr>
                          <m:nor/>
                        </m:rPr>
                        <a:rPr lang="en-US" sz="2400" i="0" dirty="0" smtClean="0">
                          <a:latin typeface="Cambria Math" panose="02040503050406030204" pitchFamily="18" charset="0"/>
                        </a:rPr>
                        <m:t> </m:t>
                      </m:r>
                      <m:r>
                        <m:rPr>
                          <m:nor/>
                        </m:rPr>
                        <a:rPr lang="en-US" sz="2400" i="0" dirty="0" smtClean="0">
                          <a:latin typeface="Cambria Math" panose="02040503050406030204" pitchFamily="18" charset="0"/>
                        </a:rPr>
                        <m:t>is</m:t>
                      </m:r>
                      <m:r>
                        <a:rPr lang="en-US" sz="2400" i="1" dirty="0" smtClean="0">
                          <a:latin typeface="Cambria Math" panose="02040503050406030204" pitchFamily="18" charset="0"/>
                        </a:rPr>
                        <m:t> 8.314 </m:t>
                      </m:r>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J</m:t>
                          </m:r>
                        </m:num>
                        <m:den>
                          <m:r>
                            <m:rPr>
                              <m:sty m:val="p"/>
                            </m:rPr>
                            <a:rPr lang="en-US" sz="2400" b="0" i="0" smtClean="0">
                              <a:latin typeface="Cambria Math" panose="02040503050406030204" pitchFamily="18" charset="0"/>
                            </a:rPr>
                            <m:t>K</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mol</m:t>
                          </m:r>
                        </m:den>
                      </m:f>
                    </m:oMath>
                  </m:oMathPara>
                </a14:m>
                <a:endParaRPr lang="en-US" sz="2800" dirty="0"/>
              </a:p>
            </p:txBody>
          </p:sp>
        </mc:Choice>
        <mc:Fallback xmlns="">
          <p:sp>
            <p:nvSpPr>
              <p:cNvPr id="10" name="TextBox 9">
                <a:extLst>
                  <a:ext uri="{FF2B5EF4-FFF2-40B4-BE49-F238E27FC236}">
                    <a16:creationId xmlns:a16="http://schemas.microsoft.com/office/drawing/2014/main" id="{2831BFBB-1F02-4077-A9E8-E74D053AACE8}"/>
                  </a:ext>
                </a:extLst>
              </p:cNvPr>
              <p:cNvSpPr txBox="1">
                <a:spLocks noRot="1" noChangeAspect="1" noMove="1" noResize="1" noEditPoints="1" noAdjustHandles="1" noChangeArrowheads="1" noChangeShapeType="1" noTextEdit="1"/>
              </p:cNvSpPr>
              <p:nvPr/>
            </p:nvSpPr>
            <p:spPr>
              <a:xfrm>
                <a:off x="6704026" y="2775796"/>
                <a:ext cx="2356281" cy="78380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1ECB0C2-6D53-4A50-9BBC-4AAB0B41AE0A}"/>
                  </a:ext>
                </a:extLst>
              </p:cNvPr>
              <p:cNvSpPr txBox="1"/>
              <p:nvPr/>
            </p:nvSpPr>
            <p:spPr>
              <a:xfrm>
                <a:off x="5846821" y="1822330"/>
                <a:ext cx="2356281" cy="8304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acc>
                            <m:accPr>
                              <m:chr m:val="̅"/>
                              <m:ctrlPr>
                                <a:rPr lang="en-US" sz="2400" b="0" i="1" smtClean="0">
                                  <a:latin typeface="Cambria Math" panose="02040503050406030204" pitchFamily="18" charset="0"/>
                                </a:rPr>
                              </m:ctrlPr>
                            </m:accPr>
                            <m:e>
                              <m:r>
                                <m:rPr>
                                  <m:sty m:val="p"/>
                                </m:rPr>
                                <a:rPr lang="en-US" sz="2400" b="0" i="0" smtClean="0">
                                  <a:latin typeface="Cambria Math" panose="02040503050406030204" pitchFamily="18" charset="0"/>
                                </a:rPr>
                                <m:t>KE</m:t>
                              </m:r>
                            </m:e>
                          </m:acc>
                        </m:num>
                        <m:den>
                          <m:r>
                            <a:rPr lang="en-US" sz="2400" b="0" i="0" smtClean="0">
                              <a:latin typeface="Cambria Math" panose="02040503050406030204" pitchFamily="18" charset="0"/>
                            </a:rPr>
                            <m:t>2</m:t>
                          </m:r>
                        </m:den>
                      </m:f>
                    </m:oMath>
                  </m:oMathPara>
                </a14:m>
                <a:endParaRPr lang="en-US" sz="2800" dirty="0"/>
              </a:p>
            </p:txBody>
          </p:sp>
        </mc:Choice>
        <mc:Fallback xmlns="">
          <p:sp>
            <p:nvSpPr>
              <p:cNvPr id="8" name="TextBox 7">
                <a:extLst>
                  <a:ext uri="{FF2B5EF4-FFF2-40B4-BE49-F238E27FC236}">
                    <a16:creationId xmlns:a16="http://schemas.microsoft.com/office/drawing/2014/main" id="{71ECB0C2-6D53-4A50-9BBC-4AAB0B41AE0A}"/>
                  </a:ext>
                </a:extLst>
              </p:cNvPr>
              <p:cNvSpPr txBox="1">
                <a:spLocks noRot="1" noChangeAspect="1" noMove="1" noResize="1" noEditPoints="1" noAdjustHandles="1" noChangeArrowheads="1" noChangeShapeType="1" noTextEdit="1"/>
              </p:cNvSpPr>
              <p:nvPr/>
            </p:nvSpPr>
            <p:spPr>
              <a:xfrm>
                <a:off x="5846821" y="1822330"/>
                <a:ext cx="2356281" cy="830484"/>
              </a:xfrm>
              <a:prstGeom prst="rect">
                <a:avLst/>
              </a:prstGeom>
              <a:blipFill>
                <a:blip r:embed="rId4"/>
                <a:stretch>
                  <a:fillRect/>
                </a:stretch>
              </a:blipFill>
            </p:spPr>
            <p:txBody>
              <a:bodyPr/>
              <a:lstStyle/>
              <a:p>
                <a:r>
                  <a:rPr lang="en-US">
                    <a:noFill/>
                  </a:rPr>
                  <a:t> </a:t>
                </a:r>
              </a:p>
            </p:txBody>
          </p:sp>
        </mc:Fallback>
      </mc:AlternateContent>
      <p:cxnSp>
        <p:nvCxnSpPr>
          <p:cNvPr id="11" name="Straight Arrow Connector 10">
            <a:extLst>
              <a:ext uri="{FF2B5EF4-FFF2-40B4-BE49-F238E27FC236}">
                <a16:creationId xmlns:a16="http://schemas.microsoft.com/office/drawing/2014/main" id="{BF5CAE52-AF38-4261-9001-387987BEB8CC}"/>
              </a:ext>
            </a:extLst>
          </p:cNvPr>
          <p:cNvCxnSpPr>
            <a:cxnSpLocks/>
          </p:cNvCxnSpPr>
          <p:nvPr/>
        </p:nvCxnSpPr>
        <p:spPr>
          <a:xfrm flipH="1">
            <a:off x="5501516" y="2299063"/>
            <a:ext cx="1088210" cy="3776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701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a:t>
            </a:r>
            <a:r>
              <a:rPr lang="en-US" dirty="0" err="1"/>
              <a:t>rms</a:t>
            </a:r>
            <a:r>
              <a:rPr lang="en-US" dirty="0"/>
              <a:t> speed</a:t>
            </a:r>
          </a:p>
        </p:txBody>
      </p:sp>
      <p:sp>
        <p:nvSpPr>
          <p:cNvPr id="3" name="Content Placeholder 2"/>
          <p:cNvSpPr>
            <a:spLocks noGrp="1"/>
          </p:cNvSpPr>
          <p:nvPr>
            <p:ph sz="quarter" idx="1"/>
          </p:nvPr>
        </p:nvSpPr>
        <p:spPr/>
        <p:txBody>
          <a:bodyPr>
            <a:normAutofit/>
          </a:bodyPr>
          <a:lstStyle/>
          <a:p>
            <a:pPr marL="0">
              <a:buNone/>
            </a:pPr>
            <a:r>
              <a:rPr lang="en-US" sz="2180" dirty="0"/>
              <a:t>Calculate the </a:t>
            </a:r>
            <a:r>
              <a:rPr lang="en-US" sz="2180" dirty="0" err="1"/>
              <a:t>rms</a:t>
            </a:r>
            <a:r>
              <a:rPr lang="en-US" sz="2180" dirty="0"/>
              <a:t> speed of O</a:t>
            </a:r>
            <a:r>
              <a:rPr lang="en-US" sz="2180" baseline="-25000" dirty="0"/>
              <a:t>2</a:t>
            </a:r>
            <a:r>
              <a:rPr lang="en-US" sz="2180" dirty="0"/>
              <a:t> molecules in a cylinder at 21.00°C and 15.7 atm.</a:t>
            </a:r>
          </a:p>
        </p:txBody>
      </p:sp>
    </p:spTree>
    <p:extLst>
      <p:ext uri="{BB962C8B-B14F-4D97-AF65-F5344CB8AC3E}">
        <p14:creationId xmlns:p14="http://schemas.microsoft.com/office/powerpoint/2010/main" val="3822523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Increasing the molar mass at constant temperature</a:t>
            </a:r>
          </a:p>
        </p:txBody>
      </p:sp>
      <p:sp>
        <p:nvSpPr>
          <p:cNvPr id="5" name="Content Placeholder 2"/>
          <p:cNvSpPr>
            <a:spLocks noGrp="1"/>
          </p:cNvSpPr>
          <p:nvPr>
            <p:ph sz="quarter" idx="1"/>
          </p:nvPr>
        </p:nvSpPr>
        <p:spPr>
          <a:xfrm>
            <a:off x="612648" y="1600200"/>
            <a:ext cx="8153400" cy="4495800"/>
          </a:xfrm>
        </p:spPr>
        <p:txBody>
          <a:bodyPr/>
          <a:lstStyle/>
          <a:p>
            <a:r>
              <a:rPr lang="en-US" sz="2180" dirty="0"/>
              <a:t>Since kinetic molecular theory mandates that all gases at the same temperature must have the same kinetic energy, gases with smaller masses must move faster</a:t>
            </a:r>
          </a:p>
          <a:p>
            <a:r>
              <a:rPr lang="en-US" sz="2180" dirty="0"/>
              <a:t>Thus, heavier gases move more slowly, on average, than lighter gases at the same temperature</a:t>
            </a:r>
          </a:p>
          <a:p>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E785766-9835-4950-BE0E-885FA7FD3DCD}"/>
                  </a:ext>
                </a:extLst>
              </p:cNvPr>
              <p:cNvSpPr txBox="1"/>
              <p:nvPr/>
            </p:nvSpPr>
            <p:spPr>
              <a:xfrm>
                <a:off x="2213741" y="3506513"/>
                <a:ext cx="4242075" cy="154734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𝑣</m:t>
                          </m:r>
                        </m:e>
                        <m:sub>
                          <m:r>
                            <m:rPr>
                              <m:sty m:val="p"/>
                            </m:rPr>
                            <a:rPr lang="en-US" sz="3200" b="0" i="0" smtClean="0">
                              <a:latin typeface="Cambria Math" panose="02040503050406030204" pitchFamily="18" charset="0"/>
                            </a:rPr>
                            <m:t>rms</m:t>
                          </m:r>
                        </m:sub>
                      </m:sSub>
                      <m:r>
                        <a:rPr lang="en-US" sz="3200" b="0" i="1" smtClean="0">
                          <a:latin typeface="Cambria Math" panose="02040503050406030204" pitchFamily="18" charset="0"/>
                        </a:rPr>
                        <m:t>=</m:t>
                      </m:r>
                      <m:rad>
                        <m:radPr>
                          <m:degHide m:val="on"/>
                          <m:ctrlPr>
                            <a:rPr lang="en-US" sz="3200" b="0" i="1" smtClean="0">
                              <a:latin typeface="Cambria Math" panose="02040503050406030204" pitchFamily="18" charset="0"/>
                            </a:rPr>
                          </m:ctrlPr>
                        </m:radPr>
                        <m:deg/>
                        <m:e>
                          <m:f>
                            <m:fPr>
                              <m:ctrlPr>
                                <a:rPr lang="en-US" sz="3200" b="0" i="1" smtClean="0">
                                  <a:latin typeface="Cambria Math" panose="02040503050406030204" pitchFamily="18" charset="0"/>
                                </a:rPr>
                              </m:ctrlPr>
                            </m:fPr>
                            <m:num>
                              <m:r>
                                <a:rPr lang="en-US" sz="3200" b="0" i="0" smtClean="0">
                                  <a:latin typeface="Cambria Math" panose="02040503050406030204" pitchFamily="18" charset="0"/>
                                </a:rPr>
                                <m:t>3</m:t>
                              </m:r>
                              <m:r>
                                <m:rPr>
                                  <m:sty m:val="p"/>
                                </m:rPr>
                                <a:rPr lang="en-US" sz="3200" b="0" i="0" smtClean="0">
                                  <a:latin typeface="Cambria Math" panose="02040503050406030204" pitchFamily="18" charset="0"/>
                                </a:rPr>
                                <m:t>RT</m:t>
                              </m:r>
                            </m:num>
                            <m:den>
                              <m:r>
                                <m:rPr>
                                  <m:sty m:val="p"/>
                                </m:rPr>
                                <a:rPr lang="en-US" sz="3200" b="0" i="0" smtClean="0">
                                  <a:latin typeface="Cambria Math" panose="02040503050406030204" pitchFamily="18" charset="0"/>
                                </a:rPr>
                                <m:t>MM</m:t>
                              </m:r>
                            </m:den>
                          </m:f>
                        </m:e>
                      </m:rad>
                    </m:oMath>
                  </m:oMathPara>
                </a14:m>
                <a:endParaRPr lang="en-US" sz="4400" dirty="0"/>
              </a:p>
            </p:txBody>
          </p:sp>
        </mc:Choice>
        <mc:Fallback xmlns="">
          <p:sp>
            <p:nvSpPr>
              <p:cNvPr id="7" name="TextBox 6">
                <a:extLst>
                  <a:ext uri="{FF2B5EF4-FFF2-40B4-BE49-F238E27FC236}">
                    <a16:creationId xmlns:a16="http://schemas.microsoft.com/office/drawing/2014/main" id="{2E785766-9835-4950-BE0E-885FA7FD3DCD}"/>
                  </a:ext>
                </a:extLst>
              </p:cNvPr>
              <p:cNvSpPr txBox="1">
                <a:spLocks noRot="1" noChangeAspect="1" noMove="1" noResize="1" noEditPoints="1" noAdjustHandles="1" noChangeArrowheads="1" noChangeShapeType="1" noTextEdit="1"/>
              </p:cNvSpPr>
              <p:nvPr/>
            </p:nvSpPr>
            <p:spPr>
              <a:xfrm>
                <a:off x="2213741" y="3506513"/>
                <a:ext cx="4242075" cy="1547347"/>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64383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1963</TotalTime>
  <Words>741</Words>
  <Application>Microsoft Office PowerPoint</Application>
  <PresentationFormat>On-screen Show (4:3)</PresentationFormat>
  <Paragraphs>113</Paragraphs>
  <Slides>22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Calibri</vt:lpstr>
      <vt:lpstr>Cambria Math</vt:lpstr>
      <vt:lpstr>Wingdings</vt:lpstr>
      <vt:lpstr>Wingdings 2</vt:lpstr>
      <vt:lpstr>Median</vt:lpstr>
      <vt:lpstr>Chapter 9 Part 3</vt:lpstr>
      <vt:lpstr>Kinetic Molecular Theory</vt:lpstr>
      <vt:lpstr>Gas Motion</vt:lpstr>
      <vt:lpstr>Kinetic Molecular Theory</vt:lpstr>
      <vt:lpstr>Molar Kinetic Energy</vt:lpstr>
      <vt:lpstr>Molar Kinetic Energy</vt:lpstr>
      <vt:lpstr>Root mean squared (rms) velocity of gas particles</vt:lpstr>
      <vt:lpstr>Calculating rms speed</vt:lpstr>
      <vt:lpstr>Increasing the molar mass at constant temperature</vt:lpstr>
      <vt:lpstr>Speed of Gas Particles vs. Molar Mass</vt:lpstr>
      <vt:lpstr>Molar mass, particle speed, temperature, and kinetic energy</vt:lpstr>
      <vt:lpstr>Gas diffusion</vt:lpstr>
      <vt:lpstr>Gas effusion</vt:lpstr>
      <vt:lpstr>Diffusion vs. Effusion</vt:lpstr>
      <vt:lpstr>Graham’s Law of Effusion</vt:lpstr>
      <vt:lpstr>Rates of effusion</vt:lpstr>
      <vt:lpstr>Effusion</vt:lpstr>
      <vt:lpstr>Real (Nonideal) gases</vt:lpstr>
      <vt:lpstr>Low temperature deviations</vt:lpstr>
      <vt:lpstr>High pressure deviations</vt:lpstr>
      <vt:lpstr>Behaviors that cause non-ideal gas behavior</vt:lpstr>
      <vt:lpstr>van der Waals equation</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Part 2</dc:title>
  <dc:creator>Walter Turner</dc:creator>
  <cp:lastModifiedBy>Turner, Walter</cp:lastModifiedBy>
  <cp:revision>30</cp:revision>
  <dcterms:created xsi:type="dcterms:W3CDTF">2017-12-04T16:36:52Z</dcterms:created>
  <dcterms:modified xsi:type="dcterms:W3CDTF">2021-10-29T12:41:22Z</dcterms:modified>
</cp:coreProperties>
</file>