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7" r:id="rId2"/>
    <p:sldId id="307" r:id="rId3"/>
    <p:sldId id="261" r:id="rId4"/>
    <p:sldId id="262" r:id="rId5"/>
    <p:sldId id="264" r:id="rId6"/>
    <p:sldId id="309" r:id="rId7"/>
    <p:sldId id="265" r:id="rId8"/>
    <p:sldId id="268" r:id="rId9"/>
    <p:sldId id="285" r:id="rId10"/>
    <p:sldId id="286" r:id="rId11"/>
    <p:sldId id="290" r:id="rId12"/>
    <p:sldId id="291" r:id="rId13"/>
    <p:sldId id="294" r:id="rId14"/>
    <p:sldId id="292" r:id="rId15"/>
    <p:sldId id="271" r:id="rId16"/>
    <p:sldId id="272" r:id="rId17"/>
    <p:sldId id="295" r:id="rId18"/>
    <p:sldId id="274" r:id="rId19"/>
    <p:sldId id="276" r:id="rId20"/>
    <p:sldId id="301" r:id="rId21"/>
    <p:sldId id="297" r:id="rId22"/>
    <p:sldId id="29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2" autoAdjust="0"/>
    <p:restoredTop sz="94660"/>
  </p:normalViewPr>
  <p:slideViewPr>
    <p:cSldViewPr snapToGrid="0">
      <p:cViewPr varScale="1">
        <p:scale>
          <a:sx n="114" d="100"/>
          <a:sy n="114" d="100"/>
        </p:scale>
        <p:origin x="139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442613-6DFF-405E-90F6-84D9772F07D1}" type="datetimeFigureOut">
              <a:rPr lang="en-US" smtClean="0"/>
              <a:t>11/1/2021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D2278E-9CC7-4989-888B-E9A88AF870F1}" type="slidenum">
              <a:rPr lang="en-US" smtClean="0"/>
              <a:t>‹#›</a:t>
            </a:fld>
            <a:endParaRPr lang="en-US"/>
          </a:p>
        </p:txBody>
      </p:sp>
    </p:spTree>
    <p:extLst>
      <p:ext uri="{BB962C8B-B14F-4D97-AF65-F5344CB8AC3E}">
        <p14:creationId xmlns:p14="http://schemas.microsoft.com/office/powerpoint/2010/main" val="427048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C191EB-24CE-45CA-A093-DA844DAC7E2E}" type="slidenum">
              <a:rPr lang="en-US" smtClean="0"/>
              <a:pPr/>
              <a:t>16</a:t>
            </a:fld>
            <a:endParaRPr lang="en-US"/>
          </a:p>
        </p:txBody>
      </p:sp>
    </p:spTree>
    <p:extLst>
      <p:ext uri="{BB962C8B-B14F-4D97-AF65-F5344CB8AC3E}">
        <p14:creationId xmlns:p14="http://schemas.microsoft.com/office/powerpoint/2010/main" val="3794334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FADB3480-F9ED-401C-A2F6-858C4954121D}" type="datetimeFigureOut">
              <a:rPr lang="en-US" smtClean="0"/>
              <a:t>11/1/2021</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BA7582E-43C2-4119-A7B8-E0BA9B44F917}" type="slidenum">
              <a:rPr lang="en-US" smtClean="0"/>
              <a:t>‹#›</a:t>
            </a:fld>
            <a:endParaRPr lang="en-US"/>
          </a:p>
        </p:txBody>
      </p:sp>
    </p:spTree>
    <p:extLst>
      <p:ext uri="{BB962C8B-B14F-4D97-AF65-F5344CB8AC3E}">
        <p14:creationId xmlns:p14="http://schemas.microsoft.com/office/powerpoint/2010/main" val="82106656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ADB3480-F9ED-401C-A2F6-858C4954121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A7582E-43C2-4119-A7B8-E0BA9B44F917}" type="slidenum">
              <a:rPr lang="en-US" smtClean="0"/>
              <a:t>‹#›</a:t>
            </a:fld>
            <a:endParaRPr lang="en-US"/>
          </a:p>
        </p:txBody>
      </p:sp>
    </p:spTree>
    <p:extLst>
      <p:ext uri="{BB962C8B-B14F-4D97-AF65-F5344CB8AC3E}">
        <p14:creationId xmlns:p14="http://schemas.microsoft.com/office/powerpoint/2010/main" val="4292324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FADB3480-F9ED-401C-A2F6-858C4954121D}" type="datetimeFigureOut">
              <a:rPr lang="en-US" smtClean="0"/>
              <a:t>11/1/2021</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6BA7582E-43C2-4119-A7B8-E0BA9B44F917}" type="slidenum">
              <a:rPr lang="en-US" smtClean="0"/>
              <a:t>‹#›</a:t>
            </a:fld>
            <a:endParaRPr lang="en-US"/>
          </a:p>
        </p:txBody>
      </p:sp>
    </p:spTree>
    <p:extLst>
      <p:ext uri="{BB962C8B-B14F-4D97-AF65-F5344CB8AC3E}">
        <p14:creationId xmlns:p14="http://schemas.microsoft.com/office/powerpoint/2010/main" val="32625697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FADB3480-F9ED-401C-A2F6-858C4954121D}" type="datetimeFigureOut">
              <a:rPr lang="en-US" smtClean="0"/>
              <a:t>11/1/2021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BA7582E-43C2-4119-A7B8-E0BA9B44F91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592524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FADB3480-F9ED-401C-A2F6-858C4954121D}" type="datetimeFigureOut">
              <a:rPr lang="en-US" smtClean="0"/>
              <a:t>11/1/2021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6BA7582E-43C2-4119-A7B8-E0BA9B44F91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123447713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FADB3480-F9ED-401C-A2F6-858C4954121D}" type="datetimeFigureOut">
              <a:rPr lang="en-US" smtClean="0"/>
              <a:t>11/1/2021</a:t>
            </a:fld>
            <a:endParaRPr lang="en-US"/>
          </a:p>
        </p:txBody>
      </p:sp>
      <p:sp>
        <p:nvSpPr>
          <p:cNvPr id="10" name="Slide Number Placeholder 9"/>
          <p:cNvSpPr>
            <a:spLocks noGrp="1"/>
          </p:cNvSpPr>
          <p:nvPr>
            <p:ph type="sldNum" sz="quarter" idx="16"/>
          </p:nvPr>
        </p:nvSpPr>
        <p:spPr/>
        <p:txBody>
          <a:bodyPr rtlCol="0"/>
          <a:lstStyle/>
          <a:p>
            <a:fld id="{6BA7582E-43C2-4119-A7B8-E0BA9B44F91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4269803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FADB3480-F9ED-401C-A2F6-858C4954121D}" type="datetimeFigureOut">
              <a:rPr lang="en-US" smtClean="0"/>
              <a:t>11/1/2021</a:t>
            </a:fld>
            <a:endParaRPr lang="en-US"/>
          </a:p>
        </p:txBody>
      </p:sp>
      <p:sp>
        <p:nvSpPr>
          <p:cNvPr id="12" name="Slide Number Placeholder 11"/>
          <p:cNvSpPr>
            <a:spLocks noGrp="1"/>
          </p:cNvSpPr>
          <p:nvPr>
            <p:ph type="sldNum" sz="quarter" idx="16"/>
          </p:nvPr>
        </p:nvSpPr>
        <p:spPr/>
        <p:txBody>
          <a:bodyPr rtlCol="0"/>
          <a:lstStyle/>
          <a:p>
            <a:fld id="{6BA7582E-43C2-4119-A7B8-E0BA9B44F91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16246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ADB3480-F9ED-401C-A2F6-858C4954121D}" type="datetimeFigureOut">
              <a:rPr lang="en-US" smtClean="0"/>
              <a:t>11/1/2021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BA7582E-43C2-4119-A7B8-E0BA9B44F917}" type="slidenum">
              <a:rPr lang="en-US" smtClean="0"/>
              <a:t>‹#›</a:t>
            </a:fld>
            <a:endParaRPr lang="en-US"/>
          </a:p>
        </p:txBody>
      </p:sp>
    </p:spTree>
    <p:extLst>
      <p:ext uri="{BB962C8B-B14F-4D97-AF65-F5344CB8AC3E}">
        <p14:creationId xmlns:p14="http://schemas.microsoft.com/office/powerpoint/2010/main" val="4287627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B3480-F9ED-401C-A2F6-858C4954121D}" type="datetimeFigureOut">
              <a:rPr lang="en-US" smtClean="0"/>
              <a:t>11/1/2021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BA7582E-43C2-4119-A7B8-E0BA9B44F917}" type="slidenum">
              <a:rPr lang="en-US" smtClean="0"/>
              <a:t>‹#›</a:t>
            </a:fld>
            <a:endParaRPr lang="en-US"/>
          </a:p>
        </p:txBody>
      </p:sp>
    </p:spTree>
    <p:extLst>
      <p:ext uri="{BB962C8B-B14F-4D97-AF65-F5344CB8AC3E}">
        <p14:creationId xmlns:p14="http://schemas.microsoft.com/office/powerpoint/2010/main" val="335619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FADB3480-F9ED-401C-A2F6-858C4954121D}" type="datetimeFigureOut">
              <a:rPr lang="en-US" smtClean="0"/>
              <a:t>11/1/2021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BA7582E-43C2-4119-A7B8-E0BA9B44F91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79075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2"/>
            <a:ext cx="2667000" cy="365125"/>
          </a:xfrm>
        </p:spPr>
        <p:txBody>
          <a:bodyPr rtlCol="0"/>
          <a:lstStyle/>
          <a:p>
            <a:fld id="{FADB3480-F9ED-401C-A2F6-858C4954121D}" type="datetimeFigureOut">
              <a:rPr lang="en-US" smtClean="0"/>
              <a:t>11/1/2021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6BA7582E-43C2-4119-A7B8-E0BA9B44F917}"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6618969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FADB3480-F9ED-401C-A2F6-858C4954121D}" type="datetimeFigureOut">
              <a:rPr lang="en-US" smtClean="0"/>
              <a:t>11/1/2021</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6BA7582E-43C2-4119-A7B8-E0BA9B44F917}" type="slidenum">
              <a:rPr lang="en-US" smtClean="0"/>
              <a:t>‹#›</a:t>
            </a:fld>
            <a:endParaRPr lang="en-US"/>
          </a:p>
        </p:txBody>
      </p:sp>
    </p:spTree>
    <p:extLst>
      <p:ext uri="{BB962C8B-B14F-4D97-AF65-F5344CB8AC3E}">
        <p14:creationId xmlns:p14="http://schemas.microsoft.com/office/powerpoint/2010/main" val="2905094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dirty="0"/>
              <a:t>Chapter 6 Part 1</a:t>
            </a:r>
          </a:p>
        </p:txBody>
      </p:sp>
    </p:spTree>
    <p:extLst>
      <p:ext uri="{BB962C8B-B14F-4D97-AF65-F5344CB8AC3E}">
        <p14:creationId xmlns:p14="http://schemas.microsoft.com/office/powerpoint/2010/main" val="1339215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photoelectric effect</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1800" dirty="0"/>
                  <a:t>The incoming photon has an energy of </a:t>
                </a:r>
                <a14:m>
                  <m:oMath xmlns:m="http://schemas.openxmlformats.org/officeDocument/2006/math">
                    <m:r>
                      <m:rPr>
                        <m:sty m:val="p"/>
                      </m:rPr>
                      <a:rPr lang="en-US" sz="1800" i="0">
                        <a:latin typeface="Cambria Math" panose="02040503050406030204" pitchFamily="18" charset="0"/>
                      </a:rPr>
                      <m:t>E</m:t>
                    </m:r>
                    <m:r>
                      <a:rPr lang="en-US" sz="1800" i="0">
                        <a:latin typeface="Cambria Math" panose="02040503050406030204" pitchFamily="18" charset="0"/>
                      </a:rPr>
                      <m:t>=</m:t>
                    </m:r>
                    <m:r>
                      <m:rPr>
                        <m:sty m:val="p"/>
                      </m:rPr>
                      <a:rPr lang="en-US" sz="1800" i="0">
                        <a:latin typeface="Cambria Math" panose="02040503050406030204" pitchFamily="18" charset="0"/>
                      </a:rPr>
                      <m:t>hν</m:t>
                    </m:r>
                    <m:r>
                      <a:rPr lang="en-US" sz="1800" i="0">
                        <a:latin typeface="Cambria Math" panose="02040503050406030204" pitchFamily="18" charset="0"/>
                      </a:rPr>
                      <m:t>=</m:t>
                    </m:r>
                    <m:f>
                      <m:fPr>
                        <m:ctrlPr>
                          <a:rPr lang="en-US" sz="1800" i="1">
                            <a:latin typeface="Cambria Math" panose="02040503050406030204" pitchFamily="18" charset="0"/>
                          </a:rPr>
                        </m:ctrlPr>
                      </m:fPr>
                      <m:num>
                        <m:r>
                          <m:rPr>
                            <m:sty m:val="p"/>
                          </m:rPr>
                          <a:rPr lang="en-US" sz="1800" i="0">
                            <a:latin typeface="Cambria Math" panose="02040503050406030204" pitchFamily="18" charset="0"/>
                          </a:rPr>
                          <m:t>hc</m:t>
                        </m:r>
                      </m:num>
                      <m:den>
                        <m:r>
                          <m:rPr>
                            <m:sty m:val="p"/>
                          </m:rPr>
                          <a:rPr lang="en-US" sz="1800" i="0">
                            <a:latin typeface="Cambria Math" panose="02040503050406030204" pitchFamily="18" charset="0"/>
                          </a:rPr>
                          <m:t>λ</m:t>
                        </m:r>
                      </m:den>
                    </m:f>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a:stretch>
              </a:blipFill>
            </p:spPr>
            <p:txBody>
              <a:bodyPr/>
              <a:lstStyle/>
              <a:p>
                <a:r>
                  <a:rPr lang="en-US">
                    <a:noFill/>
                  </a:rPr>
                  <a:t> </a:t>
                </a:r>
              </a:p>
            </p:txBody>
          </p:sp>
        </mc:Fallback>
      </mc:AlternateContent>
      <p:grpSp>
        <p:nvGrpSpPr>
          <p:cNvPr id="6" name="Group 5"/>
          <p:cNvGrpSpPr/>
          <p:nvPr/>
        </p:nvGrpSpPr>
        <p:grpSpPr>
          <a:xfrm>
            <a:off x="3226308" y="3017520"/>
            <a:ext cx="2361692" cy="2463466"/>
            <a:chOff x="3273815" y="3339879"/>
            <a:chExt cx="2801508" cy="2872627"/>
          </a:xfrm>
        </p:grpSpPr>
        <p:sp>
          <p:nvSpPr>
            <p:cNvPr id="15" name="Oval 14"/>
            <p:cNvSpPr/>
            <p:nvPr/>
          </p:nvSpPr>
          <p:spPr>
            <a:xfrm>
              <a:off x="4706125" y="4493260"/>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Oval 9"/>
            <p:cNvSpPr/>
            <p:nvPr/>
          </p:nvSpPr>
          <p:spPr>
            <a:xfrm>
              <a:off x="4497611" y="4388485"/>
              <a:ext cx="335280" cy="31559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Oval 3"/>
            <p:cNvSpPr/>
            <p:nvPr/>
          </p:nvSpPr>
          <p:spPr>
            <a:xfrm flipH="1">
              <a:off x="4310492" y="4524375"/>
              <a:ext cx="34544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Oval 13"/>
            <p:cNvSpPr/>
            <p:nvPr/>
          </p:nvSpPr>
          <p:spPr>
            <a:xfrm>
              <a:off x="4339289" y="4740275"/>
              <a:ext cx="335280" cy="3352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4546915" y="485457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Oval 12"/>
            <p:cNvSpPr/>
            <p:nvPr/>
          </p:nvSpPr>
          <p:spPr>
            <a:xfrm>
              <a:off x="4700207" y="4749800"/>
              <a:ext cx="335280" cy="3352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30837" y="462343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Oval 15"/>
            <p:cNvSpPr/>
            <p:nvPr/>
          </p:nvSpPr>
          <p:spPr>
            <a:xfrm>
              <a:off x="3472751" y="5000037"/>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Oval 16"/>
            <p:cNvSpPr/>
            <p:nvPr/>
          </p:nvSpPr>
          <p:spPr>
            <a:xfrm>
              <a:off x="5208811" y="3407866"/>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Oval 17"/>
            <p:cNvSpPr/>
            <p:nvPr/>
          </p:nvSpPr>
          <p:spPr>
            <a:xfrm>
              <a:off x="5329273" y="5639548"/>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Oval 4"/>
            <p:cNvSpPr/>
            <p:nvPr/>
          </p:nvSpPr>
          <p:spPr>
            <a:xfrm>
              <a:off x="3273815" y="4124146"/>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3380888">
              <a:off x="3270403" y="4117969"/>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6860839">
              <a:off x="3341524" y="4189088"/>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Curved Connector 11"/>
          <p:cNvCxnSpPr/>
          <p:nvPr/>
        </p:nvCxnSpPr>
        <p:spPr>
          <a:xfrm>
            <a:off x="1876616" y="4700783"/>
            <a:ext cx="2964021" cy="408956"/>
          </a:xfrm>
          <a:prstGeom prst="curvedConnector3">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512856" y="4576666"/>
            <a:ext cx="282644" cy="287525"/>
          </a:xfrm>
          <a:prstGeom prst="ellipse">
            <a:avLst/>
          </a:prstGeom>
          <a:solidFill>
            <a:srgbClr val="FFC0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p:cNvSpPr txBox="1"/>
              <p:nvPr/>
            </p:nvSpPr>
            <p:spPr>
              <a:xfrm>
                <a:off x="914056" y="3909295"/>
                <a:ext cx="1463040" cy="6183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E</m:t>
                      </m:r>
                      <m:r>
                        <a:rPr lang="en-US" b="0" i="0" smtClean="0">
                          <a:latin typeface="Cambria Math" panose="02040503050406030204" pitchFamily="18" charset="0"/>
                        </a:rPr>
                        <m:t>=</m:t>
                      </m:r>
                      <m:r>
                        <m:rPr>
                          <m:sty m:val="p"/>
                        </m:rPr>
                        <a:rPr lang="en-US" b="0" i="0" smtClean="0">
                          <a:latin typeface="Cambria Math" panose="02040503050406030204" pitchFamily="18" charset="0"/>
                        </a:rPr>
                        <m:t>hν</m:t>
                      </m:r>
                      <m:r>
                        <a:rPr lang="en-US" b="0" i="0" smtClean="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hc</m:t>
                          </m:r>
                        </m:num>
                        <m:den>
                          <m:r>
                            <m:rPr>
                              <m:sty m:val="p"/>
                            </m:rPr>
                            <a:rPr lang="en-US" i="0">
                              <a:latin typeface="Cambria Math" panose="02040503050406030204" pitchFamily="18" charset="0"/>
                            </a:rPr>
                            <m:t>λ</m:t>
                          </m:r>
                        </m:den>
                      </m:f>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914056" y="3909295"/>
                <a:ext cx="1463040" cy="618311"/>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5334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photoelectric effect</a:t>
            </a:r>
          </a:p>
        </p:txBody>
      </p:sp>
      <p:sp>
        <p:nvSpPr>
          <p:cNvPr id="3" name="Content Placeholder 2"/>
          <p:cNvSpPr>
            <a:spLocks noGrp="1"/>
          </p:cNvSpPr>
          <p:nvPr>
            <p:ph sz="quarter" idx="1"/>
          </p:nvPr>
        </p:nvSpPr>
        <p:spPr/>
        <p:txBody>
          <a:bodyPr>
            <a:normAutofit/>
          </a:bodyPr>
          <a:lstStyle/>
          <a:p>
            <a:r>
              <a:rPr lang="en-US" sz="1800" dirty="0"/>
              <a:t>If the photon doesn’t have enough energy to knock the electron out of orbit, the photon is reflected with the same energy that it had before</a:t>
            </a:r>
          </a:p>
        </p:txBody>
      </p:sp>
      <p:grpSp>
        <p:nvGrpSpPr>
          <p:cNvPr id="6" name="Group 5"/>
          <p:cNvGrpSpPr/>
          <p:nvPr/>
        </p:nvGrpSpPr>
        <p:grpSpPr>
          <a:xfrm>
            <a:off x="3226308" y="3017520"/>
            <a:ext cx="2361692" cy="2463466"/>
            <a:chOff x="3273815" y="3339879"/>
            <a:chExt cx="2801508" cy="2872627"/>
          </a:xfrm>
        </p:grpSpPr>
        <p:sp>
          <p:nvSpPr>
            <p:cNvPr id="15" name="Oval 14"/>
            <p:cNvSpPr/>
            <p:nvPr/>
          </p:nvSpPr>
          <p:spPr>
            <a:xfrm>
              <a:off x="4706125" y="4493260"/>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Oval 9"/>
            <p:cNvSpPr/>
            <p:nvPr/>
          </p:nvSpPr>
          <p:spPr>
            <a:xfrm>
              <a:off x="4497611" y="4388485"/>
              <a:ext cx="335280" cy="31559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Oval 3"/>
            <p:cNvSpPr/>
            <p:nvPr/>
          </p:nvSpPr>
          <p:spPr>
            <a:xfrm flipH="1">
              <a:off x="4310492" y="4524375"/>
              <a:ext cx="34544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Oval 13"/>
            <p:cNvSpPr/>
            <p:nvPr/>
          </p:nvSpPr>
          <p:spPr>
            <a:xfrm>
              <a:off x="4339289" y="4740275"/>
              <a:ext cx="335280" cy="3352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4546915" y="485457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Oval 12"/>
            <p:cNvSpPr/>
            <p:nvPr/>
          </p:nvSpPr>
          <p:spPr>
            <a:xfrm>
              <a:off x="4700207" y="4749800"/>
              <a:ext cx="335280" cy="3352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30837" y="462343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Oval 15"/>
            <p:cNvSpPr/>
            <p:nvPr/>
          </p:nvSpPr>
          <p:spPr>
            <a:xfrm>
              <a:off x="3472751" y="5000037"/>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Oval 16"/>
            <p:cNvSpPr/>
            <p:nvPr/>
          </p:nvSpPr>
          <p:spPr>
            <a:xfrm>
              <a:off x="5208811" y="3407866"/>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Oval 17"/>
            <p:cNvSpPr/>
            <p:nvPr/>
          </p:nvSpPr>
          <p:spPr>
            <a:xfrm>
              <a:off x="5329273" y="5639548"/>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Oval 4"/>
            <p:cNvSpPr/>
            <p:nvPr/>
          </p:nvSpPr>
          <p:spPr>
            <a:xfrm>
              <a:off x="3273815" y="4124146"/>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3380888">
              <a:off x="3270403" y="4117969"/>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6860839">
              <a:off x="3341524" y="4189088"/>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Curved Connector 11"/>
          <p:cNvCxnSpPr/>
          <p:nvPr/>
        </p:nvCxnSpPr>
        <p:spPr>
          <a:xfrm rot="10800000" flipV="1">
            <a:off x="2929953" y="5127757"/>
            <a:ext cx="1927571" cy="650941"/>
          </a:xfrm>
          <a:prstGeom prst="curvedConnector3">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545758" y="5634936"/>
            <a:ext cx="282644" cy="287525"/>
          </a:xfrm>
          <a:prstGeom prst="ellipse">
            <a:avLst/>
          </a:prstGeom>
          <a:solidFill>
            <a:srgbClr val="FFC000"/>
          </a:solidFill>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p:cNvSpPr txBox="1"/>
              <p:nvPr/>
            </p:nvSpPr>
            <p:spPr>
              <a:xfrm>
                <a:off x="1976961" y="4921127"/>
                <a:ext cx="1463040" cy="6183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E</m:t>
                      </m:r>
                      <m:r>
                        <a:rPr lang="en-US" b="0" i="0" smtClean="0">
                          <a:latin typeface="Cambria Math" panose="02040503050406030204" pitchFamily="18" charset="0"/>
                        </a:rPr>
                        <m:t>=</m:t>
                      </m:r>
                      <m:r>
                        <m:rPr>
                          <m:sty m:val="p"/>
                        </m:rPr>
                        <a:rPr lang="en-US" b="0" i="0" smtClean="0">
                          <a:latin typeface="Cambria Math" panose="02040503050406030204" pitchFamily="18" charset="0"/>
                        </a:rPr>
                        <m:t>hν</m:t>
                      </m:r>
                      <m:r>
                        <a:rPr lang="en-US" b="0" i="0" smtClean="0">
                          <a:latin typeface="Cambria Math" panose="02040503050406030204" pitchFamily="18" charset="0"/>
                        </a:rPr>
                        <m:t>=</m:t>
                      </m:r>
                      <m:f>
                        <m:fPr>
                          <m:ctrlPr>
                            <a:rPr lang="en-US" i="1">
                              <a:latin typeface="Cambria Math" panose="02040503050406030204" pitchFamily="18" charset="0"/>
                            </a:rPr>
                          </m:ctrlPr>
                        </m:fPr>
                        <m:num>
                          <m:r>
                            <m:rPr>
                              <m:sty m:val="p"/>
                            </m:rPr>
                            <a:rPr lang="en-US" i="0">
                              <a:latin typeface="Cambria Math" panose="02040503050406030204" pitchFamily="18" charset="0"/>
                            </a:rPr>
                            <m:t>hc</m:t>
                          </m:r>
                        </m:num>
                        <m:den>
                          <m:r>
                            <m:rPr>
                              <m:sty m:val="p"/>
                            </m:rPr>
                            <a:rPr lang="en-US" i="0">
                              <a:latin typeface="Cambria Math" panose="02040503050406030204" pitchFamily="18" charset="0"/>
                            </a:rPr>
                            <m:t>λ</m:t>
                          </m:r>
                        </m:den>
                      </m:f>
                    </m:oMath>
                  </m:oMathPara>
                </a14:m>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1976961" y="4921127"/>
                <a:ext cx="1463040" cy="618311"/>
              </a:xfrm>
              <a:prstGeom prst="rect">
                <a:avLst/>
              </a:prstGeo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894009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photoelectric effect</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1800" dirty="0"/>
                  <a:t>If the photon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E</m:t>
                        </m:r>
                      </m:e>
                      <m:sub>
                        <m:r>
                          <m:rPr>
                            <m:sty m:val="p"/>
                          </m:rPr>
                          <a:rPr lang="en-US" sz="1800" b="0" i="0" smtClean="0">
                            <a:latin typeface="Cambria Math" panose="02040503050406030204" pitchFamily="18" charset="0"/>
                          </a:rPr>
                          <m:t>photon</m:t>
                        </m:r>
                      </m:sub>
                    </m:sSub>
                    <m:r>
                      <a:rPr lang="en-US" sz="1800" b="0" i="0" smtClean="0">
                        <a:latin typeface="Cambria Math" panose="02040503050406030204" pitchFamily="18" charset="0"/>
                      </a:rPr>
                      <m:t>=</m:t>
                    </m:r>
                    <m:r>
                      <m:rPr>
                        <m:sty m:val="p"/>
                      </m:rPr>
                      <a:rPr lang="en-US" sz="1800" b="0" i="0" smtClean="0">
                        <a:latin typeface="Cambria Math" panose="02040503050406030204" pitchFamily="18" charset="0"/>
                      </a:rPr>
                      <m:t>hν</m:t>
                    </m:r>
                    <m:r>
                      <a:rPr lang="en-US" sz="1800" b="0" i="0" smtClean="0">
                        <a:latin typeface="Cambria Math" panose="02040503050406030204" pitchFamily="18" charset="0"/>
                      </a:rPr>
                      <m:t>=</m:t>
                    </m:r>
                    <m:f>
                      <m:fPr>
                        <m:ctrlPr>
                          <a:rPr lang="en-US" sz="1800" b="0" i="1" smtClean="0">
                            <a:latin typeface="Cambria Math" panose="02040503050406030204" pitchFamily="18" charset="0"/>
                          </a:rPr>
                        </m:ctrlPr>
                      </m:fPr>
                      <m:num>
                        <m:r>
                          <m:rPr>
                            <m:sty m:val="p"/>
                          </m:rPr>
                          <a:rPr lang="en-US" sz="1800" b="0" i="0" smtClean="0">
                            <a:latin typeface="Cambria Math" panose="02040503050406030204" pitchFamily="18" charset="0"/>
                          </a:rPr>
                          <m:t>hc</m:t>
                        </m:r>
                      </m:num>
                      <m:den>
                        <m:r>
                          <m:rPr>
                            <m:sty m:val="p"/>
                          </m:rPr>
                          <a:rPr lang="en-US" sz="1800" b="0" i="0" smtClean="0">
                            <a:latin typeface="Cambria Math" panose="02040503050406030204" pitchFamily="18" charset="0"/>
                          </a:rPr>
                          <m:t>λ</m:t>
                        </m:r>
                      </m:den>
                    </m:f>
                  </m:oMath>
                </a14:m>
                <a:r>
                  <a:rPr lang="en-US" sz="1800" dirty="0"/>
                  <a:t>) has more than enough energy to knock the electron out of orbit, the energy required to knock the electron out of the orbit is lost, and all of the remaining energy from the photon is transferred to the electron as kinetic energy (</a:t>
                </a:r>
                <a14:m>
                  <m:oMath xmlns:m="http://schemas.openxmlformats.org/officeDocument/2006/math">
                    <m:sSub>
                      <m:sSubPr>
                        <m:ctrlPr>
                          <a:rPr lang="en-US" sz="1800" b="0" i="1" smtClean="0">
                            <a:latin typeface="Cambria Math" panose="02040503050406030204" pitchFamily="18" charset="0"/>
                          </a:rPr>
                        </m:ctrlPr>
                      </m:sSubPr>
                      <m:e>
                        <m:r>
                          <m:rPr>
                            <m:sty m:val="p"/>
                          </m:rPr>
                          <a:rPr lang="en-US" sz="1800" b="0" i="0" smtClean="0">
                            <a:latin typeface="Cambria Math" panose="02040503050406030204" pitchFamily="18" charset="0"/>
                          </a:rPr>
                          <m:t>KE</m:t>
                        </m:r>
                      </m:e>
                      <m:sub>
                        <m:r>
                          <m:rPr>
                            <m:sty m:val="p"/>
                          </m:rPr>
                          <a:rPr lang="en-US" sz="1800" b="0" i="0" smtClean="0">
                            <a:latin typeface="Cambria Math" panose="02040503050406030204" pitchFamily="18" charset="0"/>
                          </a:rPr>
                          <m:t>electron</m:t>
                        </m:r>
                      </m:sub>
                    </m:sSub>
                    <m:r>
                      <a:rPr lang="en-US" sz="1800" b="0" i="0"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0" smtClean="0">
                            <a:latin typeface="Cambria Math" panose="02040503050406030204" pitchFamily="18" charset="0"/>
                          </a:rPr>
                          <m:t>1</m:t>
                        </m:r>
                      </m:num>
                      <m:den>
                        <m:r>
                          <a:rPr lang="en-US" sz="1800" b="0" i="0" smtClean="0">
                            <a:latin typeface="Cambria Math" panose="02040503050406030204" pitchFamily="18" charset="0"/>
                          </a:rPr>
                          <m:t>2</m:t>
                        </m:r>
                      </m:den>
                    </m:f>
                    <m:r>
                      <m:rPr>
                        <m:sty m:val="p"/>
                      </m:rPr>
                      <a:rPr lang="en-US" sz="1800" b="0" i="0" smtClean="0">
                        <a:latin typeface="Cambria Math" panose="02040503050406030204" pitchFamily="18" charset="0"/>
                      </a:rPr>
                      <m:t>m</m:t>
                    </m:r>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v</m:t>
                        </m:r>
                      </m:e>
                      <m:sup>
                        <m:r>
                          <a:rPr lang="en-US" sz="1800" b="0" i="0" smtClean="0">
                            <a:latin typeface="Cambria Math" panose="02040503050406030204" pitchFamily="18" charset="0"/>
                          </a:rPr>
                          <m:t>2</m:t>
                        </m:r>
                      </m:sup>
                    </m:sSup>
                    <m:r>
                      <a:rPr lang="en-US" sz="1800" b="0" i="1" smtClean="0">
                        <a:latin typeface="Cambria Math" panose="02040503050406030204" pitchFamily="18" charset="0"/>
                      </a:rPr>
                      <m:t>)</m:t>
                    </m:r>
                    <m:r>
                      <a:rPr lang="en-US" sz="1800" b="0" i="0" smtClean="0">
                        <a:latin typeface="Cambria Math" panose="02040503050406030204" pitchFamily="18" charset="0"/>
                      </a:rPr>
                      <m:t>.</m:t>
                    </m:r>
                  </m:oMath>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a:stretch>
              </a:blipFill>
            </p:spPr>
            <p:txBody>
              <a:bodyPr/>
              <a:lstStyle/>
              <a:p>
                <a:r>
                  <a:rPr lang="en-US">
                    <a:noFill/>
                  </a:rPr>
                  <a:t> </a:t>
                </a:r>
              </a:p>
            </p:txBody>
          </p:sp>
        </mc:Fallback>
      </mc:AlternateContent>
      <p:grpSp>
        <p:nvGrpSpPr>
          <p:cNvPr id="6" name="Group 5"/>
          <p:cNvGrpSpPr/>
          <p:nvPr/>
        </p:nvGrpSpPr>
        <p:grpSpPr>
          <a:xfrm>
            <a:off x="3226308" y="3075824"/>
            <a:ext cx="3376850" cy="2577509"/>
            <a:chOff x="3273815" y="3407866"/>
            <a:chExt cx="4005718" cy="3005611"/>
          </a:xfrm>
        </p:grpSpPr>
        <p:sp>
          <p:nvSpPr>
            <p:cNvPr id="15" name="Oval 14"/>
            <p:cNvSpPr/>
            <p:nvPr/>
          </p:nvSpPr>
          <p:spPr>
            <a:xfrm>
              <a:off x="4706125" y="4493260"/>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Oval 9"/>
            <p:cNvSpPr/>
            <p:nvPr/>
          </p:nvSpPr>
          <p:spPr>
            <a:xfrm>
              <a:off x="4497611" y="4388485"/>
              <a:ext cx="335280" cy="31559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Oval 3"/>
            <p:cNvSpPr/>
            <p:nvPr/>
          </p:nvSpPr>
          <p:spPr>
            <a:xfrm flipH="1">
              <a:off x="4310492" y="4524375"/>
              <a:ext cx="34544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Oval 13"/>
            <p:cNvSpPr/>
            <p:nvPr/>
          </p:nvSpPr>
          <p:spPr>
            <a:xfrm>
              <a:off x="4339289" y="4740275"/>
              <a:ext cx="335280" cy="3352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4546915" y="485457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Oval 12"/>
            <p:cNvSpPr/>
            <p:nvPr/>
          </p:nvSpPr>
          <p:spPr>
            <a:xfrm>
              <a:off x="4700207" y="4749800"/>
              <a:ext cx="335280" cy="3352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30837" y="462343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Oval 15"/>
            <p:cNvSpPr/>
            <p:nvPr/>
          </p:nvSpPr>
          <p:spPr>
            <a:xfrm>
              <a:off x="3472751" y="5000037"/>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Oval 16"/>
            <p:cNvSpPr/>
            <p:nvPr/>
          </p:nvSpPr>
          <p:spPr>
            <a:xfrm>
              <a:off x="5208811" y="3407866"/>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Oval 17"/>
            <p:cNvSpPr/>
            <p:nvPr/>
          </p:nvSpPr>
          <p:spPr>
            <a:xfrm>
              <a:off x="6944252" y="6078197"/>
              <a:ext cx="335281"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Oval 4"/>
            <p:cNvSpPr/>
            <p:nvPr/>
          </p:nvSpPr>
          <p:spPr>
            <a:xfrm>
              <a:off x="3273815" y="4124146"/>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6860839">
              <a:off x="3341524" y="4189088"/>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Curved Connector 11"/>
          <p:cNvCxnSpPr/>
          <p:nvPr/>
        </p:nvCxnSpPr>
        <p:spPr>
          <a:xfrm>
            <a:off x="6797219" y="5615541"/>
            <a:ext cx="843101" cy="226459"/>
          </a:xfrm>
          <a:prstGeom prst="curvedConnector3">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5730316" y="4603996"/>
                <a:ext cx="1463040"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E</m:t>
                      </m:r>
                      <m:r>
                        <a:rPr lang="en-US" b="0" i="0" smtClean="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2</m:t>
                          </m:r>
                        </m:den>
                      </m:f>
                      <m:r>
                        <m:rPr>
                          <m:sty m:val="p"/>
                        </m:rPr>
                        <a:rPr lang="en-US" i="0">
                          <a:latin typeface="Cambria Math" panose="02040503050406030204" pitchFamily="18" charset="0"/>
                        </a:rPr>
                        <m:t>m</m:t>
                      </m:r>
                      <m:sSup>
                        <m:sSupPr>
                          <m:ctrlPr>
                            <a:rPr lang="en-US" i="1">
                              <a:latin typeface="Cambria Math" panose="02040503050406030204" pitchFamily="18" charset="0"/>
                            </a:rPr>
                          </m:ctrlPr>
                        </m:sSupPr>
                        <m:e>
                          <m:r>
                            <m:rPr>
                              <m:sty m:val="p"/>
                            </m:rPr>
                            <a:rPr lang="en-US" i="0">
                              <a:latin typeface="Cambria Math" panose="02040503050406030204" pitchFamily="18" charset="0"/>
                            </a:rPr>
                            <m:t>v</m:t>
                          </m:r>
                        </m:e>
                        <m:sup>
                          <m:r>
                            <a:rPr lang="en-US" i="0">
                              <a:latin typeface="Cambria Math" panose="02040503050406030204" pitchFamily="18" charset="0"/>
                            </a:rPr>
                            <m:t>2</m:t>
                          </m:r>
                        </m:sup>
                      </m:sSup>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5730316" y="4603996"/>
                <a:ext cx="1463040" cy="610936"/>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9935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photoelectric effect</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612648" y="1600200"/>
                <a:ext cx="8153400" cy="4495800"/>
              </a:xfrm>
            </p:spPr>
            <p:txBody>
              <a:bodyPr>
                <a:normAutofit/>
              </a:bodyPr>
              <a:lstStyle/>
              <a:p>
                <a:pPr marL="0" indent="0">
                  <a:buNone/>
                </a:pPr>
                <a:r>
                  <a:rPr lang="en-US" sz="1800" dirty="0"/>
                  <a:t>Thus, </a:t>
                </a:r>
              </a:p>
              <a:p>
                <a:pPr marL="0" indent="0">
                  <a:buNone/>
                </a:pPr>
                <a:endParaRPr lang="en-US" sz="1800" dirty="0"/>
              </a:p>
              <a:p>
                <a:pPr marL="0" indent="0">
                  <a:buNone/>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E</m:t>
                          </m:r>
                        </m:e>
                        <m:sub>
                          <m:r>
                            <m:rPr>
                              <m:sty m:val="p"/>
                            </m:rPr>
                            <a:rPr lang="en-US" sz="2400" b="0" i="0" smtClean="0">
                              <a:latin typeface="Cambria Math" panose="02040503050406030204" pitchFamily="18" charset="0"/>
                            </a:rPr>
                            <m:t>photon</m:t>
                          </m:r>
                        </m:sub>
                      </m:sSub>
                      <m:r>
                        <a:rPr lang="en-US" sz="2400" b="0" i="0" smtClean="0">
                          <a:latin typeface="Cambria Math" panose="02040503050406030204" pitchFamily="18" charset="0"/>
                        </a:rPr>
                        <m:t>=</m:t>
                      </m:r>
                      <m:r>
                        <m:rPr>
                          <m:sty m:val="p"/>
                        </m:rPr>
                        <a:rPr lang="en-US" sz="2400" b="0" i="0" smtClean="0">
                          <a:latin typeface="Cambria Math" panose="02040503050406030204" pitchFamily="18" charset="0"/>
                        </a:rPr>
                        <m:t>Φ</m:t>
                      </m:r>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KE</m:t>
                          </m:r>
                        </m:e>
                        <m:sub>
                          <m:r>
                            <m:rPr>
                              <m:sty m:val="p"/>
                            </m:rPr>
                            <a:rPr lang="en-US" sz="2400" b="0" i="0" smtClean="0">
                              <a:latin typeface="Cambria Math" panose="02040503050406030204" pitchFamily="18" charset="0"/>
                            </a:rPr>
                            <m:t>electron</m:t>
                          </m:r>
                        </m:sub>
                      </m:sSub>
                    </m:oMath>
                  </m:oMathPara>
                </a14:m>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612648" y="1600200"/>
                <a:ext cx="8153400" cy="4495800"/>
              </a:xfrm>
              <a:blipFill>
                <a:blip r:embed="rId2"/>
                <a:stretch>
                  <a:fillRect l="-673" t="-950"/>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7AD285E9-8AA4-422D-9DC0-E4CB8EF3186C}"/>
              </a:ext>
            </a:extLst>
          </p:cNvPr>
          <p:cNvGrpSpPr/>
          <p:nvPr/>
        </p:nvGrpSpPr>
        <p:grpSpPr>
          <a:xfrm>
            <a:off x="718239" y="2997447"/>
            <a:ext cx="4414012" cy="2766176"/>
            <a:chOff x="3226308" y="3075824"/>
            <a:chExt cx="4414012" cy="2766176"/>
          </a:xfrm>
        </p:grpSpPr>
        <p:grpSp>
          <p:nvGrpSpPr>
            <p:cNvPr id="6" name="Group 5"/>
            <p:cNvGrpSpPr/>
            <p:nvPr/>
          </p:nvGrpSpPr>
          <p:grpSpPr>
            <a:xfrm>
              <a:off x="3226308" y="3075824"/>
              <a:ext cx="3376850" cy="2577509"/>
              <a:chOff x="3273815" y="3407866"/>
              <a:chExt cx="4005718" cy="3005611"/>
            </a:xfrm>
          </p:grpSpPr>
          <p:sp>
            <p:nvSpPr>
              <p:cNvPr id="15" name="Oval 14"/>
              <p:cNvSpPr/>
              <p:nvPr/>
            </p:nvSpPr>
            <p:spPr>
              <a:xfrm>
                <a:off x="4706125" y="4493260"/>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Oval 9"/>
              <p:cNvSpPr/>
              <p:nvPr/>
            </p:nvSpPr>
            <p:spPr>
              <a:xfrm>
                <a:off x="4497611" y="4388485"/>
                <a:ext cx="335280" cy="31559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Oval 3"/>
              <p:cNvSpPr/>
              <p:nvPr/>
            </p:nvSpPr>
            <p:spPr>
              <a:xfrm flipH="1">
                <a:off x="4310492" y="4524375"/>
                <a:ext cx="34544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Oval 13"/>
              <p:cNvSpPr/>
              <p:nvPr/>
            </p:nvSpPr>
            <p:spPr>
              <a:xfrm>
                <a:off x="4339289" y="4740275"/>
                <a:ext cx="335280" cy="3352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4546915" y="485457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Oval 12"/>
              <p:cNvSpPr/>
              <p:nvPr/>
            </p:nvSpPr>
            <p:spPr>
              <a:xfrm>
                <a:off x="4700207" y="4749800"/>
                <a:ext cx="335280" cy="3352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30837" y="462343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Oval 15"/>
              <p:cNvSpPr/>
              <p:nvPr/>
            </p:nvSpPr>
            <p:spPr>
              <a:xfrm>
                <a:off x="3472751" y="5000037"/>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Oval 16"/>
              <p:cNvSpPr/>
              <p:nvPr/>
            </p:nvSpPr>
            <p:spPr>
              <a:xfrm>
                <a:off x="5208811" y="3407866"/>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Oval 17"/>
              <p:cNvSpPr/>
              <p:nvPr/>
            </p:nvSpPr>
            <p:spPr>
              <a:xfrm>
                <a:off x="6944252" y="6078197"/>
                <a:ext cx="335281"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Oval 4"/>
              <p:cNvSpPr/>
              <p:nvPr/>
            </p:nvSpPr>
            <p:spPr>
              <a:xfrm>
                <a:off x="3273815" y="4124146"/>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6860839">
                <a:off x="3341524" y="4189088"/>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Curved Connector 11"/>
            <p:cNvCxnSpPr/>
            <p:nvPr/>
          </p:nvCxnSpPr>
          <p:spPr>
            <a:xfrm>
              <a:off x="6797219" y="5615541"/>
              <a:ext cx="843101" cy="226459"/>
            </a:xfrm>
            <a:prstGeom prst="curvedConnector3">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6" name="TextBox 25"/>
              <p:cNvSpPr txBox="1"/>
              <p:nvPr/>
            </p:nvSpPr>
            <p:spPr>
              <a:xfrm>
                <a:off x="3653275" y="4470589"/>
                <a:ext cx="1463040" cy="6109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KE</m:t>
                      </m:r>
                      <m:r>
                        <a:rPr lang="en-US" b="0" i="0" smtClean="0">
                          <a:latin typeface="Cambria Math" panose="02040503050406030204" pitchFamily="18" charset="0"/>
                        </a:rPr>
                        <m:t>=</m:t>
                      </m:r>
                      <m:f>
                        <m:fPr>
                          <m:ctrlPr>
                            <a:rPr lang="en-US" i="1">
                              <a:latin typeface="Cambria Math" panose="02040503050406030204" pitchFamily="18" charset="0"/>
                            </a:rPr>
                          </m:ctrlPr>
                        </m:fPr>
                        <m:num>
                          <m:r>
                            <a:rPr lang="en-US" i="0">
                              <a:latin typeface="Cambria Math" panose="02040503050406030204" pitchFamily="18" charset="0"/>
                            </a:rPr>
                            <m:t>1</m:t>
                          </m:r>
                        </m:num>
                        <m:den>
                          <m:r>
                            <a:rPr lang="en-US" i="0">
                              <a:latin typeface="Cambria Math" panose="02040503050406030204" pitchFamily="18" charset="0"/>
                            </a:rPr>
                            <m:t>2</m:t>
                          </m:r>
                        </m:den>
                      </m:f>
                      <m:r>
                        <m:rPr>
                          <m:sty m:val="p"/>
                        </m:rPr>
                        <a:rPr lang="en-US" i="0">
                          <a:latin typeface="Cambria Math" panose="02040503050406030204" pitchFamily="18" charset="0"/>
                        </a:rPr>
                        <m:t>m</m:t>
                      </m:r>
                      <m:sSup>
                        <m:sSupPr>
                          <m:ctrlPr>
                            <a:rPr lang="en-US" i="1">
                              <a:latin typeface="Cambria Math" panose="02040503050406030204" pitchFamily="18" charset="0"/>
                            </a:rPr>
                          </m:ctrlPr>
                        </m:sSupPr>
                        <m:e>
                          <m:r>
                            <m:rPr>
                              <m:sty m:val="p"/>
                            </m:rPr>
                            <a:rPr lang="en-US" i="0">
                              <a:latin typeface="Cambria Math" panose="02040503050406030204" pitchFamily="18" charset="0"/>
                            </a:rPr>
                            <m:t>v</m:t>
                          </m:r>
                        </m:e>
                        <m:sup>
                          <m:r>
                            <a:rPr lang="en-US" i="0">
                              <a:latin typeface="Cambria Math" panose="02040503050406030204" pitchFamily="18" charset="0"/>
                            </a:rPr>
                            <m:t>2</m:t>
                          </m:r>
                        </m:sup>
                      </m:sSup>
                    </m:oMath>
                  </m:oMathPara>
                </a14:m>
                <a:endParaRPr lang="en-US" dirty="0"/>
              </a:p>
            </p:txBody>
          </p:sp>
        </mc:Choice>
        <mc:Fallback xmlns="">
          <p:sp>
            <p:nvSpPr>
              <p:cNvPr id="26" name="TextBox 25"/>
              <p:cNvSpPr txBox="1">
                <a:spLocks noRot="1" noChangeAspect="1" noMove="1" noResize="1" noEditPoints="1" noAdjustHandles="1" noChangeArrowheads="1" noChangeShapeType="1" noTextEdit="1"/>
              </p:cNvSpPr>
              <p:nvPr/>
            </p:nvSpPr>
            <p:spPr>
              <a:xfrm>
                <a:off x="3653275" y="4470589"/>
                <a:ext cx="1463040" cy="610936"/>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3258B49-5A4D-4140-813F-2A3B4743847E}"/>
                  </a:ext>
                </a:extLst>
              </p:cNvPr>
              <p:cNvSpPr txBox="1"/>
              <p:nvPr/>
            </p:nvSpPr>
            <p:spPr>
              <a:xfrm>
                <a:off x="5673852" y="3683672"/>
                <a:ext cx="2857500" cy="1200329"/>
              </a:xfrm>
              <a:prstGeom prst="rect">
                <a:avLst/>
              </a:prstGeom>
              <a:noFill/>
            </p:spPr>
            <p:txBody>
              <a:bodyPr wrap="square" rtlCol="0">
                <a:spAutoFit/>
              </a:bodyPr>
              <a:lstStyle/>
              <a:p>
                <a:r>
                  <a:rPr lang="en-US" dirty="0"/>
                  <a:t>The minimum energy necessary to remove an electron from the atom is called the work function, </a:t>
                </a:r>
                <a14:m>
                  <m:oMath xmlns:m="http://schemas.openxmlformats.org/officeDocument/2006/math">
                    <m:r>
                      <m:rPr>
                        <m:sty m:val="p"/>
                      </m:rPr>
                      <a:rPr lang="en-US" b="0" i="0" smtClean="0">
                        <a:latin typeface="Cambria Math" panose="02040503050406030204" pitchFamily="18" charset="0"/>
                      </a:rPr>
                      <m:t>Φ</m:t>
                    </m:r>
                  </m:oMath>
                </a14:m>
                <a:endParaRPr lang="en-US" dirty="0"/>
              </a:p>
            </p:txBody>
          </p:sp>
        </mc:Choice>
        <mc:Fallback xmlns="">
          <p:sp>
            <p:nvSpPr>
              <p:cNvPr id="11" name="TextBox 10">
                <a:extLst>
                  <a:ext uri="{FF2B5EF4-FFF2-40B4-BE49-F238E27FC236}">
                    <a16:creationId xmlns:a16="http://schemas.microsoft.com/office/drawing/2014/main" id="{03258B49-5A4D-4140-813F-2A3B4743847E}"/>
                  </a:ext>
                </a:extLst>
              </p:cNvPr>
              <p:cNvSpPr txBox="1">
                <a:spLocks noRot="1" noChangeAspect="1" noMove="1" noResize="1" noEditPoints="1" noAdjustHandles="1" noChangeArrowheads="1" noChangeShapeType="1" noTextEdit="1"/>
              </p:cNvSpPr>
              <p:nvPr/>
            </p:nvSpPr>
            <p:spPr>
              <a:xfrm>
                <a:off x="5673852" y="3683672"/>
                <a:ext cx="2857500" cy="1200329"/>
              </a:xfrm>
              <a:prstGeom prst="rect">
                <a:avLst/>
              </a:prstGeom>
              <a:blipFill>
                <a:blip r:embed="rId4"/>
                <a:stretch>
                  <a:fillRect l="-1919" t="-3046" b="-6599"/>
                </a:stretch>
              </a:blipFill>
            </p:spPr>
            <p:txBody>
              <a:bodyPr/>
              <a:lstStyle/>
              <a:p>
                <a:r>
                  <a:rPr lang="en-US">
                    <a:noFill/>
                  </a:rPr>
                  <a:t> </a:t>
                </a:r>
              </a:p>
            </p:txBody>
          </p:sp>
        </mc:Fallback>
      </mc:AlternateContent>
    </p:spTree>
    <p:extLst>
      <p:ext uri="{BB962C8B-B14F-4D97-AF65-F5344CB8AC3E}">
        <p14:creationId xmlns:p14="http://schemas.microsoft.com/office/powerpoint/2010/main" val="2360019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photoelectric effect</a:t>
            </a:r>
          </a:p>
        </p:txBody>
      </p:sp>
      <mc:AlternateContent xmlns:mc="http://schemas.openxmlformats.org/markup-compatibility/2006" xmlns:a14="http://schemas.microsoft.com/office/drawing/2010/main">
        <mc:Choice Requires="a14">
          <p:sp>
            <p:nvSpPr>
              <p:cNvPr id="5" name="Content Placeholder 4"/>
              <p:cNvSpPr>
                <a:spLocks noGrp="1"/>
              </p:cNvSpPr>
              <p:nvPr>
                <p:ph sz="quarter" idx="1"/>
              </p:nvPr>
            </p:nvSpPr>
            <p:spPr/>
            <p:txBody>
              <a:bodyPr>
                <a:normAutofit/>
              </a:bodyPr>
              <a:lstStyle/>
              <a:p>
                <a:pPr marL="0">
                  <a:buNone/>
                </a:pPr>
                <a:r>
                  <a:rPr lang="en-US" sz="1600" dirty="0"/>
                  <a:t>Light with a wavelength of 425 nm fell on a potassium surface, and electrons were ejected at a speed of </a:t>
                </a:r>
                <a14:m>
                  <m:oMath xmlns:m="http://schemas.openxmlformats.org/officeDocument/2006/math">
                    <m:r>
                      <a:rPr lang="en-US" sz="1600" i="0" dirty="0" smtClean="0">
                        <a:latin typeface="Cambria Math" panose="02040503050406030204" pitchFamily="18" charset="0"/>
                      </a:rPr>
                      <m:t>4.88</m:t>
                    </m:r>
                    <m:r>
                      <a:rPr lang="en-US" sz="1600" b="0" i="0" dirty="0" smtClean="0">
                        <a:latin typeface="Cambria Math" panose="02040503050406030204" pitchFamily="18" charset="0"/>
                      </a:rPr>
                      <m:t>×</m:t>
                    </m:r>
                    <m:r>
                      <a:rPr lang="en-US" sz="1600" i="0" dirty="0" smtClean="0">
                        <a:latin typeface="Cambria Math" panose="02040503050406030204" pitchFamily="18" charset="0"/>
                      </a:rPr>
                      <m:t>10</m:t>
                    </m:r>
                    <m:r>
                      <a:rPr lang="en-US" sz="1600" i="0" baseline="30000" dirty="0" smtClean="0">
                        <a:latin typeface="Cambria Math" panose="02040503050406030204" pitchFamily="18" charset="0"/>
                      </a:rPr>
                      <m:t>5</m:t>
                    </m:r>
                    <m:r>
                      <a:rPr lang="en-US" sz="1600" b="0" i="0" baseline="30000" dirty="0" smtClean="0">
                        <a:latin typeface="Cambria Math" panose="02040503050406030204" pitchFamily="18" charset="0"/>
                      </a:rPr>
                      <m:t> </m:t>
                    </m:r>
                    <m:f>
                      <m:fPr>
                        <m:ctrlPr>
                          <a:rPr lang="en-US" sz="1600" i="1" dirty="0" smtClean="0">
                            <a:latin typeface="Cambria Math" panose="02040503050406030204" pitchFamily="18" charset="0"/>
                          </a:rPr>
                        </m:ctrlPr>
                      </m:fPr>
                      <m:num>
                        <m:r>
                          <m:rPr>
                            <m:sty m:val="p"/>
                          </m:rPr>
                          <a:rPr lang="en-US" sz="1600" i="0" dirty="0" smtClean="0">
                            <a:latin typeface="Cambria Math" panose="02040503050406030204" pitchFamily="18" charset="0"/>
                          </a:rPr>
                          <m:t>m</m:t>
                        </m:r>
                      </m:num>
                      <m:den>
                        <m:r>
                          <m:rPr>
                            <m:sty m:val="p"/>
                          </m:rPr>
                          <a:rPr lang="en-US" sz="1600" i="0" dirty="0" smtClean="0">
                            <a:latin typeface="Cambria Math" panose="02040503050406030204" pitchFamily="18" charset="0"/>
                          </a:rPr>
                          <m:t>s</m:t>
                        </m:r>
                      </m:den>
                    </m:f>
                    <m:r>
                      <a:rPr lang="en-US" sz="1600" i="0" dirty="0" smtClean="0">
                        <a:latin typeface="Cambria Math" panose="02040503050406030204" pitchFamily="18" charset="0"/>
                      </a:rPr>
                      <m:t>.  </m:t>
                    </m:r>
                  </m:oMath>
                </a14:m>
                <a:r>
                  <a:rPr lang="en-US" sz="1600" dirty="0"/>
                  <a:t>If the formula for kinetic energy is </a:t>
                </a:r>
                <a14:m>
                  <m:oMath xmlns:m="http://schemas.openxmlformats.org/officeDocument/2006/math">
                    <m:r>
                      <m:rPr>
                        <m:sty m:val="p"/>
                      </m:rPr>
                      <a:rPr lang="en-US" sz="1600" i="0" dirty="0" smtClean="0">
                        <a:latin typeface="Cambria Math" panose="02040503050406030204" pitchFamily="18" charset="0"/>
                      </a:rPr>
                      <m:t>KE</m:t>
                    </m:r>
                    <m:r>
                      <a:rPr lang="en-US" sz="1600" i="0" dirty="0" smtClean="0">
                        <a:latin typeface="Cambria Math" panose="02040503050406030204" pitchFamily="18" charset="0"/>
                      </a:rPr>
                      <m:t> =</m:t>
                    </m:r>
                    <m:f>
                      <m:fPr>
                        <m:ctrlPr>
                          <a:rPr lang="en-US" sz="1600" b="0" i="1" dirty="0" smtClean="0">
                            <a:latin typeface="Cambria Math" panose="02040503050406030204" pitchFamily="18" charset="0"/>
                          </a:rPr>
                        </m:ctrlPr>
                      </m:fPr>
                      <m:num>
                        <m:r>
                          <a:rPr lang="en-US" sz="1600" b="0" i="0" dirty="0" smtClean="0">
                            <a:latin typeface="Cambria Math" panose="02040503050406030204" pitchFamily="18" charset="0"/>
                          </a:rPr>
                          <m:t>1</m:t>
                        </m:r>
                      </m:num>
                      <m:den>
                        <m:r>
                          <a:rPr lang="en-US" sz="1600" b="0" i="0" dirty="0" smtClean="0">
                            <a:latin typeface="Cambria Math" panose="02040503050406030204" pitchFamily="18" charset="0"/>
                          </a:rPr>
                          <m:t>2</m:t>
                        </m:r>
                      </m:den>
                    </m:f>
                    <m:r>
                      <m:rPr>
                        <m:sty m:val="p"/>
                      </m:rPr>
                      <a:rPr lang="en-US" sz="1600" i="0" dirty="0" smtClean="0">
                        <a:latin typeface="Cambria Math" panose="02040503050406030204" pitchFamily="18" charset="0"/>
                      </a:rPr>
                      <m:t>mv</m:t>
                    </m:r>
                    <m:r>
                      <a:rPr lang="en-US" sz="1600" i="0" baseline="30000" dirty="0" smtClean="0">
                        <a:latin typeface="Cambria Math" panose="02040503050406030204" pitchFamily="18" charset="0"/>
                      </a:rPr>
                      <m:t>2</m:t>
                    </m:r>
                    <m:r>
                      <a:rPr lang="en-US" sz="1600" i="0" dirty="0" smtClean="0">
                        <a:latin typeface="Cambria Math" panose="02040503050406030204" pitchFamily="18" charset="0"/>
                      </a:rPr>
                      <m:t> </m:t>
                    </m:r>
                  </m:oMath>
                </a14:m>
                <a:r>
                  <a:rPr lang="en-US" sz="1600" dirty="0"/>
                  <a:t>and the mass of an electron is </a:t>
                </a:r>
                <a14:m>
                  <m:oMath xmlns:m="http://schemas.openxmlformats.org/officeDocument/2006/math">
                    <m:r>
                      <a:rPr lang="en-US" sz="1600" i="1" dirty="0" smtClean="0">
                        <a:latin typeface="Cambria Math" panose="02040503050406030204" pitchFamily="18" charset="0"/>
                      </a:rPr>
                      <m:t>9.109</m:t>
                    </m:r>
                    <m:r>
                      <a:rPr lang="en-US" sz="1600" b="0" i="1" dirty="0" smtClean="0">
                        <a:latin typeface="Cambria Math" panose="02040503050406030204" pitchFamily="18" charset="0"/>
                      </a:rPr>
                      <m:t>×</m:t>
                    </m:r>
                    <m:sSup>
                      <m:sSupPr>
                        <m:ctrlPr>
                          <a:rPr lang="en-US" sz="1600" b="0" i="1" dirty="0" smtClean="0">
                            <a:latin typeface="Cambria Math" panose="02040503050406030204" pitchFamily="18" charset="0"/>
                          </a:rPr>
                        </m:ctrlPr>
                      </m:sSupPr>
                      <m:e>
                        <m:r>
                          <a:rPr lang="en-US" sz="1600" i="1" dirty="0" smtClean="0">
                            <a:latin typeface="Cambria Math" panose="02040503050406030204" pitchFamily="18" charset="0"/>
                          </a:rPr>
                          <m:t>10</m:t>
                        </m:r>
                      </m:e>
                      <m:sup>
                        <m:r>
                          <a:rPr lang="en-US" sz="1600" i="1" dirty="0" smtClean="0">
                            <a:latin typeface="Cambria Math" panose="02040503050406030204" pitchFamily="18" charset="0"/>
                          </a:rPr>
                          <m:t>−31</m:t>
                        </m:r>
                      </m:sup>
                    </m:sSup>
                  </m:oMath>
                </a14:m>
                <a:r>
                  <a:rPr lang="en-US" sz="1600" dirty="0"/>
                  <a:t> kg, what energy was expended in removing an electron from the metal?</a:t>
                </a:r>
              </a:p>
            </p:txBody>
          </p:sp>
        </mc:Choice>
        <mc:Fallback xmlns="">
          <p:sp>
            <p:nvSpPr>
              <p:cNvPr id="5" name="Content Placeholder 4"/>
              <p:cNvSpPr>
                <a:spLocks noGrp="1" noRot="1" noChangeAspect="1" noMove="1" noResize="1" noEditPoints="1" noAdjustHandles="1" noChangeArrowheads="1" noChangeShapeType="1" noTextEdit="1"/>
              </p:cNvSpPr>
              <p:nvPr>
                <p:ph sz="quarter" idx="1"/>
              </p:nvPr>
            </p:nvSpPr>
            <p:spPr>
              <a:blipFill rotWithShape="0">
                <a:blip r:embed="rId2"/>
                <a:stretch>
                  <a:fillRect l="-449" t="-543" r="-673"/>
                </a:stretch>
              </a:blipFill>
            </p:spPr>
            <p:txBody>
              <a:bodyPr/>
              <a:lstStyle/>
              <a:p>
                <a:r>
                  <a:rPr lang="en-US">
                    <a:noFill/>
                  </a:rPr>
                  <a:t> </a:t>
                </a:r>
              </a:p>
            </p:txBody>
          </p:sp>
        </mc:Fallback>
      </mc:AlternateContent>
    </p:spTree>
    <p:extLst>
      <p:ext uri="{BB962C8B-B14F-4D97-AF65-F5344CB8AC3E}">
        <p14:creationId xmlns:p14="http://schemas.microsoft.com/office/powerpoint/2010/main" val="3020968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The Bohr</a:t>
            </a:r>
            <a:r>
              <a:rPr lang="en-US" baseline="0" dirty="0"/>
              <a:t> model</a:t>
            </a:r>
            <a:endParaRPr lang="en-US" dirty="0"/>
          </a:p>
        </p:txBody>
      </p:sp>
      <p:sp>
        <p:nvSpPr>
          <p:cNvPr id="4" name="Content Placeholder 3"/>
          <p:cNvSpPr>
            <a:spLocks noGrp="1"/>
          </p:cNvSpPr>
          <p:nvPr>
            <p:ph sz="quarter" idx="1"/>
          </p:nvPr>
        </p:nvSpPr>
        <p:spPr>
          <a:xfrm>
            <a:off x="612648" y="1600200"/>
            <a:ext cx="3273552" cy="4495800"/>
          </a:xfrm>
        </p:spPr>
        <p:txBody>
          <a:bodyPr>
            <a:normAutofit/>
          </a:bodyPr>
          <a:lstStyle/>
          <a:p>
            <a:endParaRPr lang="en-US" sz="1800" dirty="0"/>
          </a:p>
          <a:p>
            <a:r>
              <a:rPr lang="en-US" sz="1800" dirty="0"/>
              <a:t>The principle quantum number (n) denotes energy level in the Bohr model</a:t>
            </a:r>
          </a:p>
          <a:p>
            <a:r>
              <a:rPr lang="en-US" sz="1800" dirty="0"/>
              <a:t>The lowest energy configuration of an atom or molecule is called its ground state</a:t>
            </a:r>
          </a:p>
          <a:p>
            <a:r>
              <a:rPr lang="en-US" sz="1800" dirty="0"/>
              <a:t>When an electron is excited to a higher energy level (n quantum number), this is called an excited state</a:t>
            </a:r>
          </a:p>
        </p:txBody>
      </p:sp>
      <p:pic>
        <p:nvPicPr>
          <p:cNvPr id="17410" name="Picture 2" descr="http://1.bp.blogspot.com/_IAeZpYK5VFs/TGiARmqcmhI/AAAAAAAAAgQ/9_9kadQnu4U/s1600/1.png"/>
          <p:cNvPicPr>
            <a:picLocks noChangeAspect="1" noChangeArrowheads="1"/>
          </p:cNvPicPr>
          <p:nvPr/>
        </p:nvPicPr>
        <p:blipFill>
          <a:blip r:embed="rId2" cstate="print"/>
          <a:srcRect/>
          <a:stretch>
            <a:fillRect/>
          </a:stretch>
        </p:blipFill>
        <p:spPr bwMode="auto">
          <a:xfrm>
            <a:off x="4419600" y="2286000"/>
            <a:ext cx="4042821" cy="3523442"/>
          </a:xfrm>
          <a:prstGeom prst="rect">
            <a:avLst/>
          </a:prstGeom>
          <a:noFill/>
        </p:spPr>
      </p:pic>
    </p:spTree>
    <p:extLst>
      <p:ext uri="{BB962C8B-B14F-4D97-AF65-F5344CB8AC3E}">
        <p14:creationId xmlns:p14="http://schemas.microsoft.com/office/powerpoint/2010/main" val="3453145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Bohr model</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a:xfrm>
                <a:off x="612648" y="1600200"/>
                <a:ext cx="8153400" cy="5029200"/>
              </a:xfrm>
            </p:spPr>
            <p:txBody>
              <a:bodyPr>
                <a:normAutofit/>
              </a:bodyPr>
              <a:lstStyle/>
              <a:p>
                <a:r>
                  <a:rPr lang="en-US" sz="1800" dirty="0"/>
                  <a:t>Energy in the Bohr model is expressed as</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E</m:t>
                          </m:r>
                        </m:e>
                        <m:sub>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e</m:t>
                              </m:r>
                            </m:e>
                            <m:sup>
                              <m:r>
                                <a:rPr lang="en-US" sz="2000" b="0" i="0" smtClean="0">
                                  <a:latin typeface="Cambria Math" panose="02040503050406030204" pitchFamily="18" charset="0"/>
                                </a:rPr>
                                <m:t>−</m:t>
                              </m:r>
                            </m:sup>
                          </m:sSup>
                        </m:sub>
                      </m:sSub>
                      <m:r>
                        <a:rPr lang="en-US" sz="2000" i="0">
                          <a:latin typeface="Cambria Math" panose="02040503050406030204" pitchFamily="18" charset="0"/>
                        </a:rPr>
                        <m:t>=−2.179×</m:t>
                      </m:r>
                      <m:sSup>
                        <m:sSupPr>
                          <m:ctrlPr>
                            <a:rPr lang="en-US" sz="2000" i="1">
                              <a:latin typeface="Cambria Math" panose="02040503050406030204" pitchFamily="18" charset="0"/>
                            </a:rPr>
                          </m:ctrlPr>
                        </m:sSupPr>
                        <m:e>
                          <m:r>
                            <a:rPr lang="en-US" sz="2000" i="0">
                              <a:latin typeface="Cambria Math" panose="02040503050406030204" pitchFamily="18" charset="0"/>
                            </a:rPr>
                            <m:t>10</m:t>
                          </m:r>
                        </m:e>
                        <m:sup>
                          <m:r>
                            <a:rPr lang="en-US" sz="2000" i="0">
                              <a:latin typeface="Cambria Math" panose="02040503050406030204" pitchFamily="18" charset="0"/>
                            </a:rPr>
                            <m:t>−18</m:t>
                          </m:r>
                        </m:sup>
                      </m:sSup>
                      <m:r>
                        <m:rPr>
                          <m:sty m:val="p"/>
                        </m:rPr>
                        <a:rPr lang="en-US" sz="2000" i="0">
                          <a:latin typeface="Cambria Math" panose="02040503050406030204" pitchFamily="18" charset="0"/>
                        </a:rPr>
                        <m:t>J</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0">
                                  <a:latin typeface="Cambria Math" panose="02040503050406030204" pitchFamily="18" charset="0"/>
                                </a:rPr>
                                <m:t>1</m:t>
                              </m:r>
                            </m:num>
                            <m:den>
                              <m:sSup>
                                <m:sSupPr>
                                  <m:ctrlPr>
                                    <a:rPr lang="en-US" sz="2000" i="1">
                                      <a:latin typeface="Cambria Math" panose="02040503050406030204" pitchFamily="18" charset="0"/>
                                    </a:rPr>
                                  </m:ctrlPr>
                                </m:sSupPr>
                                <m:e>
                                  <m:r>
                                    <m:rPr>
                                      <m:sty m:val="p"/>
                                    </m:rPr>
                                    <a:rPr lang="en-US" sz="2000" i="0">
                                      <a:latin typeface="Cambria Math" panose="02040503050406030204" pitchFamily="18" charset="0"/>
                                    </a:rPr>
                                    <m:t>n</m:t>
                                  </m:r>
                                </m:e>
                                <m:sup>
                                  <m:r>
                                    <a:rPr lang="en-US" sz="2000" i="0">
                                      <a:latin typeface="Cambria Math" panose="02040503050406030204" pitchFamily="18" charset="0"/>
                                    </a:rPr>
                                    <m:t>2</m:t>
                                  </m:r>
                                </m:sup>
                              </m:sSup>
                            </m:den>
                          </m:f>
                        </m:e>
                      </m:d>
                    </m:oMath>
                  </m:oMathPara>
                </a14:m>
                <a:endParaRPr lang="en-US" sz="1600" dirty="0"/>
              </a:p>
              <a:p>
                <a:r>
                  <a:rPr lang="en-US" sz="1800" dirty="0"/>
                  <a:t>Accordingly, the energy change of an atom resulting from the transition between two different energy levels is expressed as</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b="0" i="0" smtClean="0">
                              <a:latin typeface="Cambria Math" panose="02040503050406030204" pitchFamily="18" charset="0"/>
                            </a:rPr>
                            <m:t>Δ</m:t>
                          </m:r>
                          <m:r>
                            <m:rPr>
                              <m:sty m:val="p"/>
                            </m:rPr>
                            <a:rPr lang="en-US" sz="2000" i="0">
                              <a:latin typeface="Cambria Math" panose="02040503050406030204" pitchFamily="18" charset="0"/>
                            </a:rPr>
                            <m:t>E</m:t>
                          </m:r>
                        </m:e>
                        <m:sub>
                          <m:r>
                            <m:rPr>
                              <m:sty m:val="p"/>
                            </m:rPr>
                            <a:rPr lang="en-US" sz="2000" b="0" i="0" smtClean="0">
                              <a:latin typeface="Cambria Math" panose="02040503050406030204" pitchFamily="18" charset="0"/>
                            </a:rPr>
                            <m:t>atom</m:t>
                          </m:r>
                        </m:sub>
                      </m:sSub>
                      <m:r>
                        <a:rPr lang="en-US" sz="2000" i="0">
                          <a:latin typeface="Cambria Math" panose="02040503050406030204" pitchFamily="18" charset="0"/>
                        </a:rPr>
                        <m:t>=−2.179×</m:t>
                      </m:r>
                      <m:sSup>
                        <m:sSupPr>
                          <m:ctrlPr>
                            <a:rPr lang="en-US" sz="2000" i="1">
                              <a:latin typeface="Cambria Math" panose="02040503050406030204" pitchFamily="18" charset="0"/>
                            </a:rPr>
                          </m:ctrlPr>
                        </m:sSupPr>
                        <m:e>
                          <m:r>
                            <a:rPr lang="en-US" sz="2000" i="0">
                              <a:latin typeface="Cambria Math" panose="02040503050406030204" pitchFamily="18" charset="0"/>
                            </a:rPr>
                            <m:t>10</m:t>
                          </m:r>
                        </m:e>
                        <m:sup>
                          <m:r>
                            <a:rPr lang="en-US" sz="2000" i="0">
                              <a:latin typeface="Cambria Math" panose="02040503050406030204" pitchFamily="18" charset="0"/>
                            </a:rPr>
                            <m:t>−18</m:t>
                          </m:r>
                        </m:sup>
                      </m:sSup>
                      <m:r>
                        <m:rPr>
                          <m:sty m:val="p"/>
                        </m:rPr>
                        <a:rPr lang="en-US" sz="2000" i="0">
                          <a:latin typeface="Cambria Math" panose="02040503050406030204" pitchFamily="18" charset="0"/>
                        </a:rPr>
                        <m:t>J</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0">
                                  <a:latin typeface="Cambria Math" panose="02040503050406030204" pitchFamily="18" charset="0"/>
                                </a:rPr>
                                <m:t>1</m:t>
                              </m:r>
                            </m:num>
                            <m:den>
                              <m:sSubSup>
                                <m:sSubSupPr>
                                  <m:ctrlPr>
                                    <a:rPr lang="en-US" sz="2000" b="0" i="1" smtClean="0">
                                      <a:latin typeface="Cambria Math" panose="02040503050406030204" pitchFamily="18" charset="0"/>
                                    </a:rPr>
                                  </m:ctrlPr>
                                </m:sSubSupPr>
                                <m:e>
                                  <m:r>
                                    <m:rPr>
                                      <m:sty m:val="p"/>
                                    </m:rPr>
                                    <a:rPr lang="en-US" sz="2000" i="0">
                                      <a:latin typeface="Cambria Math" panose="02040503050406030204" pitchFamily="18" charset="0"/>
                                    </a:rPr>
                                    <m:t>n</m:t>
                                  </m:r>
                                </m:e>
                                <m:sub>
                                  <m:r>
                                    <m:rPr>
                                      <m:sty m:val="p"/>
                                    </m:rPr>
                                    <a:rPr lang="en-US" sz="2000" b="0" i="0" smtClean="0">
                                      <a:latin typeface="Cambria Math" panose="02040503050406030204" pitchFamily="18" charset="0"/>
                                    </a:rPr>
                                    <m:t>final</m:t>
                                  </m:r>
                                </m:sub>
                                <m:sup>
                                  <m:r>
                                    <a:rPr lang="en-US" sz="2000" i="0">
                                      <a:latin typeface="Cambria Math" panose="02040503050406030204" pitchFamily="18" charset="0"/>
                                    </a:rPr>
                                    <m:t>2</m:t>
                                  </m:r>
                                </m:sup>
                              </m:sSubSup>
                            </m:den>
                          </m:f>
                          <m:r>
                            <a:rPr lang="en-US" sz="2000" b="0" i="0" smtClean="0">
                              <a:latin typeface="Cambria Math" panose="02040503050406030204" pitchFamily="18" charset="0"/>
                            </a:rPr>
                            <m:t>−</m:t>
                          </m:r>
                          <m:f>
                            <m:fPr>
                              <m:ctrlPr>
                                <a:rPr lang="en-US" sz="2000" i="1">
                                  <a:latin typeface="Cambria Math" panose="02040503050406030204" pitchFamily="18" charset="0"/>
                                </a:rPr>
                              </m:ctrlPr>
                            </m:fPr>
                            <m:num>
                              <m:r>
                                <a:rPr lang="en-US" sz="2000" i="0">
                                  <a:latin typeface="Cambria Math" panose="02040503050406030204" pitchFamily="18" charset="0"/>
                                </a:rPr>
                                <m:t>1</m:t>
                              </m:r>
                            </m:num>
                            <m:den>
                              <m:sSubSup>
                                <m:sSubSupPr>
                                  <m:ctrlPr>
                                    <a:rPr lang="en-US" sz="2000" b="0" i="1" smtClean="0">
                                      <a:latin typeface="Cambria Math" panose="02040503050406030204" pitchFamily="18" charset="0"/>
                                    </a:rPr>
                                  </m:ctrlPr>
                                </m:sSubSupPr>
                                <m:e>
                                  <m:r>
                                    <m:rPr>
                                      <m:sty m:val="p"/>
                                    </m:rPr>
                                    <a:rPr lang="en-US" sz="2000" i="0">
                                      <a:latin typeface="Cambria Math" panose="02040503050406030204" pitchFamily="18" charset="0"/>
                                    </a:rPr>
                                    <m:t>n</m:t>
                                  </m:r>
                                </m:e>
                                <m:sub>
                                  <m:r>
                                    <m:rPr>
                                      <m:sty m:val="p"/>
                                    </m:rPr>
                                    <a:rPr lang="en-US" sz="2000" b="0" i="0" smtClean="0">
                                      <a:latin typeface="Cambria Math" panose="02040503050406030204" pitchFamily="18" charset="0"/>
                                    </a:rPr>
                                    <m:t>initial</m:t>
                                  </m:r>
                                </m:sub>
                                <m:sup>
                                  <m:r>
                                    <a:rPr lang="en-US" sz="2000" i="0">
                                      <a:latin typeface="Cambria Math" panose="02040503050406030204" pitchFamily="18" charset="0"/>
                                    </a:rPr>
                                    <m:t>2</m:t>
                                  </m:r>
                                </m:sup>
                              </m:sSubSup>
                            </m:den>
                          </m:f>
                        </m:e>
                      </m:d>
                    </m:oMath>
                  </m:oMathPara>
                </a14:m>
                <a:endParaRPr lang="en-US" sz="1600" dirty="0"/>
              </a:p>
              <a:p>
                <a:pPr lvl="1"/>
                <a:r>
                  <a:rPr lang="en-US" sz="1800" dirty="0"/>
                  <a:t>If </a:t>
                </a:r>
                <a14:m>
                  <m:oMath xmlns:m="http://schemas.openxmlformats.org/officeDocument/2006/math">
                    <m:sSub>
                      <m:sSubPr>
                        <m:ctrlPr>
                          <a:rPr lang="en-US" sz="1800" i="1">
                            <a:latin typeface="Cambria Math" panose="02040503050406030204" pitchFamily="18" charset="0"/>
                          </a:rPr>
                        </m:ctrlPr>
                      </m:sSubPr>
                      <m:e>
                        <m:r>
                          <m:rPr>
                            <m:sty m:val="p"/>
                          </m:rPr>
                          <a:rPr lang="en-US" sz="1800" i="0">
                            <a:latin typeface="Cambria Math" panose="02040503050406030204" pitchFamily="18" charset="0"/>
                          </a:rPr>
                          <m:t>ΔE</m:t>
                        </m:r>
                      </m:e>
                      <m:sub>
                        <m:r>
                          <m:rPr>
                            <m:sty m:val="p"/>
                          </m:rPr>
                          <a:rPr lang="en-US" sz="1800" i="0">
                            <a:latin typeface="Cambria Math" panose="02040503050406030204" pitchFamily="18" charset="0"/>
                          </a:rPr>
                          <m:t>atom</m:t>
                        </m:r>
                      </m:sub>
                    </m:sSub>
                  </m:oMath>
                </a14:m>
                <a:r>
                  <a:rPr lang="en-US" sz="1800" dirty="0"/>
                  <a:t> is positive, the atom is absorbing a photon to go from a lower n level to a higher n level.</a:t>
                </a:r>
              </a:p>
              <a:p>
                <a:pPr lvl="1"/>
                <a14:m>
                  <m:oMath xmlns:m="http://schemas.openxmlformats.org/officeDocument/2006/math">
                    <m:r>
                      <m:rPr>
                        <m:nor/>
                      </m:rPr>
                      <a:rPr lang="en-US" sz="1800" dirty="0"/>
                      <m:t>If</m:t>
                    </m:r>
                    <m:r>
                      <m:rPr>
                        <m:nor/>
                      </m:rPr>
                      <a:rPr lang="en-US" sz="1800" dirty="0"/>
                      <m:t> </m:t>
                    </m:r>
                    <m:sSub>
                      <m:sSubPr>
                        <m:ctrlPr>
                          <a:rPr lang="en-US" sz="1800" i="1">
                            <a:latin typeface="Cambria Math" panose="02040503050406030204" pitchFamily="18" charset="0"/>
                          </a:rPr>
                        </m:ctrlPr>
                      </m:sSubPr>
                      <m:e>
                        <m:r>
                          <m:rPr>
                            <m:sty m:val="p"/>
                          </m:rPr>
                          <a:rPr lang="en-US" sz="1800" i="0">
                            <a:latin typeface="Cambria Math" panose="02040503050406030204" pitchFamily="18" charset="0"/>
                          </a:rPr>
                          <m:t>ΔE</m:t>
                        </m:r>
                      </m:e>
                      <m:sub>
                        <m:r>
                          <m:rPr>
                            <m:sty m:val="p"/>
                          </m:rPr>
                          <a:rPr lang="en-US" sz="1800" i="0">
                            <a:latin typeface="Cambria Math" panose="02040503050406030204" pitchFamily="18" charset="0"/>
                          </a:rPr>
                          <m:t>atom</m:t>
                        </m:r>
                      </m:sub>
                    </m:sSub>
                    <m:r>
                      <m:rPr>
                        <m:nor/>
                      </m:rPr>
                      <a:rPr lang="en-US" sz="1800" dirty="0"/>
                      <m:t> </m:t>
                    </m:r>
                    <m:r>
                      <m:rPr>
                        <m:nor/>
                      </m:rPr>
                      <a:rPr lang="en-US" sz="1800" dirty="0"/>
                      <m:t>is</m:t>
                    </m:r>
                    <m:r>
                      <m:rPr>
                        <m:nor/>
                      </m:rPr>
                      <a:rPr lang="en-US" sz="1800" dirty="0"/>
                      <m:t> </m:t>
                    </m:r>
                    <m:r>
                      <m:rPr>
                        <m:nor/>
                      </m:rPr>
                      <a:rPr lang="en-US" sz="1800" b="0" dirty="0" smtClean="0"/>
                      <m:t>negative</m:t>
                    </m:r>
                    <m:r>
                      <m:rPr>
                        <m:nor/>
                      </m:rPr>
                      <a:rPr lang="en-US" sz="1800" dirty="0"/>
                      <m:t>, </m:t>
                    </m:r>
                    <m:r>
                      <m:rPr>
                        <m:nor/>
                      </m:rPr>
                      <a:rPr lang="en-US" sz="1800" dirty="0"/>
                      <m:t>the</m:t>
                    </m:r>
                    <m:r>
                      <m:rPr>
                        <m:nor/>
                      </m:rPr>
                      <a:rPr lang="en-US" sz="1800" dirty="0"/>
                      <m:t> </m:t>
                    </m:r>
                    <m:r>
                      <m:rPr>
                        <m:nor/>
                      </m:rPr>
                      <a:rPr lang="en-US" sz="1800" dirty="0"/>
                      <m:t>atom</m:t>
                    </m:r>
                    <m:r>
                      <m:rPr>
                        <m:nor/>
                      </m:rPr>
                      <a:rPr lang="en-US" sz="1800" dirty="0"/>
                      <m:t> </m:t>
                    </m:r>
                    <m:r>
                      <m:rPr>
                        <m:nor/>
                      </m:rPr>
                      <a:rPr lang="en-US" sz="1800" dirty="0"/>
                      <m:t>is</m:t>
                    </m:r>
                    <m:r>
                      <m:rPr>
                        <m:nor/>
                      </m:rPr>
                      <a:rPr lang="en-US" sz="1800" dirty="0"/>
                      <m:t> </m:t>
                    </m:r>
                    <m:r>
                      <m:rPr>
                        <m:nor/>
                      </m:rPr>
                      <a:rPr lang="en-US" sz="1800" b="0" dirty="0" smtClean="0"/>
                      <m:t>releasing</m:t>
                    </m:r>
                    <m:r>
                      <m:rPr>
                        <m:nor/>
                      </m:rPr>
                      <a:rPr lang="en-US" sz="1800" dirty="0"/>
                      <m:t> </m:t>
                    </m:r>
                    <m:r>
                      <m:rPr>
                        <m:nor/>
                      </m:rPr>
                      <a:rPr lang="en-US" sz="1800" dirty="0"/>
                      <m:t>a</m:t>
                    </m:r>
                    <m:r>
                      <m:rPr>
                        <m:nor/>
                      </m:rPr>
                      <a:rPr lang="en-US" sz="1800" dirty="0"/>
                      <m:t> </m:t>
                    </m:r>
                    <m:r>
                      <m:rPr>
                        <m:nor/>
                      </m:rPr>
                      <a:rPr lang="en-US" sz="1800" dirty="0"/>
                      <m:t>photon</m:t>
                    </m:r>
                    <m:r>
                      <m:rPr>
                        <m:nor/>
                      </m:rPr>
                      <a:rPr lang="en-US" sz="1800" dirty="0"/>
                      <m:t> </m:t>
                    </m:r>
                    <m:r>
                      <m:rPr>
                        <m:nor/>
                      </m:rPr>
                      <a:rPr lang="en-US" sz="1800" dirty="0"/>
                      <m:t>to</m:t>
                    </m:r>
                    <m:r>
                      <m:rPr>
                        <m:nor/>
                      </m:rPr>
                      <a:rPr lang="en-US" sz="1800" dirty="0"/>
                      <m:t> </m:t>
                    </m:r>
                    <m:r>
                      <m:rPr>
                        <m:nor/>
                      </m:rPr>
                      <a:rPr lang="en-US" sz="1800" dirty="0"/>
                      <m:t>go</m:t>
                    </m:r>
                    <m:r>
                      <m:rPr>
                        <m:nor/>
                      </m:rPr>
                      <a:rPr lang="en-US" sz="1800" dirty="0"/>
                      <m:t> </m:t>
                    </m:r>
                    <m:r>
                      <m:rPr>
                        <m:nor/>
                      </m:rPr>
                      <a:rPr lang="en-US" sz="1800" dirty="0"/>
                      <m:t>from</m:t>
                    </m:r>
                    <m:r>
                      <m:rPr>
                        <m:nor/>
                      </m:rPr>
                      <a:rPr lang="en-US" sz="1800" dirty="0"/>
                      <m:t> </m:t>
                    </m:r>
                    <m:r>
                      <m:rPr>
                        <m:nor/>
                      </m:rPr>
                      <a:rPr lang="en-US" sz="1800" dirty="0"/>
                      <m:t>a</m:t>
                    </m:r>
                    <m:r>
                      <m:rPr>
                        <m:nor/>
                      </m:rPr>
                      <a:rPr lang="en-US" sz="1800" dirty="0"/>
                      <m:t> </m:t>
                    </m:r>
                    <m:r>
                      <m:rPr>
                        <m:nor/>
                      </m:rPr>
                      <a:rPr lang="en-US" sz="1800" b="0" dirty="0" smtClean="0"/>
                      <m:t>higher</m:t>
                    </m:r>
                    <m:r>
                      <m:rPr>
                        <m:nor/>
                      </m:rPr>
                      <a:rPr lang="en-US" sz="1800" dirty="0"/>
                      <m:t> </m:t>
                    </m:r>
                    <m:r>
                      <m:rPr>
                        <m:nor/>
                      </m:rPr>
                      <a:rPr lang="en-US" sz="1800" dirty="0"/>
                      <m:t>n</m:t>
                    </m:r>
                    <m:r>
                      <m:rPr>
                        <m:nor/>
                      </m:rPr>
                      <a:rPr lang="en-US" sz="1800" dirty="0"/>
                      <m:t> </m:t>
                    </m:r>
                    <m:r>
                      <m:rPr>
                        <m:nor/>
                      </m:rPr>
                      <a:rPr lang="en-US" sz="1800" dirty="0"/>
                      <m:t>level</m:t>
                    </m:r>
                    <m:r>
                      <m:rPr>
                        <m:nor/>
                      </m:rPr>
                      <a:rPr lang="en-US" sz="1800" dirty="0"/>
                      <m:t> </m:t>
                    </m:r>
                    <m:r>
                      <m:rPr>
                        <m:nor/>
                      </m:rPr>
                      <a:rPr lang="en-US" sz="1800" dirty="0"/>
                      <m:t>to</m:t>
                    </m:r>
                    <m:r>
                      <m:rPr>
                        <m:nor/>
                      </m:rPr>
                      <a:rPr lang="en-US" sz="1800" dirty="0"/>
                      <m:t> </m:t>
                    </m:r>
                    <m:r>
                      <m:rPr>
                        <m:nor/>
                      </m:rPr>
                      <a:rPr lang="en-US" sz="1800" dirty="0"/>
                      <m:t>a</m:t>
                    </m:r>
                    <m:r>
                      <m:rPr>
                        <m:nor/>
                      </m:rPr>
                      <a:rPr lang="en-US" sz="1800" dirty="0"/>
                      <m:t> </m:t>
                    </m:r>
                    <m:r>
                      <m:rPr>
                        <m:nor/>
                      </m:rPr>
                      <a:rPr lang="en-US" sz="1800" b="0" dirty="0" smtClean="0"/>
                      <m:t>lower</m:t>
                    </m:r>
                    <m:r>
                      <m:rPr>
                        <m:nor/>
                      </m:rPr>
                      <a:rPr lang="en-US" sz="1800" dirty="0"/>
                      <m:t> </m:t>
                    </m:r>
                    <m:r>
                      <m:rPr>
                        <m:nor/>
                      </m:rPr>
                      <a:rPr lang="en-US" sz="1800" dirty="0"/>
                      <m:t>n</m:t>
                    </m:r>
                    <m:r>
                      <m:rPr>
                        <m:nor/>
                      </m:rPr>
                      <a:rPr lang="en-US" sz="1800" dirty="0"/>
                      <m:t> </m:t>
                    </m:r>
                    <m:r>
                      <m:rPr>
                        <m:nor/>
                      </m:rPr>
                      <a:rPr lang="en-US" sz="1800" dirty="0"/>
                      <m:t>level</m:t>
                    </m:r>
                    <m:r>
                      <m:rPr>
                        <m:nor/>
                      </m:rPr>
                      <a:rPr lang="en-US" sz="1800" b="0" dirty="0" smtClean="0"/>
                      <m:t>.</m:t>
                    </m:r>
                  </m:oMath>
                </a14:m>
                <a:endParaRPr lang="en-US" sz="1800" dirty="0"/>
              </a:p>
              <a:p>
                <a:r>
                  <a:rPr lang="en-US" sz="1800" dirty="0"/>
                  <a:t>The energy gained or lost by the atom corresponds to the energy of the photon absorbed or released</a:t>
                </a:r>
              </a:p>
              <a:p>
                <a:pPr marL="0"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m:rPr>
                              <m:sty m:val="p"/>
                            </m:rPr>
                            <a:rPr lang="en-US" sz="2000">
                              <a:latin typeface="Cambria Math" panose="02040503050406030204" pitchFamily="18" charset="0"/>
                            </a:rPr>
                            <m:t>E</m:t>
                          </m:r>
                        </m:e>
                        <m:sub>
                          <m:r>
                            <m:rPr>
                              <m:sty m:val="p"/>
                            </m:rPr>
                            <a:rPr lang="en-US" sz="2000">
                              <a:latin typeface="Cambria Math" panose="02040503050406030204" pitchFamily="18" charset="0"/>
                            </a:rPr>
                            <m:t>photon</m:t>
                          </m:r>
                        </m:sub>
                      </m:sSub>
                      <m:r>
                        <a:rPr lang="en-US" sz="2000" i="0">
                          <a:latin typeface="Cambria Math" panose="02040503050406030204" pitchFamily="18" charset="0"/>
                        </a:rPr>
                        <m:t>=</m:t>
                      </m:r>
                      <m:d>
                        <m:dPr>
                          <m:begChr m:val="|"/>
                          <m:endChr m:val="|"/>
                          <m:ctrlPr>
                            <a:rPr lang="en-US" sz="2000" i="1">
                              <a:latin typeface="Cambria Math" panose="02040503050406030204" pitchFamily="18" charset="0"/>
                            </a:rPr>
                          </m:ctrlPr>
                        </m:dPr>
                        <m:e>
                          <m:r>
                            <m:rPr>
                              <m:sty m:val="p"/>
                            </m:rPr>
                            <a:rPr lang="en-US" sz="2000" b="0" i="0" smtClean="0">
                              <a:latin typeface="Cambria Math" panose="02040503050406030204" pitchFamily="18" charset="0"/>
                            </a:rPr>
                            <m:t>Δ</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E</m:t>
                              </m:r>
                            </m:e>
                            <m:sub>
                              <m:r>
                                <m:rPr>
                                  <m:sty m:val="p"/>
                                </m:rPr>
                                <a:rPr lang="en-US" sz="2000" b="0" i="0" smtClean="0">
                                  <a:latin typeface="Cambria Math" panose="02040503050406030204" pitchFamily="18" charset="0"/>
                                </a:rPr>
                                <m:t>atom</m:t>
                              </m:r>
                            </m:sub>
                          </m:sSub>
                        </m:e>
                      </m:d>
                    </m:oMath>
                  </m:oMathPara>
                </a14:m>
                <a:endParaRPr lang="en-US" sz="2400" dirty="0"/>
              </a:p>
              <a:p>
                <a:pPr marL="0" indent="0">
                  <a:buNone/>
                </a:pPr>
                <a:endParaRPr lang="en-US" sz="24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xfrm>
                <a:off x="612648" y="1600200"/>
                <a:ext cx="8153400" cy="5029200"/>
              </a:xfrm>
              <a:blipFill>
                <a:blip r:embed="rId3"/>
                <a:stretch>
                  <a:fillRect t="-848"/>
                </a:stretch>
              </a:blipFill>
            </p:spPr>
            <p:txBody>
              <a:bodyPr/>
              <a:lstStyle/>
              <a:p>
                <a:r>
                  <a:rPr lang="en-US">
                    <a:noFill/>
                  </a:rPr>
                  <a:t> </a:t>
                </a:r>
              </a:p>
            </p:txBody>
          </p:sp>
        </mc:Fallback>
      </mc:AlternateContent>
    </p:spTree>
    <p:extLst>
      <p:ext uri="{BB962C8B-B14F-4D97-AF65-F5344CB8AC3E}">
        <p14:creationId xmlns:p14="http://schemas.microsoft.com/office/powerpoint/2010/main" val="4267632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 spectra</a:t>
            </a:r>
          </a:p>
        </p:txBody>
      </p:sp>
      <p:sp>
        <p:nvSpPr>
          <p:cNvPr id="3" name="Content Placeholder 2"/>
          <p:cNvSpPr>
            <a:spLocks noGrp="1"/>
          </p:cNvSpPr>
          <p:nvPr>
            <p:ph sz="quarter" idx="1"/>
          </p:nvPr>
        </p:nvSpPr>
        <p:spPr/>
        <p:txBody>
          <a:bodyPr>
            <a:normAutofit/>
          </a:bodyPr>
          <a:lstStyle/>
          <a:p>
            <a:r>
              <a:rPr lang="en-US" sz="1800" dirty="0"/>
              <a:t>A line spectra shows the transition electron energy level transitions which occur in the visible region of light</a:t>
            </a:r>
          </a:p>
          <a:p>
            <a:r>
              <a:rPr lang="en-US" sz="1800" dirty="0"/>
              <a:t>Every element has a distinct line spectra</a:t>
            </a:r>
          </a:p>
        </p:txBody>
      </p:sp>
      <p:pic>
        <p:nvPicPr>
          <p:cNvPr id="4" name="Picture 3"/>
          <p:cNvPicPr>
            <a:picLocks noChangeAspect="1"/>
          </p:cNvPicPr>
          <p:nvPr/>
        </p:nvPicPr>
        <p:blipFill rotWithShape="1">
          <a:blip r:embed="rId2"/>
          <a:srcRect l="-37" b="26478"/>
          <a:stretch/>
        </p:blipFill>
        <p:spPr>
          <a:xfrm>
            <a:off x="900684" y="2732765"/>
            <a:ext cx="7342632" cy="3744235"/>
          </a:xfrm>
          <a:prstGeom prst="rect">
            <a:avLst/>
          </a:prstGeom>
        </p:spPr>
      </p:pic>
    </p:spTree>
    <p:extLst>
      <p:ext uri="{BB962C8B-B14F-4D97-AF65-F5344CB8AC3E}">
        <p14:creationId xmlns:p14="http://schemas.microsoft.com/office/powerpoint/2010/main" val="2850915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baseline="0" dirty="0"/>
              <a:t>Energy transitions</a:t>
            </a:r>
            <a:endParaRPr lang="en-US" dirty="0"/>
          </a:p>
        </p:txBody>
      </p:sp>
      <p:sp>
        <p:nvSpPr>
          <p:cNvPr id="4" name="Content Placeholder 3"/>
          <p:cNvSpPr>
            <a:spLocks noGrp="1"/>
          </p:cNvSpPr>
          <p:nvPr>
            <p:ph sz="quarter" idx="1"/>
          </p:nvPr>
        </p:nvSpPr>
        <p:spPr/>
        <p:txBody>
          <a:bodyPr>
            <a:normAutofit/>
          </a:bodyPr>
          <a:lstStyle/>
          <a:p>
            <a:pPr marL="0" indent="0">
              <a:buNone/>
            </a:pPr>
            <a:r>
              <a:rPr lang="en-US" sz="1900" dirty="0"/>
              <a:t>The first line of the line spectrum of the hydrogen atom emission results from a transition from the n = 2 level to the n = 1 level.  What is the wavelength of the emitted photon? </a:t>
            </a:r>
          </a:p>
        </p:txBody>
      </p:sp>
    </p:spTree>
    <p:extLst>
      <p:ext uri="{BB962C8B-B14F-4D97-AF65-F5344CB8AC3E}">
        <p14:creationId xmlns:p14="http://schemas.microsoft.com/office/powerpoint/2010/main" val="1285862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transitions</a:t>
            </a:r>
          </a:p>
        </p:txBody>
      </p:sp>
      <p:sp>
        <p:nvSpPr>
          <p:cNvPr id="3" name="Content Placeholder 2"/>
          <p:cNvSpPr>
            <a:spLocks noGrp="1"/>
          </p:cNvSpPr>
          <p:nvPr>
            <p:ph sz="quarter" idx="1"/>
          </p:nvPr>
        </p:nvSpPr>
        <p:spPr/>
        <p:txBody>
          <a:bodyPr>
            <a:normAutofit/>
          </a:bodyPr>
          <a:lstStyle/>
          <a:p>
            <a:pPr marL="0" indent="0">
              <a:buNone/>
            </a:pPr>
            <a:r>
              <a:rPr lang="en-US" sz="2000" dirty="0"/>
              <a:t>Of the following possible transitions of an electron in a hydrogen atom, which emits light of the highest energy?</a:t>
            </a:r>
          </a:p>
          <a:p>
            <a:pPr>
              <a:buNone/>
            </a:pPr>
            <a:endParaRPr lang="en-US" sz="2000" dirty="0"/>
          </a:p>
          <a:p>
            <a:pPr marL="514350" indent="-514350">
              <a:buFont typeface="+mj-lt"/>
              <a:buAutoNum type="alphaUcPeriod"/>
            </a:pPr>
            <a:r>
              <a:rPr lang="en-US" sz="2000" dirty="0"/>
              <a:t>Transition from the n = 1 to the n = 3 level</a:t>
            </a:r>
          </a:p>
          <a:p>
            <a:pPr marL="514350" indent="-514350">
              <a:buFont typeface="+mj-lt"/>
              <a:buAutoNum type="alphaUcPeriod"/>
            </a:pPr>
            <a:r>
              <a:rPr lang="en-US" sz="2000" dirty="0"/>
              <a:t>Transition from the n = 1 to the n = 2 level</a:t>
            </a:r>
          </a:p>
          <a:p>
            <a:pPr marL="514350" indent="-514350">
              <a:buFont typeface="+mj-lt"/>
              <a:buAutoNum type="alphaUcPeriod"/>
            </a:pPr>
            <a:r>
              <a:rPr lang="en-US" sz="2000" dirty="0"/>
              <a:t>Transition from the n = 3 to the n = 1 level</a:t>
            </a:r>
          </a:p>
          <a:p>
            <a:pPr marL="514350" indent="-514350">
              <a:buFont typeface="+mj-lt"/>
              <a:buAutoNum type="alphaUcPeriod"/>
            </a:pPr>
            <a:r>
              <a:rPr lang="en-US" sz="2000" dirty="0"/>
              <a:t>Transition from the n = 2 to the n = 1 level</a:t>
            </a:r>
          </a:p>
          <a:p>
            <a:pPr marL="514350" indent="-514350">
              <a:buFont typeface="+mj-lt"/>
              <a:buAutoNum type="alphaUcPeriod"/>
            </a:pPr>
            <a:r>
              <a:rPr lang="en-US" sz="2000" dirty="0"/>
              <a:t>Transition from the n = 5 to the n = 4 level</a:t>
            </a:r>
            <a:endParaRPr lang="en-US" dirty="0"/>
          </a:p>
        </p:txBody>
      </p:sp>
    </p:spTree>
    <p:extLst>
      <p:ext uri="{BB962C8B-B14F-4D97-AF65-F5344CB8AC3E}">
        <p14:creationId xmlns:p14="http://schemas.microsoft.com/office/powerpoint/2010/main" val="1803941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Electromagnetic waves</a:t>
            </a:r>
          </a:p>
        </p:txBody>
      </p:sp>
      <p:sp>
        <p:nvSpPr>
          <p:cNvPr id="3" name="Content Placeholder 2"/>
          <p:cNvSpPr>
            <a:spLocks noGrp="1"/>
          </p:cNvSpPr>
          <p:nvPr>
            <p:ph sz="quarter" idx="1"/>
          </p:nvPr>
        </p:nvSpPr>
        <p:spPr/>
        <p:txBody>
          <a:bodyPr>
            <a:normAutofit/>
          </a:bodyPr>
          <a:lstStyle/>
          <a:p>
            <a:r>
              <a:rPr lang="en-US" sz="2000" dirty="0"/>
              <a:t>The green line indicates the amplitude</a:t>
            </a:r>
          </a:p>
          <a:p>
            <a:r>
              <a:rPr lang="en-US" sz="2000" dirty="0"/>
              <a:t>The distance between two adjacent crests or troughs is a wavelength and is indicated by the red line</a:t>
            </a:r>
          </a:p>
          <a:p>
            <a:r>
              <a:rPr lang="en-US" sz="2000" dirty="0"/>
              <a:t>A period is the amount of time that it takes for the wave to travel one wavelength</a:t>
            </a:r>
          </a:p>
          <a:p>
            <a:r>
              <a:rPr lang="en-US" sz="2000" dirty="0"/>
              <a:t>The number of periods that occurs per second is the frequency</a:t>
            </a:r>
          </a:p>
        </p:txBody>
      </p:sp>
      <p:grpSp>
        <p:nvGrpSpPr>
          <p:cNvPr id="7" name="Group 6">
            <a:extLst>
              <a:ext uri="{FF2B5EF4-FFF2-40B4-BE49-F238E27FC236}">
                <a16:creationId xmlns:a16="http://schemas.microsoft.com/office/drawing/2014/main" id="{B783D8D0-9E29-4B68-A4E0-F14CD6DDD9B3}"/>
              </a:ext>
            </a:extLst>
          </p:cNvPr>
          <p:cNvGrpSpPr/>
          <p:nvPr/>
        </p:nvGrpSpPr>
        <p:grpSpPr>
          <a:xfrm>
            <a:off x="2613932" y="3848100"/>
            <a:ext cx="3200400" cy="2751936"/>
            <a:chOff x="2657475" y="2838450"/>
            <a:chExt cx="3200400" cy="2751936"/>
          </a:xfrm>
        </p:grpSpPr>
        <p:pic>
          <p:nvPicPr>
            <p:cNvPr id="4" name="Picture 1"/>
            <p:cNvPicPr>
              <a:picLocks noChangeAspect="1" noChangeArrowheads="1"/>
            </p:cNvPicPr>
            <p:nvPr/>
          </p:nvPicPr>
          <p:blipFill>
            <a:blip r:embed="rId2" cstate="print"/>
            <a:srcRect/>
            <a:stretch>
              <a:fillRect/>
            </a:stretch>
          </p:blipFill>
          <p:spPr bwMode="auto">
            <a:xfrm>
              <a:off x="2657475" y="2838450"/>
              <a:ext cx="3200400" cy="2751936"/>
            </a:xfrm>
            <a:prstGeom prst="rect">
              <a:avLst/>
            </a:prstGeom>
            <a:noFill/>
            <a:ln w="9525">
              <a:noFill/>
              <a:miter lim="800000"/>
              <a:headEnd/>
              <a:tailEnd/>
            </a:ln>
          </p:spPr>
        </p:pic>
        <p:cxnSp>
          <p:nvCxnSpPr>
            <p:cNvPr id="5" name="Straight Arrow Connector 4"/>
            <p:cNvCxnSpPr/>
            <p:nvPr/>
          </p:nvCxnSpPr>
          <p:spPr>
            <a:xfrm>
              <a:off x="3267075" y="3419475"/>
              <a:ext cx="1981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48150" y="4229100"/>
              <a:ext cx="9525" cy="819150"/>
            </a:xfrm>
            <a:prstGeom prst="straightConnector1">
              <a:avLst/>
            </a:prstGeom>
            <a:ln w="381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617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Multiple Choice</a:t>
            </a:r>
          </a:p>
        </p:txBody>
      </p:sp>
      <p:sp>
        <p:nvSpPr>
          <p:cNvPr id="4" name="Content Placeholder 3"/>
          <p:cNvSpPr>
            <a:spLocks noGrp="1"/>
          </p:cNvSpPr>
          <p:nvPr>
            <p:ph sz="quarter" idx="1"/>
          </p:nvPr>
        </p:nvSpPr>
        <p:spPr/>
        <p:txBody>
          <a:bodyPr>
            <a:normAutofit/>
          </a:bodyPr>
          <a:lstStyle/>
          <a:p>
            <a:pPr>
              <a:buNone/>
            </a:pPr>
            <a:r>
              <a:rPr lang="en-US" sz="1800" dirty="0"/>
              <a:t>Which of the following statements about a hydrogen atom is false?</a:t>
            </a:r>
          </a:p>
          <a:p>
            <a:pPr>
              <a:buNone/>
            </a:pPr>
            <a:endParaRPr lang="en-US" sz="1800" dirty="0"/>
          </a:p>
          <a:p>
            <a:pPr marL="514350" indent="-514350">
              <a:buFont typeface="+mj-lt"/>
              <a:buAutoNum type="alphaUcPeriod"/>
            </a:pPr>
            <a:r>
              <a:rPr lang="en-US" sz="1800" dirty="0"/>
              <a:t>An electron in the n = 1 level of the hydrogen atom is in its ground state.</a:t>
            </a:r>
          </a:p>
          <a:p>
            <a:pPr marL="514350" indent="-514350">
              <a:buFont typeface="+mj-lt"/>
              <a:buAutoNum type="alphaUcPeriod"/>
            </a:pPr>
            <a:r>
              <a:rPr lang="en-US" sz="1800" dirty="0"/>
              <a:t>On average, an electron in the n = 3 level is farther from the nucleus than an electron in the n = 2 state.</a:t>
            </a:r>
          </a:p>
          <a:p>
            <a:pPr marL="514350" indent="-514350">
              <a:buFont typeface="+mj-lt"/>
              <a:buAutoNum type="alphaUcPeriod"/>
            </a:pPr>
            <a:r>
              <a:rPr lang="en-US" sz="1800" dirty="0"/>
              <a:t>The wavelength of light emitted when the electron goes from, the n = 3 level to the n = 1 level is the same as the wavelength of light absorbed when the electron goes from the n = 1 level to the n = 3 level.</a:t>
            </a:r>
          </a:p>
          <a:p>
            <a:pPr marL="514350" indent="-514350">
              <a:buFont typeface="+mj-lt"/>
              <a:buAutoNum type="alphaUcPeriod"/>
            </a:pPr>
            <a:r>
              <a:rPr lang="en-US" sz="1800" dirty="0"/>
              <a:t>An electron in the n = 1 level is higher in energy than an electron in the n = 4 level.</a:t>
            </a:r>
          </a:p>
          <a:p>
            <a:pPr marL="514350" indent="-514350">
              <a:buFont typeface="+mj-lt"/>
              <a:buAutoNum type="alphaUcPeriod"/>
            </a:pPr>
            <a:r>
              <a:rPr lang="en-US" sz="1800" dirty="0"/>
              <a:t>Light of greater frequency is required for a transition from the n = 1 level to n = 3 level than is required for a transition from the n = 2 level to n = 3. </a:t>
            </a:r>
          </a:p>
        </p:txBody>
      </p:sp>
    </p:spTree>
    <p:extLst>
      <p:ext uri="{BB962C8B-B14F-4D97-AF65-F5344CB8AC3E}">
        <p14:creationId xmlns:p14="http://schemas.microsoft.com/office/powerpoint/2010/main" val="4199741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Wave properties</a:t>
            </a:r>
            <a:r>
              <a:rPr lang="en-US" baseline="0" dirty="0"/>
              <a:t> of matter</a:t>
            </a:r>
            <a:endParaRPr lang="en-US" dirty="0"/>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normAutofit/>
              </a:bodyPr>
              <a:lstStyle/>
              <a:p>
                <a:r>
                  <a:rPr lang="en-US" sz="2000" dirty="0"/>
                  <a:t>All matter in motion has a characteristic wavelength as expressed by the de Broglie equation</a:t>
                </a:r>
              </a:p>
              <a:p>
                <a:endParaRPr lang="en-US" sz="2400" dirty="0"/>
              </a:p>
              <a:p>
                <a:pPr marL="0" indent="0">
                  <a:buNone/>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λ</m:t>
                          </m:r>
                        </m:e>
                        <m:sub>
                          <m:r>
                            <m:rPr>
                              <m:sty m:val="p"/>
                            </m:rPr>
                            <a:rPr lang="en-US" sz="2400" b="0" i="0" smtClean="0">
                              <a:latin typeface="Cambria Math" panose="02040503050406030204" pitchFamily="18" charset="0"/>
                            </a:rPr>
                            <m:t>m</m:t>
                          </m:r>
                        </m:sub>
                      </m:sSub>
                      <m:r>
                        <a:rPr lang="en-US" sz="2400" b="0" i="0"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h</m:t>
                          </m:r>
                        </m:num>
                        <m:den>
                          <m:r>
                            <m:rPr>
                              <m:sty m:val="p"/>
                            </m:rPr>
                            <a:rPr lang="en-US" sz="2400" b="0" i="0" smtClean="0">
                              <a:latin typeface="Cambria Math" panose="02040503050406030204" pitchFamily="18" charset="0"/>
                            </a:rPr>
                            <m:t>m</m:t>
                          </m:r>
                          <m:r>
                            <m:rPr>
                              <m:sty m:val="p"/>
                            </m:rPr>
                            <a:rPr lang="en-US" sz="2400" i="0" dirty="0">
                              <a:latin typeface="Cambria Math" pitchFamily="18" charset="0"/>
                              <a:ea typeface="Cambria Math" pitchFamily="18" charset="0"/>
                            </a:rPr>
                            <m:t>v</m:t>
                          </m:r>
                        </m:den>
                      </m:f>
                    </m:oMath>
                  </m:oMathPara>
                </a14:m>
                <a:endParaRPr lang="en-US" sz="2000" dirty="0"/>
              </a:p>
              <a:p>
                <a:pPr>
                  <a:buNone/>
                </a:pPr>
                <a:endParaRPr lang="en-US" sz="2000" dirty="0"/>
              </a:p>
              <a:p>
                <a:r>
                  <a:rPr lang="el-GR" sz="2000" dirty="0">
                    <a:cs typeface="Calibri"/>
                  </a:rPr>
                  <a:t>λ</a:t>
                </a:r>
                <a:r>
                  <a:rPr lang="en-US" sz="2000" baseline="-25000" dirty="0">
                    <a:cs typeface="Calibri"/>
                  </a:rPr>
                  <a:t>m</a:t>
                </a:r>
                <a:r>
                  <a:rPr lang="en-US" sz="2000" dirty="0"/>
                  <a:t> is the de Broglie wavelength (in m)</a:t>
                </a:r>
              </a:p>
              <a:p>
                <a:r>
                  <a:rPr lang="en-US" sz="2000" dirty="0">
                    <a:latin typeface="Cambria Math" pitchFamily="18" charset="0"/>
                    <a:ea typeface="Cambria Math" pitchFamily="18" charset="0"/>
                  </a:rPr>
                  <a:t>h</a:t>
                </a:r>
                <a:r>
                  <a:rPr lang="en-US" sz="2000" dirty="0"/>
                  <a:t> is Planck’s constant</a:t>
                </a:r>
              </a:p>
              <a:p>
                <a:r>
                  <a:rPr lang="en-US" sz="2000" dirty="0">
                    <a:latin typeface="Cambria Math" pitchFamily="18" charset="0"/>
                    <a:ea typeface="Cambria Math" pitchFamily="18" charset="0"/>
                  </a:rPr>
                  <a:t>m</a:t>
                </a:r>
                <a:r>
                  <a:rPr lang="en-US" sz="2000" dirty="0"/>
                  <a:t> is the mass of the particle (in kg)</a:t>
                </a:r>
              </a:p>
              <a:p>
                <a14:m>
                  <m:oMath xmlns:m="http://schemas.openxmlformats.org/officeDocument/2006/math">
                    <m:r>
                      <m:rPr>
                        <m:sty m:val="p"/>
                      </m:rPr>
                      <a:rPr lang="en-US" sz="2000" i="0" dirty="0" smtClean="0">
                        <a:latin typeface="Cambria Math" pitchFamily="18" charset="0"/>
                        <a:ea typeface="Cambria Math" pitchFamily="18" charset="0"/>
                      </a:rPr>
                      <m:t>v</m:t>
                    </m:r>
                  </m:oMath>
                </a14:m>
                <a:r>
                  <a:rPr lang="en-US" sz="2000" dirty="0"/>
                  <a:t> is the velocity (in m/s)</a:t>
                </a:r>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a:blip r:embed="rId2"/>
                <a:stretch>
                  <a:fillRect t="-814"/>
                </a:stretch>
              </a:blipFill>
            </p:spPr>
            <p:txBody>
              <a:bodyPr/>
              <a:lstStyle/>
              <a:p>
                <a:r>
                  <a:rPr lang="en-US">
                    <a:noFill/>
                  </a:rPr>
                  <a:t> </a:t>
                </a:r>
              </a:p>
            </p:txBody>
          </p:sp>
        </mc:Fallback>
      </mc:AlternateContent>
    </p:spTree>
    <p:extLst>
      <p:ext uri="{BB962C8B-B14F-4D97-AF65-F5344CB8AC3E}">
        <p14:creationId xmlns:p14="http://schemas.microsoft.com/office/powerpoint/2010/main" val="1396278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aseline="0" dirty="0"/>
              <a:t>Using the de Broglie equation</a:t>
            </a:r>
            <a:endParaRPr lang="en-US" dirty="0"/>
          </a:p>
        </p:txBody>
      </p:sp>
      <mc:AlternateContent xmlns:mc="http://schemas.openxmlformats.org/markup-compatibility/2006" xmlns:a14="http://schemas.microsoft.com/office/drawing/2010/main">
        <mc:Choice Requires="a14">
          <p:sp>
            <p:nvSpPr>
              <p:cNvPr id="2" name="Text Placeholder 1"/>
              <p:cNvSpPr>
                <a:spLocks noGrp="1"/>
              </p:cNvSpPr>
              <p:nvPr>
                <p:ph sz="quarter" idx="1"/>
              </p:nvPr>
            </p:nvSpPr>
            <p:spPr/>
            <p:txBody>
              <a:bodyPr>
                <a:normAutofit/>
              </a:bodyPr>
              <a:lstStyle/>
              <a:p>
                <a:pPr marL="0" indent="0">
                  <a:buNone/>
                </a:pPr>
                <a:r>
                  <a:rPr lang="en-US" sz="2000" dirty="0"/>
                  <a:t>What is the wavelength (in m) of a neutron traveling at a speed of 4.15 km/s?  The mass of a neutron is </a:t>
                </a:r>
                <a14:m>
                  <m:oMath xmlns:m="http://schemas.openxmlformats.org/officeDocument/2006/math">
                    <m:r>
                      <a:rPr lang="en-US" sz="2000" i="1" dirty="0">
                        <a:latin typeface="Cambria Math" panose="02040503050406030204" pitchFamily="18" charset="0"/>
                      </a:rPr>
                      <m:t>1.675×</m:t>
                    </m:r>
                    <m:sSup>
                      <m:sSupPr>
                        <m:ctrlPr>
                          <a:rPr lang="en-US" sz="2000" i="1" dirty="0">
                            <a:latin typeface="Cambria Math" panose="02040503050406030204" pitchFamily="18" charset="0"/>
                          </a:rPr>
                        </m:ctrlPr>
                      </m:sSupPr>
                      <m:e>
                        <m:r>
                          <a:rPr lang="en-US" sz="2000" i="1" dirty="0">
                            <a:latin typeface="Cambria Math" panose="02040503050406030204" pitchFamily="18" charset="0"/>
                          </a:rPr>
                          <m:t>10</m:t>
                        </m:r>
                      </m:e>
                      <m:sup>
                        <m:r>
                          <a:rPr lang="en-US" sz="2000" i="1" dirty="0">
                            <a:latin typeface="Cambria Math" panose="02040503050406030204" pitchFamily="18" charset="0"/>
                          </a:rPr>
                          <m:t>−27</m:t>
                        </m:r>
                      </m:sup>
                    </m:sSup>
                  </m:oMath>
                </a14:m>
                <a:r>
                  <a:rPr lang="en-US" sz="2000" dirty="0"/>
                  <a:t> kg.</a:t>
                </a:r>
              </a:p>
            </p:txBody>
          </p:sp>
        </mc:Choice>
        <mc:Fallback xmlns="">
          <p:sp>
            <p:nvSpPr>
              <p:cNvPr id="2" name="Text Placeholder 1"/>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316789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Electromagnetic waves and light</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000" dirty="0"/>
                  <a:t>Electromagnetic radiation is light</a:t>
                </a:r>
              </a:p>
              <a:p>
                <a:r>
                  <a:rPr lang="en-US" sz="2000" dirty="0"/>
                  <a:t>The wavelength and frequency of waves are related by the speed of light</a:t>
                </a:r>
              </a:p>
              <a:p>
                <a:endParaRPr lang="en-US" sz="2000" dirty="0">
                  <a:latin typeface="Cambria Math" pitchFamily="18" charset="0"/>
                  <a:ea typeface="Cambria Math"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sz="3200" b="0" i="0" smtClean="0">
                          <a:latin typeface="Cambria Math" panose="02040503050406030204" pitchFamily="18" charset="0"/>
                          <a:ea typeface="Cambria Math" pitchFamily="18" charset="0"/>
                        </a:rPr>
                        <m:t>c</m:t>
                      </m:r>
                      <m:r>
                        <a:rPr lang="en-US" sz="3200" b="0" i="0" smtClean="0">
                          <a:latin typeface="Cambria Math" panose="02040503050406030204" pitchFamily="18" charset="0"/>
                          <a:ea typeface="Cambria Math" pitchFamily="18" charset="0"/>
                        </a:rPr>
                        <m:t>=</m:t>
                      </m:r>
                      <m:r>
                        <m:rPr>
                          <m:sty m:val="p"/>
                        </m:rPr>
                        <a:rPr lang="en-US" sz="3200" b="0" i="0" smtClean="0">
                          <a:latin typeface="Cambria Math" panose="02040503050406030204" pitchFamily="18" charset="0"/>
                          <a:ea typeface="Cambria Math" pitchFamily="18" charset="0"/>
                        </a:rPr>
                        <m:t>λν</m:t>
                      </m:r>
                    </m:oMath>
                  </m:oMathPara>
                </a14:m>
                <a:endParaRPr lang="en-US" sz="3200" dirty="0">
                  <a:latin typeface="Cambria Math" pitchFamily="18" charset="0"/>
                  <a:ea typeface="Cambria Math" pitchFamily="18" charset="0"/>
                </a:endParaRPr>
              </a:p>
              <a:p>
                <a:pPr marL="0" indent="0">
                  <a:buNone/>
                </a:pPr>
                <a:endParaRPr lang="en-US" sz="2000" dirty="0">
                  <a:latin typeface="Cambria Math" pitchFamily="18" charset="0"/>
                  <a:ea typeface="Cambria Math" pitchFamily="18" charset="0"/>
                </a:endParaRPr>
              </a:p>
              <a:p>
                <a:r>
                  <a:rPr lang="en-US" sz="2000" dirty="0">
                    <a:latin typeface="Cambria Math" pitchFamily="18" charset="0"/>
                    <a:ea typeface="Cambria Math" pitchFamily="18" charset="0"/>
                  </a:rPr>
                  <a:t>c</a:t>
                </a:r>
                <a:r>
                  <a:rPr lang="en-US" sz="2000" dirty="0"/>
                  <a:t> is the speed of light in a vacuum and is equal to </a:t>
                </a:r>
                <a14:m>
                  <m:oMath xmlns:m="http://schemas.openxmlformats.org/officeDocument/2006/math">
                    <m:r>
                      <a:rPr lang="en-US" sz="2000" b="0" i="1" smtClean="0">
                        <a:latin typeface="Cambria Math" panose="02040503050406030204" pitchFamily="18" charset="0"/>
                      </a:rPr>
                      <m:t>2.998×</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8</m:t>
                        </m:r>
                      </m:sup>
                    </m:sSup>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m</m:t>
                        </m:r>
                      </m:num>
                      <m:den>
                        <m:r>
                          <m:rPr>
                            <m:sty m:val="p"/>
                          </m:rPr>
                          <a:rPr lang="en-US" sz="2000" b="0" i="0" smtClean="0">
                            <a:latin typeface="Cambria Math" panose="02040503050406030204" pitchFamily="18" charset="0"/>
                          </a:rPr>
                          <m:t>s</m:t>
                        </m:r>
                      </m:den>
                    </m:f>
                  </m:oMath>
                </a14:m>
                <a:endParaRPr lang="en-US" sz="2000" dirty="0"/>
              </a:p>
              <a:p>
                <a:r>
                  <a:rPr lang="el-GR" sz="2000" dirty="0">
                    <a:latin typeface="Calibri"/>
                    <a:cs typeface="Calibri"/>
                  </a:rPr>
                  <a:t>λ</a:t>
                </a:r>
                <a:r>
                  <a:rPr lang="en-US" sz="2000" dirty="0">
                    <a:latin typeface="Calibri"/>
                    <a:cs typeface="Calibri"/>
                  </a:rPr>
                  <a:t> i</a:t>
                </a:r>
                <a:r>
                  <a:rPr lang="en-US" sz="2000" dirty="0"/>
                  <a:t>s the wavelength (in m)</a:t>
                </a:r>
              </a:p>
              <a:p>
                <a:r>
                  <a:rPr lang="el-GR" sz="2000" dirty="0">
                    <a:latin typeface="Cambria Math"/>
                    <a:ea typeface="Cambria Math"/>
                  </a:rPr>
                  <a:t>ν</a:t>
                </a:r>
                <a:r>
                  <a:rPr lang="en-US" sz="2000" dirty="0">
                    <a:latin typeface="Cambria Math"/>
                    <a:ea typeface="Cambria Math"/>
                  </a:rPr>
                  <a:t> </a:t>
                </a:r>
                <a:r>
                  <a:rPr lang="en-US" sz="2000" dirty="0"/>
                  <a:t>is the frequency (in </a:t>
                </a:r>
                <a14:m>
                  <m:oMath xmlns:m="http://schemas.openxmlformats.org/officeDocument/2006/math">
                    <m:sSup>
                      <m:sSupPr>
                        <m:ctrlPr>
                          <a:rPr lang="en-US" sz="2000" b="0" i="1" dirty="0" smtClean="0">
                            <a:latin typeface="Cambria Math" panose="02040503050406030204" pitchFamily="18" charset="0"/>
                          </a:rPr>
                        </m:ctrlPr>
                      </m:sSupPr>
                      <m:e>
                        <m:r>
                          <m:rPr>
                            <m:sty m:val="p"/>
                          </m:rPr>
                          <a:rPr lang="en-US" sz="2000" i="0" dirty="0" smtClean="0">
                            <a:latin typeface="Cambria Math" panose="02040503050406030204" pitchFamily="18" charset="0"/>
                          </a:rPr>
                          <m:t>s</m:t>
                        </m:r>
                      </m:e>
                      <m:sup>
                        <m:r>
                          <a:rPr lang="en-US" sz="2000" b="0" i="0" dirty="0" smtClean="0">
                            <a:latin typeface="Cambria Math" panose="02040503050406030204" pitchFamily="18" charset="0"/>
                          </a:rPr>
                          <m:t>−1</m:t>
                        </m:r>
                      </m:sup>
                    </m:sSup>
                  </m:oMath>
                </a14:m>
                <a:r>
                  <a:rPr lang="en-US" sz="2000" dirty="0"/>
                  <a: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t="-814"/>
                </a:stretch>
              </a:blipFill>
            </p:spPr>
            <p:txBody>
              <a:bodyPr/>
              <a:lstStyle/>
              <a:p>
                <a:r>
                  <a:rPr lang="en-US">
                    <a:noFill/>
                  </a:rPr>
                  <a:t> </a:t>
                </a:r>
              </a:p>
            </p:txBody>
          </p:sp>
        </mc:Fallback>
      </mc:AlternateContent>
    </p:spTree>
    <p:extLst>
      <p:ext uri="{BB962C8B-B14F-4D97-AF65-F5344CB8AC3E}">
        <p14:creationId xmlns:p14="http://schemas.microsoft.com/office/powerpoint/2010/main" val="795933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Electromagnetic waves</a:t>
            </a:r>
          </a:p>
        </p:txBody>
      </p:sp>
      <mc:AlternateContent xmlns:mc="http://schemas.openxmlformats.org/markup-compatibility/2006" xmlns:a14="http://schemas.microsoft.com/office/drawing/2010/main">
        <mc:Choice Requires="a14">
          <p:sp>
            <p:nvSpPr>
              <p:cNvPr id="2" name="Text Placeholder 1"/>
              <p:cNvSpPr>
                <a:spLocks noGrp="1"/>
              </p:cNvSpPr>
              <p:nvPr>
                <p:ph sz="quarter" idx="1"/>
              </p:nvPr>
            </p:nvSpPr>
            <p:spPr/>
            <p:txBody>
              <a:bodyPr>
                <a:normAutofit/>
              </a:bodyPr>
              <a:lstStyle/>
              <a:p>
                <a:pPr marL="0" indent="0">
                  <a:buNone/>
                </a:pPr>
                <a:r>
                  <a:rPr lang="en-US" sz="2000" dirty="0"/>
                  <a:t>What wavelength of electromagnetic radiation corresponds to a frequency of </a:t>
                </a:r>
                <a14:m>
                  <m:oMath xmlns:m="http://schemas.openxmlformats.org/officeDocument/2006/math">
                    <m:r>
                      <a:rPr lang="en-US" sz="2000" dirty="0">
                        <a:latin typeface="Cambria Math" panose="02040503050406030204" pitchFamily="18" charset="0"/>
                      </a:rPr>
                      <m:t>3.45×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dirty="0">
                            <a:latin typeface="Cambria Math" panose="02040503050406030204" pitchFamily="18" charset="0"/>
                          </a:rPr>
                          <m:t>13</m:t>
                        </m:r>
                      </m:sup>
                    </m:sSup>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m:rPr>
                            <m:sty m:val="p"/>
                          </m:rPr>
                          <a:rPr lang="en-US" sz="2000" dirty="0">
                            <a:latin typeface="Cambria Math" panose="02040503050406030204" pitchFamily="18" charset="0"/>
                          </a:rPr>
                          <m:t>s</m:t>
                        </m:r>
                      </m:e>
                      <m:sup>
                        <m:r>
                          <a:rPr lang="en-US" sz="2000" dirty="0">
                            <a:latin typeface="Cambria Math" panose="02040503050406030204" pitchFamily="18" charset="0"/>
                          </a:rPr>
                          <m:t>−1</m:t>
                        </m:r>
                      </m:sup>
                    </m:sSup>
                  </m:oMath>
                </a14:m>
                <a:r>
                  <a:rPr lang="en-US" sz="2000" dirty="0"/>
                  <a:t>?</a:t>
                </a:r>
              </a:p>
              <a:p>
                <a:pPr>
                  <a:buNone/>
                </a:pPr>
                <a:endParaRPr lang="en-US" sz="2000" dirty="0"/>
              </a:p>
              <a:p>
                <a:pPr marL="457200" indent="-457200">
                  <a:buFont typeface="+mj-lt"/>
                  <a:buAutoNum type="alphaUcPeriod"/>
                </a:pPr>
                <a:r>
                  <a:rPr lang="en-US" sz="2000" dirty="0"/>
                  <a:t>8.69 </a:t>
                </a:r>
                <a14:m>
                  <m:oMath xmlns:m="http://schemas.openxmlformats.org/officeDocument/2006/math">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b="0" i="1" dirty="0" smtClean="0">
                            <a:latin typeface="Cambria Math" panose="02040503050406030204" pitchFamily="18" charset="0"/>
                          </a:rPr>
                          <m:t>−6</m:t>
                        </m:r>
                      </m:sup>
                    </m:sSup>
                    <m:r>
                      <a:rPr lang="en-US" sz="2000" dirty="0">
                        <a:latin typeface="Cambria Math" panose="02040503050406030204" pitchFamily="18" charset="0"/>
                      </a:rPr>
                      <m:t> </m:t>
                    </m:r>
                  </m:oMath>
                </a14:m>
                <a:r>
                  <a:rPr lang="en-US" sz="2000" dirty="0"/>
                  <a:t>m</a:t>
                </a:r>
              </a:p>
              <a:p>
                <a:pPr marL="457200" indent="-457200">
                  <a:buFont typeface="+mj-lt"/>
                  <a:buAutoNum type="alphaUcPeriod"/>
                </a:pPr>
                <a:r>
                  <a:rPr lang="en-US" sz="2000" dirty="0"/>
                  <a:t>1.15 </a:t>
                </a:r>
                <a14:m>
                  <m:oMath xmlns:m="http://schemas.openxmlformats.org/officeDocument/2006/math">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b="0" i="1" dirty="0" smtClean="0">
                            <a:latin typeface="Cambria Math" panose="02040503050406030204" pitchFamily="18" charset="0"/>
                          </a:rPr>
                          <m:t>5</m:t>
                        </m:r>
                      </m:sup>
                    </m:sSup>
                    <m:r>
                      <a:rPr lang="en-US" sz="2000" b="0" i="1" dirty="0" smtClean="0">
                        <a:latin typeface="Cambria Math" panose="02040503050406030204" pitchFamily="18" charset="0"/>
                      </a:rPr>
                      <m:t> </m:t>
                    </m:r>
                  </m:oMath>
                </a14:m>
                <a:r>
                  <a:rPr lang="en-US" sz="2000" dirty="0"/>
                  <a:t>m </a:t>
                </a:r>
              </a:p>
              <a:p>
                <a:pPr marL="457200" indent="-457200">
                  <a:buFont typeface="+mj-lt"/>
                  <a:buAutoNum type="alphaUcPeriod"/>
                </a:pPr>
                <a:r>
                  <a:rPr lang="en-US" sz="2000" dirty="0"/>
                  <a:t>7.65 </a:t>
                </a:r>
                <a14:m>
                  <m:oMath xmlns:m="http://schemas.openxmlformats.org/officeDocument/2006/math">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i="1" dirty="0">
                            <a:latin typeface="Cambria Math" panose="02040503050406030204" pitchFamily="18" charset="0"/>
                          </a:rPr>
                          <m:t>−</m:t>
                        </m:r>
                        <m:r>
                          <a:rPr lang="en-US" sz="2000" b="0" i="1" dirty="0" smtClean="0">
                            <a:latin typeface="Cambria Math" panose="02040503050406030204" pitchFamily="18" charset="0"/>
                          </a:rPr>
                          <m:t>29</m:t>
                        </m:r>
                      </m:sup>
                    </m:sSup>
                    <m:r>
                      <a:rPr lang="en-US" sz="2000" b="0" i="1" dirty="0" smtClean="0">
                        <a:latin typeface="Cambria Math" panose="02040503050406030204" pitchFamily="18" charset="0"/>
                      </a:rPr>
                      <m:t> </m:t>
                    </m:r>
                  </m:oMath>
                </a14:m>
                <a:r>
                  <a:rPr lang="en-US" sz="2000" dirty="0"/>
                  <a:t>m</a:t>
                </a:r>
              </a:p>
              <a:p>
                <a:pPr marL="457200" indent="-457200">
                  <a:buFont typeface="+mj-lt"/>
                  <a:buAutoNum type="alphaUcPeriod"/>
                </a:pPr>
                <a:r>
                  <a:rPr lang="en-US" sz="2000" dirty="0"/>
                  <a:t>9.10 </a:t>
                </a:r>
                <a14:m>
                  <m:oMath xmlns:m="http://schemas.openxmlformats.org/officeDocument/2006/math">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i="1" dirty="0">
                            <a:latin typeface="Cambria Math" panose="02040503050406030204" pitchFamily="18" charset="0"/>
                          </a:rPr>
                          <m:t>−6</m:t>
                        </m:r>
                      </m:sup>
                    </m:sSup>
                  </m:oMath>
                </a14:m>
                <a:r>
                  <a:rPr lang="en-US" sz="2000" dirty="0"/>
                  <a:t> m</a:t>
                </a:r>
              </a:p>
              <a:p>
                <a:pPr marL="457200" indent="-457200">
                  <a:buFont typeface="+mj-lt"/>
                  <a:buAutoNum type="alphaUcPeriod"/>
                </a:pPr>
                <a:r>
                  <a:rPr lang="en-US" sz="2000" dirty="0"/>
                  <a:t>8.99 </a:t>
                </a:r>
                <a14:m>
                  <m:oMath xmlns:m="http://schemas.openxmlformats.org/officeDocument/2006/math">
                    <m:r>
                      <a:rPr lang="en-US" sz="2000" dirty="0">
                        <a:latin typeface="Cambria Math" panose="02040503050406030204" pitchFamily="18" charset="0"/>
                      </a:rPr>
                      <m:t>× </m:t>
                    </m:r>
                    <m:sSup>
                      <m:sSupPr>
                        <m:ctrlPr>
                          <a:rPr lang="en-US" sz="2000" i="1" dirty="0">
                            <a:latin typeface="Cambria Math" panose="02040503050406030204" pitchFamily="18" charset="0"/>
                          </a:rPr>
                        </m:ctrlPr>
                      </m:sSupPr>
                      <m:e>
                        <m:r>
                          <a:rPr lang="en-US" sz="2000" dirty="0">
                            <a:latin typeface="Cambria Math" panose="02040503050406030204" pitchFamily="18" charset="0"/>
                          </a:rPr>
                          <m:t>10</m:t>
                        </m:r>
                      </m:e>
                      <m:sup>
                        <m:r>
                          <a:rPr lang="en-US" sz="2000" i="1" dirty="0">
                            <a:latin typeface="Cambria Math" panose="02040503050406030204" pitchFamily="18" charset="0"/>
                          </a:rPr>
                          <m:t>−6</m:t>
                        </m:r>
                      </m:sup>
                    </m:sSup>
                  </m:oMath>
                </a14:m>
                <a:r>
                  <a:rPr lang="en-US" sz="2000" dirty="0"/>
                  <a:t> m</a:t>
                </a:r>
              </a:p>
            </p:txBody>
          </p:sp>
        </mc:Choice>
        <mc:Fallback xmlns="">
          <p:sp>
            <p:nvSpPr>
              <p:cNvPr id="2" name="Text Placeholder 1"/>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251347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Photons</a:t>
            </a:r>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noAutofit/>
              </a:bodyPr>
              <a:lstStyle/>
              <a:p>
                <a:r>
                  <a:rPr lang="en-US" sz="2000" dirty="0"/>
                  <a:t>Due to the wave-particle duality, light waves may also be expressed as photons.</a:t>
                </a:r>
              </a:p>
              <a:p>
                <a:r>
                  <a:rPr lang="en-US" sz="2000" dirty="0"/>
                  <a:t>The energy of a photon may be expressed as</a:t>
                </a:r>
              </a:p>
              <a:p>
                <a:endParaRPr lang="en-US" sz="2000" dirty="0"/>
              </a:p>
              <a:p>
                <a:pPr marL="0" indent="0">
                  <a:buNone/>
                </a:pPr>
                <a14:m>
                  <m:oMathPara xmlns:m="http://schemas.openxmlformats.org/officeDocument/2006/math">
                    <m:oMathParaPr>
                      <m:jc m:val="centerGroup"/>
                    </m:oMathParaPr>
                    <m:oMath xmlns:m="http://schemas.openxmlformats.org/officeDocument/2006/math">
                      <m:r>
                        <m:rPr>
                          <m:sty m:val="p"/>
                        </m:rPr>
                        <a:rPr lang="en-US" sz="3200" b="0" i="0" smtClean="0">
                          <a:latin typeface="Cambria Math" pitchFamily="18" charset="0"/>
                          <a:ea typeface="Cambria Math" pitchFamily="18" charset="0"/>
                        </a:rPr>
                        <m:t>E</m:t>
                      </m:r>
                      <m:r>
                        <a:rPr lang="en-US" sz="3200" b="0" i="0" smtClean="0">
                          <a:latin typeface="Cambria Math" pitchFamily="18" charset="0"/>
                          <a:ea typeface="Cambria Math" pitchFamily="18" charset="0"/>
                        </a:rPr>
                        <m:t>=</m:t>
                      </m:r>
                      <m:r>
                        <m:rPr>
                          <m:sty m:val="p"/>
                        </m:rPr>
                        <a:rPr lang="en-US" sz="3200" b="0" i="0" smtClean="0">
                          <a:latin typeface="Cambria Math" pitchFamily="18" charset="0"/>
                          <a:ea typeface="Cambria Math" pitchFamily="18" charset="0"/>
                        </a:rPr>
                        <m:t>hν</m:t>
                      </m:r>
                      <m:r>
                        <a:rPr lang="en-US" sz="3200" b="0" i="0" smtClean="0">
                          <a:latin typeface="Cambria Math" pitchFamily="18" charset="0"/>
                          <a:ea typeface="Cambria Math" pitchFamily="18" charset="0"/>
                        </a:rPr>
                        <m:t>=</m:t>
                      </m:r>
                      <m:f>
                        <m:fPr>
                          <m:ctrlPr>
                            <a:rPr lang="en-US" sz="3200" b="0" i="1" smtClean="0">
                              <a:latin typeface="Cambria Math" panose="02040503050406030204" pitchFamily="18" charset="0"/>
                              <a:ea typeface="Cambria Math" pitchFamily="18" charset="0"/>
                            </a:rPr>
                          </m:ctrlPr>
                        </m:fPr>
                        <m:num>
                          <m:r>
                            <m:rPr>
                              <m:sty m:val="p"/>
                            </m:rPr>
                            <a:rPr lang="en-US" sz="3200" b="0" i="0" smtClean="0">
                              <a:latin typeface="Cambria Math" pitchFamily="18" charset="0"/>
                              <a:ea typeface="Cambria Math" pitchFamily="18" charset="0"/>
                            </a:rPr>
                            <m:t>hc</m:t>
                          </m:r>
                        </m:num>
                        <m:den>
                          <m:r>
                            <m:rPr>
                              <m:sty m:val="p"/>
                            </m:rPr>
                            <a:rPr lang="en-US" sz="3200" b="0" i="0" smtClean="0">
                              <a:latin typeface="Cambria Math" pitchFamily="18" charset="0"/>
                              <a:ea typeface="Cambria Math" pitchFamily="18" charset="0"/>
                            </a:rPr>
                            <m:t>λ</m:t>
                          </m:r>
                        </m:den>
                      </m:f>
                    </m:oMath>
                  </m:oMathPara>
                </a14:m>
                <a:endParaRPr lang="en-US" sz="2000" dirty="0">
                  <a:latin typeface="Cambria Math" pitchFamily="18" charset="0"/>
                  <a:ea typeface="Cambria Math" pitchFamily="18" charset="0"/>
                </a:endParaRPr>
              </a:p>
              <a:p>
                <a:endParaRPr lang="en-US" sz="2000" dirty="0">
                  <a:latin typeface="Cambria Math" pitchFamily="18" charset="0"/>
                  <a:ea typeface="Cambria Math" pitchFamily="18" charset="0"/>
                </a:endParaRPr>
              </a:p>
              <a:p>
                <a:r>
                  <a:rPr lang="en-US" sz="2000" dirty="0">
                    <a:latin typeface="Cambria Math" pitchFamily="18" charset="0"/>
                    <a:ea typeface="Cambria Math" pitchFamily="18" charset="0"/>
                  </a:rPr>
                  <a:t>E</a:t>
                </a:r>
                <a:r>
                  <a:rPr lang="en-US" sz="2000" dirty="0"/>
                  <a:t> is the energy of the photon in joules</a:t>
                </a:r>
              </a:p>
              <a:p>
                <a:r>
                  <a:rPr lang="en-US" sz="2000" dirty="0">
                    <a:latin typeface="Cambria Math" pitchFamily="18" charset="0"/>
                    <a:ea typeface="Cambria Math" pitchFamily="18" charset="0"/>
                  </a:rPr>
                  <a:t>h</a:t>
                </a:r>
                <a:r>
                  <a:rPr lang="en-US" sz="2000" dirty="0"/>
                  <a:t> is Planck’s constant, </a:t>
                </a:r>
                <a14:m>
                  <m:oMath xmlns:m="http://schemas.openxmlformats.org/officeDocument/2006/math">
                    <m:r>
                      <a:rPr lang="en-US" sz="2000" b="0" i="1" smtClean="0">
                        <a:latin typeface="Cambria Math" panose="02040503050406030204" pitchFamily="18" charset="0"/>
                      </a:rPr>
                      <m:t>6.626×</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−34</m:t>
                        </m:r>
                      </m:sup>
                    </m:sSup>
                    <m:r>
                      <a:rPr lang="en-US" sz="2000" b="0" i="1" smtClean="0">
                        <a:latin typeface="Cambria Math" panose="02040503050406030204" pitchFamily="18" charset="0"/>
                      </a:rPr>
                      <m:t> </m:t>
                    </m:r>
                    <m:r>
                      <m:rPr>
                        <m:sty m:val="p"/>
                      </m:rPr>
                      <a:rPr lang="en-US" sz="2000" b="0" i="0" smtClean="0">
                        <a:latin typeface="Cambria Math" panose="02040503050406030204" pitchFamily="18" charset="0"/>
                      </a:rPr>
                      <m:t>Js</m:t>
                    </m:r>
                  </m:oMath>
                </a14:m>
                <a:endParaRPr lang="en-US" sz="2000" dirty="0"/>
              </a:p>
              <a:p>
                <a:r>
                  <a:rPr lang="en-US" sz="2000" dirty="0"/>
                  <a:t>The energy of a photon is related to its frequency</a:t>
                </a:r>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rotWithShape="0">
                <a:blip r:embed="rId2"/>
                <a:stretch>
                  <a:fillRect t="-814"/>
                </a:stretch>
              </a:blipFill>
            </p:spPr>
            <p:txBody>
              <a:bodyPr/>
              <a:lstStyle/>
              <a:p>
                <a:r>
                  <a:rPr lang="en-US">
                    <a:noFill/>
                  </a:rPr>
                  <a:t> </a:t>
                </a:r>
              </a:p>
            </p:txBody>
          </p:sp>
        </mc:Fallback>
      </mc:AlternateContent>
    </p:spTree>
    <p:extLst>
      <p:ext uri="{BB962C8B-B14F-4D97-AF65-F5344CB8AC3E}">
        <p14:creationId xmlns:p14="http://schemas.microsoft.com/office/powerpoint/2010/main" val="2758883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aseline="0" dirty="0"/>
              <a:t>Photons</a:t>
            </a:r>
            <a:endParaRPr lang="en-US" dirty="0"/>
          </a:p>
        </p:txBody>
      </p:sp>
      <p:sp>
        <p:nvSpPr>
          <p:cNvPr id="4" name="Content Placeholder 3"/>
          <p:cNvSpPr>
            <a:spLocks noGrp="1"/>
          </p:cNvSpPr>
          <p:nvPr>
            <p:ph sz="quarter" idx="1"/>
          </p:nvPr>
        </p:nvSpPr>
        <p:spPr/>
        <p:txBody>
          <a:bodyPr>
            <a:normAutofit/>
          </a:bodyPr>
          <a:lstStyle/>
          <a:p>
            <a:pPr marL="0" indent="0">
              <a:buNone/>
            </a:pPr>
            <a:r>
              <a:rPr lang="en-US" sz="2000" dirty="0"/>
              <a:t>A lamp releases a photon with a wavelength of 535 nm.  Calculate the energy of this photon.</a:t>
            </a:r>
          </a:p>
          <a:p>
            <a:pPr>
              <a:buNone/>
            </a:pPr>
            <a:endParaRPr lang="en-US" sz="2000" dirty="0"/>
          </a:p>
          <a:p>
            <a:pPr>
              <a:buNone/>
            </a:pPr>
            <a:endParaRPr lang="en-US" sz="2000" dirty="0"/>
          </a:p>
        </p:txBody>
      </p:sp>
    </p:spTree>
    <p:extLst>
      <p:ext uri="{BB962C8B-B14F-4D97-AF65-F5344CB8AC3E}">
        <p14:creationId xmlns:p14="http://schemas.microsoft.com/office/powerpoint/2010/main" val="908079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Electromagnetic spectrum</a:t>
            </a:r>
          </a:p>
        </p:txBody>
      </p:sp>
      <p:pic>
        <p:nvPicPr>
          <p:cNvPr id="38914" name="Picture 2" descr="http://en.es-static.us/upl/2012/05/em_spectrum.png"/>
          <p:cNvPicPr>
            <a:picLocks noChangeAspect="1" noChangeArrowheads="1"/>
          </p:cNvPicPr>
          <p:nvPr/>
        </p:nvPicPr>
        <p:blipFill>
          <a:blip r:embed="rId2" cstate="print"/>
          <a:srcRect t="8263" b="26981"/>
          <a:stretch>
            <a:fillRect/>
          </a:stretch>
        </p:blipFill>
        <p:spPr bwMode="auto">
          <a:xfrm>
            <a:off x="609600" y="2286000"/>
            <a:ext cx="7924800" cy="3043123"/>
          </a:xfrm>
          <a:prstGeom prst="rect">
            <a:avLst/>
          </a:prstGeom>
          <a:noFill/>
        </p:spPr>
      </p:pic>
    </p:spTree>
    <p:extLst>
      <p:ext uri="{BB962C8B-B14F-4D97-AF65-F5344CB8AC3E}">
        <p14:creationId xmlns:p14="http://schemas.microsoft.com/office/powerpoint/2010/main" val="3798180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Electromagnetic waves</a:t>
            </a:r>
          </a:p>
        </p:txBody>
      </p:sp>
      <p:sp>
        <p:nvSpPr>
          <p:cNvPr id="3" name="Content Placeholder 2"/>
          <p:cNvSpPr>
            <a:spLocks noGrp="1"/>
          </p:cNvSpPr>
          <p:nvPr>
            <p:ph sz="quarter" idx="1"/>
          </p:nvPr>
        </p:nvSpPr>
        <p:spPr>
          <a:xfrm>
            <a:off x="612648" y="1600199"/>
            <a:ext cx="8153400" cy="4841789"/>
          </a:xfrm>
        </p:spPr>
        <p:txBody>
          <a:bodyPr>
            <a:noAutofit/>
          </a:bodyPr>
          <a:lstStyle/>
          <a:p>
            <a:pPr>
              <a:buNone/>
            </a:pPr>
            <a:r>
              <a:rPr lang="en-US" sz="2000" dirty="0"/>
              <a:t>Which of the following statements is (are) true?</a:t>
            </a:r>
          </a:p>
          <a:p>
            <a:pPr marL="571500" indent="-571500">
              <a:buFont typeface="+mj-lt"/>
              <a:buAutoNum type="romanUcPeriod"/>
            </a:pPr>
            <a:r>
              <a:rPr lang="en-US" sz="2000" dirty="0"/>
              <a:t>The product of wavelength and frequency of light is a constant</a:t>
            </a:r>
          </a:p>
          <a:p>
            <a:pPr marL="571500" indent="-571500">
              <a:buFont typeface="+mj-lt"/>
              <a:buAutoNum type="romanUcPeriod"/>
            </a:pPr>
            <a:r>
              <a:rPr lang="en-US" sz="2000" dirty="0"/>
              <a:t>As the energy of electromagnetic radiation increases, its frequency decreases</a:t>
            </a:r>
          </a:p>
          <a:p>
            <a:pPr marL="571500" indent="-571500">
              <a:buFont typeface="+mj-lt"/>
              <a:buAutoNum type="romanUcPeriod"/>
            </a:pPr>
            <a:r>
              <a:rPr lang="en-US" sz="2000" dirty="0"/>
              <a:t>As the wavelength of light increases, its frequency increases</a:t>
            </a:r>
          </a:p>
          <a:p>
            <a:pPr marL="571500" indent="-571500">
              <a:buFont typeface="+mj-lt"/>
              <a:buAutoNum type="romanUcPeriod"/>
            </a:pPr>
            <a:endParaRPr lang="en-US" sz="2000" dirty="0"/>
          </a:p>
          <a:p>
            <a:pPr marL="571500" indent="-571500">
              <a:buFont typeface="+mj-lt"/>
              <a:buAutoNum type="alphaUcPeriod"/>
            </a:pPr>
            <a:r>
              <a:rPr lang="en-US" sz="2000" dirty="0"/>
              <a:t>I only</a:t>
            </a:r>
          </a:p>
          <a:p>
            <a:pPr marL="571500" indent="-571500">
              <a:buFont typeface="+mj-lt"/>
              <a:buAutoNum type="alphaUcPeriod"/>
            </a:pPr>
            <a:r>
              <a:rPr lang="en-US" sz="2000" dirty="0"/>
              <a:t>II only</a:t>
            </a:r>
          </a:p>
          <a:p>
            <a:pPr marL="571500" indent="-571500">
              <a:buFont typeface="+mj-lt"/>
              <a:buAutoNum type="alphaUcPeriod"/>
            </a:pPr>
            <a:r>
              <a:rPr lang="en-US" sz="2000" dirty="0"/>
              <a:t>III only</a:t>
            </a:r>
          </a:p>
          <a:p>
            <a:pPr marL="571500" indent="-571500">
              <a:buFont typeface="+mj-lt"/>
              <a:buAutoNum type="alphaUcPeriod"/>
            </a:pPr>
            <a:r>
              <a:rPr lang="en-US" sz="2000" dirty="0"/>
              <a:t>I and III only</a:t>
            </a:r>
          </a:p>
          <a:p>
            <a:pPr marL="571500" indent="-571500">
              <a:buFont typeface="+mj-lt"/>
              <a:buAutoNum type="alphaUcPeriod"/>
            </a:pPr>
            <a:r>
              <a:rPr lang="en-US" sz="2000" dirty="0"/>
              <a:t>II and III only</a:t>
            </a:r>
          </a:p>
          <a:p>
            <a:pPr marL="0" indent="0">
              <a:buNone/>
            </a:pPr>
            <a:endParaRPr lang="en-US" sz="2000" dirty="0"/>
          </a:p>
        </p:txBody>
      </p:sp>
    </p:spTree>
    <p:extLst>
      <p:ext uri="{BB962C8B-B14F-4D97-AF65-F5344CB8AC3E}">
        <p14:creationId xmlns:p14="http://schemas.microsoft.com/office/powerpoint/2010/main" val="614776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photoelectric effect</a:t>
            </a:r>
          </a:p>
        </p:txBody>
      </p:sp>
      <p:sp>
        <p:nvSpPr>
          <p:cNvPr id="3" name="Content Placeholder 2"/>
          <p:cNvSpPr>
            <a:spLocks noGrp="1"/>
          </p:cNvSpPr>
          <p:nvPr>
            <p:ph sz="quarter" idx="1"/>
          </p:nvPr>
        </p:nvSpPr>
        <p:spPr/>
        <p:txBody>
          <a:bodyPr>
            <a:normAutofit/>
          </a:bodyPr>
          <a:lstStyle/>
          <a:p>
            <a:r>
              <a:rPr lang="en-US" sz="1800" dirty="0"/>
              <a:t>The photoelectric effect is exhibited when light is shone on a substance, and electrons are ejected from the surface of the substance.  This occurs if the photon has enough energy to knock the electron out of orbit.</a:t>
            </a:r>
          </a:p>
          <a:p>
            <a:r>
              <a:rPr lang="en-US" sz="1800" dirty="0"/>
              <a:t>This discovery is what won Albert Einstein a Nobel Prize</a:t>
            </a:r>
          </a:p>
          <a:p>
            <a:endParaRPr lang="en-US" sz="1800" dirty="0"/>
          </a:p>
        </p:txBody>
      </p:sp>
      <p:grpSp>
        <p:nvGrpSpPr>
          <p:cNvPr id="6" name="Group 5"/>
          <p:cNvGrpSpPr/>
          <p:nvPr/>
        </p:nvGrpSpPr>
        <p:grpSpPr>
          <a:xfrm>
            <a:off x="3896868" y="3007360"/>
            <a:ext cx="2361692" cy="2463466"/>
            <a:chOff x="3273815" y="3339879"/>
            <a:chExt cx="2801508" cy="2872627"/>
          </a:xfrm>
        </p:grpSpPr>
        <p:sp>
          <p:nvSpPr>
            <p:cNvPr id="15" name="Oval 14"/>
            <p:cNvSpPr/>
            <p:nvPr/>
          </p:nvSpPr>
          <p:spPr>
            <a:xfrm>
              <a:off x="4706125" y="4493260"/>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 name="Oval 9"/>
            <p:cNvSpPr/>
            <p:nvPr/>
          </p:nvSpPr>
          <p:spPr>
            <a:xfrm>
              <a:off x="4497611" y="4388485"/>
              <a:ext cx="335280" cy="315595"/>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Oval 3"/>
            <p:cNvSpPr/>
            <p:nvPr/>
          </p:nvSpPr>
          <p:spPr>
            <a:xfrm flipH="1">
              <a:off x="4310492" y="4524375"/>
              <a:ext cx="34544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Oval 13"/>
            <p:cNvSpPr/>
            <p:nvPr/>
          </p:nvSpPr>
          <p:spPr>
            <a:xfrm>
              <a:off x="4339289" y="4740275"/>
              <a:ext cx="335280" cy="3352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4546915" y="485457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Oval 12"/>
            <p:cNvSpPr/>
            <p:nvPr/>
          </p:nvSpPr>
          <p:spPr>
            <a:xfrm>
              <a:off x="4700207" y="4749800"/>
              <a:ext cx="335280" cy="33528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Oval 6"/>
            <p:cNvSpPr/>
            <p:nvPr/>
          </p:nvSpPr>
          <p:spPr>
            <a:xfrm>
              <a:off x="4530837" y="4623435"/>
              <a:ext cx="335280" cy="335280"/>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Oval 15"/>
            <p:cNvSpPr/>
            <p:nvPr/>
          </p:nvSpPr>
          <p:spPr>
            <a:xfrm>
              <a:off x="3472751" y="5000037"/>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7" name="Oval 16"/>
            <p:cNvSpPr/>
            <p:nvPr/>
          </p:nvSpPr>
          <p:spPr>
            <a:xfrm>
              <a:off x="5208811" y="3407866"/>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18" name="Oval 17"/>
            <p:cNvSpPr/>
            <p:nvPr/>
          </p:nvSpPr>
          <p:spPr>
            <a:xfrm>
              <a:off x="5329273" y="5639548"/>
              <a:ext cx="335280" cy="33528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 name="Oval 4"/>
            <p:cNvSpPr/>
            <p:nvPr/>
          </p:nvSpPr>
          <p:spPr>
            <a:xfrm>
              <a:off x="3273815" y="4124146"/>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3380888">
              <a:off x="3270403" y="4117969"/>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6860839">
              <a:off x="3341524" y="4189088"/>
              <a:ext cx="2801508" cy="1245327"/>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983689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Median1</Template>
  <TotalTime>5935</TotalTime>
  <Words>1145</Words>
  <Application>Microsoft Office PowerPoint</Application>
  <PresentationFormat>On-screen Show (4:3)</PresentationFormat>
  <Paragraphs>114</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Cambria Math</vt:lpstr>
      <vt:lpstr>Wingdings</vt:lpstr>
      <vt:lpstr>Wingdings 2</vt:lpstr>
      <vt:lpstr>Median1</vt:lpstr>
      <vt:lpstr>Chapter 6 Part 1</vt:lpstr>
      <vt:lpstr>Electromagnetic waves</vt:lpstr>
      <vt:lpstr>Electromagnetic waves and light</vt:lpstr>
      <vt:lpstr>Electromagnetic waves</vt:lpstr>
      <vt:lpstr>Photons</vt:lpstr>
      <vt:lpstr>Photons</vt:lpstr>
      <vt:lpstr>Electromagnetic spectrum</vt:lpstr>
      <vt:lpstr>Electromagnetic waves</vt:lpstr>
      <vt:lpstr>The photoelectric effect</vt:lpstr>
      <vt:lpstr>The photoelectric effect</vt:lpstr>
      <vt:lpstr>The photoelectric effect</vt:lpstr>
      <vt:lpstr>The photoelectric effect</vt:lpstr>
      <vt:lpstr>The photoelectric effect</vt:lpstr>
      <vt:lpstr>The photoelectric effect</vt:lpstr>
      <vt:lpstr>The Bohr model</vt:lpstr>
      <vt:lpstr>The Bohr model</vt:lpstr>
      <vt:lpstr>Line spectra</vt:lpstr>
      <vt:lpstr>Energy transitions</vt:lpstr>
      <vt:lpstr>Energy transitions</vt:lpstr>
      <vt:lpstr>Multiple Choice</vt:lpstr>
      <vt:lpstr>Wave properties of matter</vt:lpstr>
      <vt:lpstr>Using the de Broglie equation</vt:lpstr>
    </vt:vector>
  </TitlesOfParts>
  <Company>ASU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Part 1</dc:title>
  <dc:creator>ITS</dc:creator>
  <cp:lastModifiedBy>Walter Turner</cp:lastModifiedBy>
  <cp:revision>53</cp:revision>
  <dcterms:created xsi:type="dcterms:W3CDTF">2017-10-18T17:15:53Z</dcterms:created>
  <dcterms:modified xsi:type="dcterms:W3CDTF">2021-11-01T11:08:39Z</dcterms:modified>
</cp:coreProperties>
</file>