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7" r:id="rId2"/>
    <p:sldId id="264" r:id="rId3"/>
    <p:sldId id="440" r:id="rId4"/>
    <p:sldId id="395" r:id="rId5"/>
    <p:sldId id="423" r:id="rId6"/>
    <p:sldId id="400" r:id="rId7"/>
    <p:sldId id="403" r:id="rId8"/>
    <p:sldId id="407" r:id="rId9"/>
    <p:sldId id="410" r:id="rId10"/>
    <p:sldId id="413" r:id="rId11"/>
    <p:sldId id="415" r:id="rId12"/>
    <p:sldId id="417" r:id="rId13"/>
    <p:sldId id="416" r:id="rId14"/>
    <p:sldId id="418" r:id="rId15"/>
    <p:sldId id="424" r:id="rId16"/>
    <p:sldId id="442" r:id="rId17"/>
    <p:sldId id="426" r:id="rId18"/>
    <p:sldId id="427" r:id="rId19"/>
    <p:sldId id="428" r:id="rId20"/>
    <p:sldId id="429" r:id="rId21"/>
    <p:sldId id="431" r:id="rId22"/>
    <p:sldId id="438" r:id="rId23"/>
    <p:sldId id="44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11/1/2021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6 </a:t>
            </a:r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2307149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Orbitals, each box within a subshell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762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762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9508" y="4548078"/>
            <a:ext cx="535614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Starting with s, how many additional boxes are added as you go from s to p to d to f?   </a:t>
            </a:r>
            <a:endParaRPr lang="en-US" sz="1600" dirty="0">
              <a:solidFill>
                <a:srgbClr val="FF000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endParaRPr lang="en-US" sz="13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929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Electrons, each of the arrows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9508" y="4548078"/>
            <a:ext cx="535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arrows may point up or down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66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Quantum numbers may be thought of as the way to specify an individual electron in an atom</a:t>
            </a:r>
          </a:p>
          <a:p>
            <a:r>
              <a:rPr lang="en-US" dirty="0"/>
              <a:t>Like we observed before, 4 things must be specified to identify the electron</a:t>
            </a:r>
          </a:p>
          <a:p>
            <a:pPr lvl="1"/>
            <a:r>
              <a:rPr lang="en-US" dirty="0"/>
              <a:t>Shell</a:t>
            </a:r>
          </a:p>
          <a:p>
            <a:pPr lvl="1"/>
            <a:r>
              <a:rPr lang="en-US" dirty="0"/>
              <a:t>Subshell</a:t>
            </a:r>
          </a:p>
          <a:p>
            <a:pPr lvl="1"/>
            <a:r>
              <a:rPr lang="en-US" dirty="0"/>
              <a:t>Orbital</a:t>
            </a:r>
          </a:p>
          <a:p>
            <a:pPr lvl="1"/>
            <a:r>
              <a:rPr lang="en-US" dirty="0"/>
              <a:t>Up/Down arrow</a:t>
            </a:r>
          </a:p>
        </p:txBody>
      </p:sp>
    </p:spTree>
    <p:extLst>
      <p:ext uri="{BB962C8B-B14F-4D97-AF65-F5344CB8AC3E}">
        <p14:creationId xmlns:p14="http://schemas.microsoft.com/office/powerpoint/2010/main" val="2609263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, the principle quantum number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The shell number is equal to the principal quantum number,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endParaRPr lang="en-US" sz="2000" i="1" dirty="0"/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3534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i="1" dirty="0"/>
                  <a:t>, </a:t>
                </a:r>
                <a:r>
                  <a:rPr lang="en-US" dirty="0"/>
                  <a:t>Angular momentum</a:t>
                </a:r>
                <a:r>
                  <a:rPr lang="en-US" baseline="0" dirty="0"/>
                  <a:t> quantum number</a:t>
                </a:r>
                <a:endParaRPr lang="en-US" i="1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4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Designates which orbital type you are talking about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values are assigned as such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For any given shell </a:t>
                </a:r>
                <a:r>
                  <a:rPr lang="en-US" sz="2000" i="1" dirty="0"/>
                  <a:t>n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dirty="0"/>
                  <a:t> can have integer values from 0 to </a:t>
                </a:r>
                <a:r>
                  <a:rPr lang="en-US" sz="2000" i="1" dirty="0"/>
                  <a:t>n</a:t>
                </a:r>
                <a:r>
                  <a:rPr lang="en-US" sz="2000" dirty="0"/>
                  <a:t> – 1 </a:t>
                </a:r>
              </a:p>
              <a:p>
                <a:pPr lvl="1"/>
                <a:r>
                  <a:rPr lang="en-US" sz="1800" dirty="0"/>
                  <a:t>For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1800" dirty="0"/>
                  <a:t> can be 0 only.  Meaning the first shell only has an </a:t>
                </a:r>
                <a:r>
                  <a:rPr lang="en-US" sz="1800" i="1" dirty="0"/>
                  <a:t>s</a:t>
                </a:r>
                <a:r>
                  <a:rPr lang="en-US" sz="1800" dirty="0"/>
                  <a:t> orbital.</a:t>
                </a:r>
              </a:p>
              <a:p>
                <a:pPr lvl="1"/>
                <a:r>
                  <a:rPr lang="en-US" sz="1800" dirty="0"/>
                  <a:t>For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1800" dirty="0"/>
                  <a:t> can be 0 or 1. Meaning the second shell has </a:t>
                </a:r>
                <a:r>
                  <a:rPr lang="en-US" sz="1800" i="1" dirty="0"/>
                  <a:t>s</a:t>
                </a:r>
                <a:r>
                  <a:rPr lang="en-US" sz="1800" dirty="0"/>
                  <a:t> and </a:t>
                </a:r>
                <a:r>
                  <a:rPr lang="en-US" sz="1800" i="1" dirty="0"/>
                  <a:t>p</a:t>
                </a:r>
                <a:r>
                  <a:rPr lang="en-US" sz="1800" dirty="0"/>
                  <a:t> orbitals.</a:t>
                </a:r>
              </a:p>
              <a:p>
                <a:pPr lvl="1"/>
                <a:r>
                  <a:rPr lang="en-US" sz="1800" dirty="0"/>
                  <a:t>For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1800" dirty="0"/>
                  <a:t> can be 0, 1, or 2. Meaning the third shell has </a:t>
                </a:r>
                <a:r>
                  <a:rPr lang="en-US" sz="1800" i="1" dirty="0"/>
                  <a:t>s, p, </a:t>
                </a:r>
                <a:r>
                  <a:rPr lang="en-US" sz="1800" dirty="0"/>
                  <a:t>and</a:t>
                </a:r>
                <a:r>
                  <a:rPr lang="en-US" sz="1800" i="1" dirty="0"/>
                  <a:t> d</a:t>
                </a:r>
                <a:r>
                  <a:rPr lang="en-US" sz="1800" dirty="0"/>
                  <a:t> orbitals.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9184717"/>
                  </p:ext>
                </p:extLst>
              </p:nvPr>
            </p:nvGraphicFramePr>
            <p:xfrm>
              <a:off x="2024507" y="2571750"/>
              <a:ext cx="4572000" cy="1714500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228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86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8130">
                    <a:tc>
                      <a:txBody>
                        <a:bodyPr/>
                        <a:lstStyle/>
                        <a:p>
                          <a:r>
                            <a:rPr lang="en-US" sz="1800" b="0" dirty="0"/>
                            <a:t>Orbital type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800" b="0" dirty="0"/>
                            <a:t>value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r>
                            <a:rPr lang="en-US" sz="1800" b="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/>
                            <a:t>0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sz="180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1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sz="180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2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oMath>
                          </a14:m>
                          <a:r>
                            <a:rPr lang="en-US" sz="180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3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99184717"/>
                  </p:ext>
                </p:extLst>
              </p:nvPr>
            </p:nvGraphicFramePr>
            <p:xfrm>
              <a:off x="2024507" y="2571750"/>
              <a:ext cx="4572000" cy="1714500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228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86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2900">
                    <a:tc>
                      <a:txBody>
                        <a:bodyPr/>
                        <a:lstStyle/>
                        <a:p>
                          <a:r>
                            <a:rPr lang="en-US" sz="1800" b="0" dirty="0"/>
                            <a:t>Orbital type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00267" t="-12281" r="-267" b="-4245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114286" r="-100000" b="-332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/>
                            <a:t>0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429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210526" r="-100000" b="-22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1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29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316071" r="-100000" b="-1303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2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29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408772" r="-100000" b="-28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3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51480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orbitals 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sz="1350" dirty="0"/>
          </a:p>
          <a:p>
            <a:pPr lvl="1"/>
            <a:endParaRPr lang="en-US" sz="1350" dirty="0"/>
          </a:p>
          <a:p>
            <a:pPr lvl="1"/>
            <a:endParaRPr lang="en-US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1036086" y="2057400"/>
                <a:ext cx="7495266" cy="3371850"/>
              </a:xfrm>
              <a:prstGeom prst="rect">
                <a:avLst/>
              </a:prstGeom>
            </p:spPr>
            <p:txBody>
              <a:bodyPr vert="horz" numCol="2">
                <a:normAutofit/>
              </a:bodyPr>
              <a:lstStyle>
                <a:lvl1pPr marL="240030" indent="-240030" algn="l" rtl="0" eaLnBrk="1" latinLnBrk="0" hangingPunct="1">
                  <a:spcBef>
                    <a:spcPts val="525"/>
                  </a:spcBef>
                  <a:buClr>
                    <a:schemeClr val="accent2"/>
                  </a:buClr>
                  <a:buSzPct val="60000"/>
                  <a:buFont typeface="Wingdings"/>
                  <a:buChar char=""/>
                  <a:defRPr kumimoji="0" sz="217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80060" indent="-205740" algn="l" rtl="0" eaLnBrk="1" latinLnBrk="0" hangingPunct="1">
                  <a:spcBef>
                    <a:spcPts val="413"/>
                  </a:spcBef>
                  <a:buClr>
                    <a:schemeClr val="accent1"/>
                  </a:buClr>
                  <a:buSzPct val="70000"/>
                  <a:buFont typeface="Wingdings 2"/>
                  <a:buChar char=""/>
                  <a:defRPr kumimoji="0" sz="19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indent="-171450" algn="l" rtl="0" eaLnBrk="1" latinLnBrk="0" hangingPunct="1">
                  <a:spcBef>
                    <a:spcPts val="375"/>
                  </a:spcBef>
                  <a:buClr>
                    <a:schemeClr val="accent2"/>
                  </a:buClr>
                  <a:buSzPct val="75000"/>
                  <a:buFont typeface="Wingdings"/>
                  <a:buChar char=""/>
                  <a:defRPr kumimoji="0" sz="172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indent="-171450" algn="l" rtl="0" eaLnBrk="1" latinLnBrk="0" hangingPunct="1">
                  <a:spcBef>
                    <a:spcPts val="300"/>
                  </a:spcBef>
                  <a:buClr>
                    <a:schemeClr val="accent3"/>
                  </a:buClr>
                  <a:buSzPct val="75000"/>
                  <a:buFont typeface="Wingdings"/>
                  <a:buChar char="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171450" algn="l" rtl="0" eaLnBrk="1" latinLnBrk="0" hangingPunct="1">
                  <a:spcBef>
                    <a:spcPts val="300"/>
                  </a:spcBef>
                  <a:buClr>
                    <a:schemeClr val="accent4"/>
                  </a:buClr>
                  <a:buSzPct val="65000"/>
                  <a:buFont typeface="Wingdings"/>
                  <a:buChar char="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77340" indent="-17145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/>
                  <a:buChar char="§"/>
                  <a:defRPr kumimoji="0" sz="135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783080" indent="-17145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Wingdings"/>
                  <a:buChar char="§"/>
                  <a:defRPr kumimoji="0" sz="135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88820" indent="-17145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Wingdings"/>
                  <a:buChar char="§"/>
                  <a:defRPr kumimoji="0" sz="135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7145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Wingdings"/>
                  <a:buChar char="§"/>
                  <a:defRPr kumimoji="0" sz="135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sz="2000" dirty="0"/>
                  <a:t>1 type of </a:t>
                </a:r>
                <a:r>
                  <a:rPr lang="en-US" sz="2000" i="1" dirty="0"/>
                  <a:t>s</a:t>
                </a:r>
                <a:r>
                  <a:rPr lang="en-US" sz="2000" dirty="0"/>
                  <a:t> orbital</a:t>
                </a:r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  <a:p>
                <a:pPr marL="205740" lvl="1" indent="0">
                  <a:buNone/>
                </a:pPr>
                <a:endParaRPr lang="en-US" sz="2000" dirty="0"/>
              </a:p>
              <a:p>
                <a:pPr lvl="1"/>
                <a:endParaRPr lang="en-US" sz="2000" dirty="0"/>
              </a:p>
              <a:p>
                <a:pPr lvl="1"/>
                <a:endParaRPr lang="en-US" sz="2000" dirty="0"/>
              </a:p>
              <a:p>
                <a:pPr lvl="1"/>
                <a:r>
                  <a:rPr lang="en-US" sz="2000" dirty="0"/>
                  <a:t>5 types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000" dirty="0"/>
                  <a:t> orbitals</a:t>
                </a:r>
              </a:p>
              <a:p>
                <a:pPr lvl="1"/>
                <a:endParaRPr lang="en-US" sz="1350" dirty="0"/>
              </a:p>
              <a:p>
                <a:pPr lvl="1"/>
                <a:endParaRPr lang="en-US" sz="1050" dirty="0"/>
              </a:p>
              <a:p>
                <a:pPr lvl="1"/>
                <a:endParaRPr lang="en-US" sz="1050" dirty="0"/>
              </a:p>
              <a:p>
                <a:pPr lvl="1"/>
                <a:r>
                  <a:rPr lang="en-US" sz="2000" dirty="0"/>
                  <a:t>3 types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orbitals</a:t>
                </a:r>
              </a:p>
              <a:p>
                <a:endParaRPr lang="en-US" sz="21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86" y="2057400"/>
                <a:ext cx="7495266" cy="3371850"/>
              </a:xfrm>
              <a:prstGeom prst="rect">
                <a:avLst/>
              </a:prstGeom>
              <a:blipFill>
                <a:blip r:embed="rId2"/>
                <a:stretch>
                  <a:fillRect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9204" r="39329" b="68602"/>
          <a:stretch/>
        </p:blipFill>
        <p:spPr>
          <a:xfrm>
            <a:off x="1844908" y="2579649"/>
            <a:ext cx="1568932" cy="1508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6800" t="32869" r="16800" b="32957"/>
          <a:stretch/>
        </p:blipFill>
        <p:spPr>
          <a:xfrm>
            <a:off x="4359764" y="2560055"/>
            <a:ext cx="4458459" cy="1508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67423" r="325"/>
          <a:stretch/>
        </p:blipFill>
        <p:spPr>
          <a:xfrm>
            <a:off x="1036086" y="4617039"/>
            <a:ext cx="7782137" cy="16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730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Which type of orbital is shaped like a sphere?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000" dirty="0"/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/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endParaRPr lang="en-US" sz="2000" dirty="0"/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8493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Magnetic</a:t>
                </a:r>
                <a:r>
                  <a:rPr lang="en-US" baseline="0" dirty="0"/>
                  <a:t> quantum number, </a:t>
                </a:r>
                <a14:m>
                  <m:oMath xmlns:m="http://schemas.openxmlformats.org/officeDocument/2006/math">
                    <m:r>
                      <a:rPr lang="en-US" i="1" baseline="0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i="1" baseline="-25000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19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Designates which particular orbital within a subshell you are talking about</a:t>
                </a:r>
              </a:p>
              <a:p>
                <a:r>
                  <a:rPr lang="en-US" sz="2000" dirty="0"/>
                  <a:t>For any given value of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can have values of the integers between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(−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dirty="0"/>
                  <a:t>) to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(+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dirty="0"/>
                  <a:t>)</a:t>
                </a:r>
              </a:p>
              <a:p>
                <a:endParaRPr lang="en-US" sz="1519" i="1" dirty="0"/>
              </a:p>
              <a:p>
                <a:pPr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4793870"/>
                  </p:ext>
                </p:extLst>
              </p:nvPr>
            </p:nvGraphicFramePr>
            <p:xfrm>
              <a:off x="1201783" y="3390900"/>
              <a:ext cx="6557553" cy="1866900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218585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8585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8585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78130">
                    <a:tc>
                      <a:txBody>
                        <a:bodyPr/>
                        <a:lstStyle/>
                        <a:p>
                          <a:r>
                            <a:rPr lang="en-US" sz="2000" b="0" dirty="0"/>
                            <a:t>Orbital type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b="0" dirty="0"/>
                            <a:t>value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000" b="0" i="1" baseline="-25000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b="0" dirty="0"/>
                            <a:t>values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2000" b="0" i="1" dirty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oMath>
                          </a14:m>
                          <a:r>
                            <a:rPr lang="en-US" sz="2000" b="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dirty="0"/>
                            <a:t>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oMath>
                          </a14:m>
                          <a:r>
                            <a:rPr lang="en-US" sz="2000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sz="200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sz="2000" i="1" baseline="0" dirty="0" smtClean="0">
                                  <a:latin typeface="Cambria Math" panose="02040503050406030204" pitchFamily="18" charset="0"/>
                                </a:rPr>
                                <m:t> 0, −1</m:t>
                              </m:r>
                            </m:oMath>
                          </a14:m>
                          <a:r>
                            <a:rPr lang="en-US" sz="2000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sz="200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2,</m:t>
                              </m:r>
                              <m:r>
                                <a:rPr lang="en-US" sz="2000" i="1" baseline="0" dirty="0" smtClean="0">
                                  <a:latin typeface="Cambria Math" panose="02040503050406030204" pitchFamily="18" charset="0"/>
                                </a:rPr>
                                <m:t> 1, 0, −1, −2</m:t>
                              </m:r>
                            </m:oMath>
                          </a14:m>
                          <a:r>
                            <a:rPr lang="en-US" sz="2000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813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oMath>
                          </a14:m>
                          <a:r>
                            <a:rPr lang="en-US" sz="2000" i="1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3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  <m:t>3, 2,</m:t>
                              </m:r>
                              <m:r>
                                <a:rPr lang="en-US" sz="2000" i="1" baseline="0" dirty="0" smtClean="0">
                                  <a:latin typeface="Cambria Math" panose="02040503050406030204" pitchFamily="18" charset="0"/>
                                </a:rPr>
                                <m:t> 1, 0, −1, −2, −3</m:t>
                              </m:r>
                            </m:oMath>
                          </a14:m>
                          <a:r>
                            <a:rPr lang="en-US" sz="2000" dirty="0"/>
                            <a:t> 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4793870"/>
                  </p:ext>
                </p:extLst>
              </p:nvPr>
            </p:nvGraphicFramePr>
            <p:xfrm>
              <a:off x="1201783" y="3390900"/>
              <a:ext cx="6557553" cy="1866900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218585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8585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8585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3380">
                    <a:tc>
                      <a:txBody>
                        <a:bodyPr/>
                        <a:lstStyle/>
                        <a:p>
                          <a:r>
                            <a:rPr lang="en-US" sz="2000" b="0" dirty="0"/>
                            <a:t>Orbital type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00279" t="-11475" r="-100559" b="-4344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99721" t="-11475" r="-279" b="-4344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109677" r="-200000" b="-327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dirty="0"/>
                            <a:t>0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99721" t="-109677" r="-279" b="-327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213115" r="-200000" b="-2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1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99721" t="-213115" r="-279" b="-2327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308065" r="-200000" b="-1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2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99721" t="-308065" r="-279" b="-1290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t="-414754" r="-200000" b="-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3</a:t>
                          </a: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199721" t="-414754" r="-279" b="-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32433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Spin</a:t>
                </a:r>
                <a:r>
                  <a:rPr lang="en-US" baseline="0" dirty="0"/>
                  <a:t> quantum number, </a:t>
                </a:r>
                <a14:m>
                  <m:oMath xmlns:m="http://schemas.openxmlformats.org/officeDocument/2006/math">
                    <m:r>
                      <a:rPr lang="en-US" i="1" baseline="0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i="1" baseline="-25000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19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Designates which of the electrons in an orbital you are talking about</a:t>
                </a:r>
              </a:p>
              <a:p>
                <a:r>
                  <a:rPr lang="en-US" sz="2000" dirty="0"/>
                  <a:t>Describes the spin of the electron</a:t>
                </a:r>
              </a:p>
              <a:p>
                <a:r>
                  <a:rPr lang="en-US" sz="2000" dirty="0"/>
                  <a:t>Electrons can be spin up or spin down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 can have values of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/>
                  <a:t> (denoting spin up) or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/>
                  <a:t> (denoting spin down)</a:t>
                </a:r>
              </a:p>
              <a:p>
                <a:r>
                  <a:rPr lang="en-US" sz="2000" dirty="0"/>
                  <a:t>Spin up electrons are denoted “</a:t>
                </a:r>
                <a:r>
                  <a:rPr lang="en-US" sz="2000" dirty="0">
                    <a:latin typeface="Times New Roman"/>
                    <a:cs typeface="Times New Roman"/>
                  </a:rPr>
                  <a:t>↑</a:t>
                </a:r>
                <a:r>
                  <a:rPr lang="en-US" sz="2000" dirty="0"/>
                  <a:t>” and spin down electrons are denoted “</a:t>
                </a:r>
                <a:r>
                  <a:rPr lang="en-US" sz="2000" dirty="0">
                    <a:latin typeface="Times New Roman"/>
                    <a:cs typeface="Times New Roman"/>
                  </a:rPr>
                  <a:t>↓</a:t>
                </a:r>
                <a:r>
                  <a:rPr lang="en-US" sz="2000" dirty="0"/>
                  <a:t>”</a:t>
                </a:r>
              </a:p>
              <a:p>
                <a:endParaRPr lang="en-US" sz="1500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t="-814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142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Pauli exclusion</a:t>
            </a:r>
            <a:r>
              <a:rPr lang="en-US" baseline="0" dirty="0"/>
              <a:t> principle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The Pauli exclusion principle states that no two electrons may have the same four quantum numbers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Thus, there cannot be two spin up electrons in one orbital or two spin down electrons in one orbital.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 r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4715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86276"/>
          </a:xfrm>
        </p:spPr>
        <p:txBody>
          <a:bodyPr>
            <a:normAutofit/>
          </a:bodyPr>
          <a:lstStyle/>
          <a:p>
            <a:r>
              <a:rPr lang="en-US" sz="2000" dirty="0"/>
              <a:t>Orbitals describe the most probable area of finding an electron in an atom</a:t>
            </a:r>
          </a:p>
          <a:p>
            <a:r>
              <a:rPr lang="en-US" sz="2000" dirty="0"/>
              <a:t>An orbital can hold two electrons </a:t>
            </a:r>
          </a:p>
          <a:p>
            <a:endParaRPr lang="en-US" sz="2000" dirty="0"/>
          </a:p>
          <a:p>
            <a:pPr>
              <a:buNone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402282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State which of the following sets of quantum numbers would be possible for an electron in an atom. </a:t>
                </a:r>
              </a:p>
              <a:p>
                <a:pPr>
                  <a:buNone/>
                </a:pPr>
                <a:endParaRPr lang="en-US" sz="2000" dirty="0"/>
              </a:p>
              <a:p>
                <a:pPr marL="385763" indent="-385763"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=2,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=0,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i="1" baseline="-25000" dirty="0" err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=+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385763" indent="-385763"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=1,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=1,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sz="2000" i="1" dirty="0" err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i="1" baseline="-25000" dirty="0" err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1</a:t>
                </a:r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2</a:t>
                </a:r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1 &amp; 2</a:t>
                </a:r>
              </a:p>
              <a:p>
                <a:pPr marL="385763" indent="-385763">
                  <a:buFont typeface="+mj-lt"/>
                  <a:buAutoNum type="alphaUcPeriod"/>
                </a:pPr>
                <a:r>
                  <a:rPr lang="en-US" sz="2000" dirty="0"/>
                  <a:t>Neither 1 nor 2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489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numbers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Provide all (2) possible sets of quantum numbers to describe an electron in a 3s orbital</a:t>
            </a:r>
          </a:p>
          <a:p>
            <a:pPr>
              <a:buNone/>
            </a:pPr>
            <a:endParaRPr lang="en-US" sz="1500" dirty="0"/>
          </a:p>
          <a:p>
            <a:pPr marL="385763" indent="-385763">
              <a:buNone/>
            </a:pPr>
            <a:endParaRPr lang="en-US" sz="2400" dirty="0"/>
          </a:p>
          <a:p>
            <a:pPr marL="385763" indent="-385763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1865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95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Provide all (6) possible sets of quantum numbers to describe an electron in a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orbital</a:t>
                </a:r>
              </a:p>
              <a:p>
                <a:pPr>
                  <a:buNone/>
                </a:pPr>
                <a:endParaRPr lang="en-US" sz="2000" dirty="0"/>
              </a:p>
              <a:p>
                <a:pPr marL="514350" indent="-514350">
                  <a:buNone/>
                </a:pPr>
                <a:endParaRPr lang="en-US" sz="3200" dirty="0"/>
              </a:p>
              <a:p>
                <a:pPr marL="514350" indent="-514350">
                  <a:buNone/>
                </a:pPr>
                <a:endParaRPr lang="en-US" sz="3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95800"/>
              </a:xfrm>
              <a:blipFill rotWithShape="0"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371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801DC-9AFA-42F0-B39C-B067BE148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E73E35-9326-4D00-B977-F2600D9DF280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Answer the following questions concerning quantum numbers.</a:t>
                </a:r>
              </a:p>
              <a:p>
                <a:pPr marL="514350" indent="-514350">
                  <a:buFont typeface="+mj-lt"/>
                  <a:buAutoNum type="romanUcPeriod"/>
                </a:pPr>
                <a:endParaRPr lang="en-US" dirty="0"/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dirty="0"/>
                  <a:t>What is the maximum number of electrons that can occupy an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=5 </m:t>
                    </m:r>
                  </m:oMath>
                </a14:m>
                <a:r>
                  <a:rPr lang="en-US" dirty="0"/>
                  <a:t>subshell?	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dirty="0"/>
                  <a:t>How many subshells are in the n = 4 shell?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dirty="0"/>
                  <a:t>What is the maximum number of electrons that can occupy the n = 3 shell?</a:t>
                </a: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dirty="0"/>
                  <a:t>How many orbitals are in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 subshell?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E73E35-9326-4D00-B977-F2600D9DF2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104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What is the maximum number of electrons any orbital can hold?</a:t>
            </a:r>
          </a:p>
          <a:p>
            <a:pPr marL="0" indent="0">
              <a:buNone/>
            </a:pPr>
            <a:endParaRPr lang="en-US" sz="2000" dirty="0"/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1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2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3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6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10</a:t>
            </a:r>
          </a:p>
          <a:p>
            <a:pPr marL="385763" indent="-385763">
              <a:buFont typeface="+mj-lt"/>
              <a:buAutoNum type="alphaU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5794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picture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260802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Describe which arrow is circled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3894171" y="3547289"/>
            <a:ext cx="118291" cy="27699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3003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Describe which arrow is circled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9508" y="4548079"/>
            <a:ext cx="5356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picture above is a diagram of electron orbitals in an atom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The square boxes are the orbitals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The arrows are the electrons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How many electrons may fit in an orbital?    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9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Shells, rows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52522" y="2570487"/>
            <a:ext cx="7864159" cy="3261511"/>
            <a:chOff x="816864" y="2284316"/>
            <a:chExt cx="10485545" cy="4348681"/>
          </a:xfrm>
        </p:grpSpPr>
        <p:sp>
          <p:nvSpPr>
            <p:cNvPr id="10" name="Rectangle 9"/>
            <p:cNvSpPr/>
            <p:nvPr/>
          </p:nvSpPr>
          <p:spPr>
            <a:xfrm>
              <a:off x="816864" y="2284316"/>
              <a:ext cx="10485545" cy="11057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816864" y="3404957"/>
              <a:ext cx="10485545" cy="106519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816864" y="4470990"/>
              <a:ext cx="10485545" cy="10562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816864" y="5527211"/>
              <a:ext cx="10485545" cy="11057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3ED63785-2D21-45A5-B0E3-4D88B9C7B1D6}"/>
              </a:ext>
            </a:extLst>
          </p:cNvPr>
          <p:cNvSpPr txBox="1"/>
          <p:nvPr/>
        </p:nvSpPr>
        <p:spPr>
          <a:xfrm>
            <a:off x="2645903" y="5936284"/>
            <a:ext cx="4086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Shell numbers are indicated on the left side of the row</a:t>
            </a:r>
          </a:p>
        </p:txBody>
      </p:sp>
    </p:spTree>
    <p:extLst>
      <p:ext uri="{BB962C8B-B14F-4D97-AF65-F5344CB8AC3E}">
        <p14:creationId xmlns:p14="http://schemas.microsoft.com/office/powerpoint/2010/main" val="33919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Subshells, each cluster of boxes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3" name="Rectangle 2"/>
          <p:cNvSpPr/>
          <p:nvPr/>
        </p:nvSpPr>
        <p:spPr>
          <a:xfrm>
            <a:off x="623015" y="2531878"/>
            <a:ext cx="897837" cy="333330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Rectangle 109"/>
          <p:cNvSpPr/>
          <p:nvPr/>
        </p:nvSpPr>
        <p:spPr>
          <a:xfrm>
            <a:off x="1528741" y="2531878"/>
            <a:ext cx="1643040" cy="247078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Rectangle 110"/>
          <p:cNvSpPr/>
          <p:nvPr/>
        </p:nvSpPr>
        <p:spPr>
          <a:xfrm>
            <a:off x="3173214" y="2537175"/>
            <a:ext cx="2400904" cy="165277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Rectangle 111"/>
          <p:cNvSpPr/>
          <p:nvPr/>
        </p:nvSpPr>
        <p:spPr>
          <a:xfrm>
            <a:off x="5573820" y="2540822"/>
            <a:ext cx="3022604" cy="847703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633252" y="3374135"/>
            <a:ext cx="7963172" cy="213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 flipV="1">
            <a:off x="633251" y="4183215"/>
            <a:ext cx="4940568" cy="87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633251" y="5002658"/>
            <a:ext cx="9737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16399" y="4453713"/>
            <a:ext cx="40868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Name subshells with the shell number and the column letter</a:t>
            </a:r>
          </a:p>
          <a:p>
            <a:endParaRPr lang="en-US" sz="1600" dirty="0"/>
          </a:p>
          <a:p>
            <a:r>
              <a:rPr lang="en-US" sz="1600" dirty="0"/>
              <a:t>Some examples of subshells are 3s, 4d, and 2p</a:t>
            </a:r>
          </a:p>
        </p:txBody>
      </p:sp>
    </p:spTree>
    <p:extLst>
      <p:ext uri="{BB962C8B-B14F-4D97-AF65-F5344CB8AC3E}">
        <p14:creationId xmlns:p14="http://schemas.microsoft.com/office/powerpoint/2010/main" val="2970461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Subshells, each cluster of boxes</a:t>
            </a:r>
          </a:p>
        </p:txBody>
      </p:sp>
      <p:sp>
        <p:nvSpPr>
          <p:cNvPr id="4" name="Rectangle 3"/>
          <p:cNvSpPr/>
          <p:nvPr/>
        </p:nvSpPr>
        <p:spPr>
          <a:xfrm>
            <a:off x="885160" y="510761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877186" y="4312832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877186" y="3518048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877186" y="2691365"/>
            <a:ext cx="350876" cy="334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812850" y="4312832"/>
            <a:ext cx="1052627" cy="334926"/>
            <a:chOff x="2417134" y="4607442"/>
            <a:chExt cx="1403502" cy="446568"/>
          </a:xfrm>
        </p:grpSpPr>
        <p:sp>
          <p:nvSpPr>
            <p:cNvPr id="8" name="Rectangle 7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12850" y="3515390"/>
            <a:ext cx="1052627" cy="334926"/>
            <a:chOff x="2417134" y="4607442"/>
            <a:chExt cx="1403502" cy="446568"/>
          </a:xfrm>
        </p:grpSpPr>
        <p:sp>
          <p:nvSpPr>
            <p:cNvPr id="16" name="Rectangle 15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12850" y="2694024"/>
            <a:ext cx="1052627" cy="334926"/>
            <a:chOff x="2417134" y="4607442"/>
            <a:chExt cx="1403502" cy="446568"/>
          </a:xfrm>
        </p:grpSpPr>
        <p:sp>
          <p:nvSpPr>
            <p:cNvPr id="20" name="Rectangle 19"/>
            <p:cNvSpPr/>
            <p:nvPr/>
          </p:nvSpPr>
          <p:spPr>
            <a:xfrm>
              <a:off x="2417134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84968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52802" y="4607442"/>
              <a:ext cx="467834" cy="44656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0136" y="2691365"/>
            <a:ext cx="1754378" cy="334926"/>
            <a:chOff x="4653515" y="2445486"/>
            <a:chExt cx="2339170" cy="446568"/>
          </a:xfrm>
        </p:grpSpPr>
        <p:grpSp>
          <p:nvGrpSpPr>
            <p:cNvPr id="23" name="Group 22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79507" y="3515390"/>
            <a:ext cx="1754378" cy="334926"/>
            <a:chOff x="4653515" y="2445486"/>
            <a:chExt cx="2339170" cy="446568"/>
          </a:xfrm>
        </p:grpSpPr>
        <p:grpSp>
          <p:nvGrpSpPr>
            <p:cNvPr id="31" name="Group 30"/>
            <p:cNvGrpSpPr/>
            <p:nvPr/>
          </p:nvGrpSpPr>
          <p:grpSpPr>
            <a:xfrm>
              <a:off x="4653515" y="2445486"/>
              <a:ext cx="1403502" cy="446568"/>
              <a:chOff x="2417134" y="4607442"/>
              <a:chExt cx="1403502" cy="446568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6057017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524851" y="2445486"/>
              <a:ext cx="467834" cy="44656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869171" y="2691365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11422" y="5203308"/>
            <a:ext cx="98351" cy="178095"/>
            <a:chOff x="4210493" y="5890437"/>
            <a:chExt cx="131134" cy="237460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08765" y="4391247"/>
            <a:ext cx="98351" cy="178095"/>
            <a:chOff x="4210493" y="5890437"/>
            <a:chExt cx="131134" cy="237460"/>
          </a:xfrm>
        </p:grpSpPr>
        <p:cxnSp>
          <p:nvCxnSpPr>
            <p:cNvPr id="55" name="Straight Arrow Connector 5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943100" y="4380615"/>
            <a:ext cx="98351" cy="178095"/>
            <a:chOff x="4210493" y="5890437"/>
            <a:chExt cx="131134" cy="237460"/>
          </a:xfrm>
        </p:grpSpPr>
        <p:cxnSp>
          <p:nvCxnSpPr>
            <p:cNvPr id="58" name="Straight Arrow Connector 5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2289988" y="4391247"/>
            <a:ext cx="98351" cy="178095"/>
            <a:chOff x="4210493" y="5890437"/>
            <a:chExt cx="131134" cy="237460"/>
          </a:xfrm>
        </p:grpSpPr>
        <p:cxnSp>
          <p:nvCxnSpPr>
            <p:cNvPr id="61" name="Straight Arrow Connector 6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2640864" y="4391247"/>
            <a:ext cx="98351" cy="178095"/>
            <a:chOff x="4210493" y="5890437"/>
            <a:chExt cx="131134" cy="237460"/>
          </a:xfrm>
        </p:grpSpPr>
        <p:cxnSp>
          <p:nvCxnSpPr>
            <p:cNvPr id="64" name="Straight Arrow Connector 6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003448" y="3593806"/>
            <a:ext cx="98351" cy="178095"/>
            <a:chOff x="4210493" y="5890437"/>
            <a:chExt cx="131134" cy="237460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1940443" y="3594470"/>
            <a:ext cx="98351" cy="178095"/>
            <a:chOff x="4210493" y="5890437"/>
            <a:chExt cx="131134" cy="237460"/>
          </a:xfrm>
        </p:grpSpPr>
        <p:cxnSp>
          <p:nvCxnSpPr>
            <p:cNvPr id="70" name="Straight Arrow Connector 69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287331" y="3593806"/>
            <a:ext cx="98351" cy="178095"/>
            <a:chOff x="4210493" y="5890437"/>
            <a:chExt cx="131134" cy="237460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635549" y="3593806"/>
            <a:ext cx="98351" cy="178095"/>
            <a:chOff x="4210493" y="5890437"/>
            <a:chExt cx="131134" cy="237460"/>
          </a:xfrm>
        </p:grpSpPr>
        <p:cxnSp>
          <p:nvCxnSpPr>
            <p:cNvPr id="76" name="Straight Arrow Connector 75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616399" y="3593806"/>
            <a:ext cx="98351" cy="178095"/>
            <a:chOff x="4210493" y="5890437"/>
            <a:chExt cx="131134" cy="237460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948667" y="3593806"/>
            <a:ext cx="98351" cy="178095"/>
            <a:chOff x="4210493" y="5890437"/>
            <a:chExt cx="131134" cy="237460"/>
          </a:xfrm>
        </p:grpSpPr>
        <p:cxnSp>
          <p:nvCxnSpPr>
            <p:cNvPr id="82" name="Straight Arrow Connector 81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14167" y="3583174"/>
            <a:ext cx="98351" cy="178095"/>
            <a:chOff x="4210493" y="5890437"/>
            <a:chExt cx="131134" cy="237460"/>
          </a:xfrm>
        </p:grpSpPr>
        <p:cxnSp>
          <p:nvCxnSpPr>
            <p:cNvPr id="85" name="Straight Arrow Connector 84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657069" y="3593806"/>
            <a:ext cx="98351" cy="178095"/>
            <a:chOff x="4210493" y="5890437"/>
            <a:chExt cx="131134" cy="237460"/>
          </a:xfrm>
        </p:grpSpPr>
        <p:cxnSp>
          <p:nvCxnSpPr>
            <p:cNvPr id="88" name="Straight Arrow Connector 87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009272" y="3593806"/>
            <a:ext cx="98351" cy="178095"/>
            <a:chOff x="4210493" y="5890437"/>
            <a:chExt cx="131134" cy="237460"/>
          </a:xfrm>
        </p:grpSpPr>
        <p:cxnSp>
          <p:nvCxnSpPr>
            <p:cNvPr id="91" name="Straight Arrow Connector 90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03448" y="2769780"/>
            <a:ext cx="98351" cy="178095"/>
            <a:chOff x="4210493" y="5890437"/>
            <a:chExt cx="131134" cy="237460"/>
          </a:xfrm>
        </p:grpSpPr>
        <p:cxnSp>
          <p:nvCxnSpPr>
            <p:cNvPr id="94" name="Straight Arrow Connector 93"/>
            <p:cNvCxnSpPr/>
            <p:nvPr/>
          </p:nvCxnSpPr>
          <p:spPr>
            <a:xfrm flipV="1">
              <a:off x="4210493" y="5890437"/>
              <a:ext cx="0" cy="223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4338084" y="5890437"/>
              <a:ext cx="3543" cy="2374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/>
          <p:cNvSpPr txBox="1"/>
          <p:nvPr/>
        </p:nvSpPr>
        <p:spPr>
          <a:xfrm>
            <a:off x="235855" y="515253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35855" y="4321861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20572" y="35632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35855" y="270011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34336" y="2117839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207586" y="2117234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009518" y="2093008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268978" y="2117152"/>
            <a:ext cx="2631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82132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-3       -2      -1       0        1        2        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080789" y="392873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080789" y="313460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-2      -1       0        1        2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045985" y="3106425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044656" y="3926074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034030" y="475072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-1       0        1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198028" y="5502349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-231252" y="4748743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212650" y="3113292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-225935" y="393603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0</a:t>
            </a:r>
          </a:p>
        </p:txBody>
      </p:sp>
      <p:sp>
        <p:nvSpPr>
          <p:cNvPr id="3" name="Rectangle 2"/>
          <p:cNvSpPr/>
          <p:nvPr/>
        </p:nvSpPr>
        <p:spPr>
          <a:xfrm>
            <a:off x="623015" y="2531878"/>
            <a:ext cx="897837" cy="333330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Rectangle 109"/>
          <p:cNvSpPr/>
          <p:nvPr/>
        </p:nvSpPr>
        <p:spPr>
          <a:xfrm>
            <a:off x="1528741" y="2531878"/>
            <a:ext cx="1643040" cy="247078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Rectangle 110"/>
          <p:cNvSpPr/>
          <p:nvPr/>
        </p:nvSpPr>
        <p:spPr>
          <a:xfrm>
            <a:off x="3173214" y="2537175"/>
            <a:ext cx="2400904" cy="165277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Rectangle 111"/>
          <p:cNvSpPr/>
          <p:nvPr/>
        </p:nvSpPr>
        <p:spPr>
          <a:xfrm>
            <a:off x="5573820" y="2540822"/>
            <a:ext cx="3022604" cy="847703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633252" y="3374135"/>
            <a:ext cx="7963172" cy="213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 flipV="1">
            <a:off x="633251" y="4183215"/>
            <a:ext cx="4940568" cy="87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633251" y="5002658"/>
            <a:ext cx="9737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16399" y="4453714"/>
            <a:ext cx="408689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each increasing shell, how many more subshells are added 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159925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3116</TotalTime>
  <Words>1163</Words>
  <Application>Microsoft Office PowerPoint</Application>
  <PresentationFormat>On-screen Show (4:3)</PresentationFormat>
  <Paragraphs>280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Wingdings</vt:lpstr>
      <vt:lpstr>Wingdings 2</vt:lpstr>
      <vt:lpstr>Median</vt:lpstr>
      <vt:lpstr>Chapter 6 Part 2</vt:lpstr>
      <vt:lpstr>Orbitals</vt:lpstr>
      <vt:lpstr>Orbitals</vt:lpstr>
      <vt:lpstr>A picture</vt:lpstr>
      <vt:lpstr>Describe which arrow is circled</vt:lpstr>
      <vt:lpstr>Describe which arrow is circled</vt:lpstr>
      <vt:lpstr>Shells, rows</vt:lpstr>
      <vt:lpstr>Subshells, each cluster of boxes</vt:lpstr>
      <vt:lpstr>Subshells, each cluster of boxes</vt:lpstr>
      <vt:lpstr>Orbitals, each box within a subshell</vt:lpstr>
      <vt:lpstr>Electrons, each of the arrows</vt:lpstr>
      <vt:lpstr>Quantum numbers</vt:lpstr>
      <vt:lpstr>n, the principle quantum number</vt:lpstr>
      <vt:lpstr>l, Angular momentum quantum number</vt:lpstr>
      <vt:lpstr>How the orbitals look</vt:lpstr>
      <vt:lpstr>Orbitals</vt:lpstr>
      <vt:lpstr>Magnetic quantum number, ml</vt:lpstr>
      <vt:lpstr>Spin quantum number, ms</vt:lpstr>
      <vt:lpstr>Pauli exclusion principle</vt:lpstr>
      <vt:lpstr>Quantum numbers</vt:lpstr>
      <vt:lpstr>Quantum numbers</vt:lpstr>
      <vt:lpstr>Quantum numbers</vt:lpstr>
      <vt:lpstr>Quantum numbers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Walter Turner</cp:lastModifiedBy>
  <cp:revision>68</cp:revision>
  <dcterms:created xsi:type="dcterms:W3CDTF">2017-10-23T01:57:11Z</dcterms:created>
  <dcterms:modified xsi:type="dcterms:W3CDTF">2021-11-01T11:13:04Z</dcterms:modified>
</cp:coreProperties>
</file>