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57" r:id="rId2"/>
    <p:sldId id="464" r:id="rId3"/>
    <p:sldId id="426" r:id="rId4"/>
    <p:sldId id="468" r:id="rId5"/>
    <p:sldId id="431" r:id="rId6"/>
    <p:sldId id="428" r:id="rId7"/>
    <p:sldId id="433" r:id="rId8"/>
    <p:sldId id="434" r:id="rId9"/>
    <p:sldId id="436" r:id="rId10"/>
    <p:sldId id="473" r:id="rId11"/>
    <p:sldId id="485" r:id="rId12"/>
    <p:sldId id="475" r:id="rId13"/>
    <p:sldId id="476" r:id="rId14"/>
    <p:sldId id="483" r:id="rId15"/>
    <p:sldId id="478" r:id="rId16"/>
    <p:sldId id="479" r:id="rId17"/>
    <p:sldId id="481" r:id="rId18"/>
    <p:sldId id="438" r:id="rId19"/>
    <p:sldId id="439" r:id="rId20"/>
    <p:sldId id="440" r:id="rId21"/>
    <p:sldId id="471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44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C9CA9-871D-4CD2-9322-6B491E6467F7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1112A-3E30-4948-8275-768EC2DC9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272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0ECAC-19E3-4A09-9893-5F2E150562B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300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Answer: 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0ECAC-19E3-4A09-9893-5F2E150562B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684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50">
                <a:solidFill>
                  <a:srgbClr val="FFFFFF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1500">
                <a:solidFill>
                  <a:srgbClr val="FFFFFF"/>
                </a:solidFill>
              </a:defRPr>
            </a:lvl1pPr>
          </a:lstStyle>
          <a:p>
            <a:fld id="{F5A485EA-99C8-4065-A958-FA5FBAC508F8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40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2763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202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2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4"/>
            <a:ext cx="2209800" cy="365125"/>
          </a:xfrm>
        </p:spPr>
        <p:txBody>
          <a:bodyPr/>
          <a:lstStyle/>
          <a:p>
            <a:fld id="{F5A485EA-99C8-4065-A958-FA5FBAC508F8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2" y="6248209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5049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62214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743200"/>
            <a:ext cx="7123113" cy="1673225"/>
          </a:xfrm>
        </p:spPr>
        <p:txBody>
          <a:bodyPr anchor="t"/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3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3341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A485EA-99C8-4065-A958-FA5FBAC508F8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7398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A485EA-99C8-4065-A958-FA5FBAC508F8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66810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59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0682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33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85EA-99C8-4065-A958-FA5FBAC508F8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750"/>
              </a:spcAft>
              <a:buNone/>
              <a:defRPr sz="13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44969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2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1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2"/>
            <a:ext cx="2667000" cy="365125"/>
          </a:xfrm>
        </p:spPr>
        <p:txBody>
          <a:bodyPr rtlCol="0"/>
          <a:lstStyle/>
          <a:p>
            <a:fld id="{F5A485EA-99C8-4065-A958-FA5FBAC508F8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100"/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8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1709226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2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F5A485EA-99C8-4065-A958-FA5FBAC508F8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248208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28E5CFBD-577D-4BC8-97B9-14D67999B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963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0030" indent="-240030" algn="l" rtl="0" eaLnBrk="1" latinLnBrk="0" hangingPunct="1">
        <a:spcBef>
          <a:spcPts val="525"/>
        </a:spcBef>
        <a:buClr>
          <a:schemeClr val="accent2"/>
        </a:buClr>
        <a:buSzPct val="60000"/>
        <a:buFont typeface="Wingdings"/>
        <a:buChar char=""/>
        <a:defRPr kumimoji="0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ts val="413"/>
        </a:spcBef>
        <a:buClr>
          <a:schemeClr val="accent1"/>
        </a:buClr>
        <a:buSzPct val="70000"/>
        <a:buFont typeface="Wingdings 2"/>
        <a:buChar char="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1450" algn="l" rtl="0" eaLnBrk="1" latinLnBrk="0" hangingPunct="1">
        <a:spcBef>
          <a:spcPts val="375"/>
        </a:spcBef>
        <a:buClr>
          <a:schemeClr val="accent2"/>
        </a:buClr>
        <a:buSzPct val="75000"/>
        <a:buFont typeface="Wingdings"/>
        <a:buChar char=""/>
        <a:defRPr kumimoji="0" sz="1725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-171450" algn="l" rtl="0" eaLnBrk="1" latinLnBrk="0" hangingPunct="1">
        <a:spcBef>
          <a:spcPts val="300"/>
        </a:spcBef>
        <a:buClr>
          <a:schemeClr val="accent3"/>
        </a:buClr>
        <a:buSzPct val="7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171450" algn="l" rtl="0" eaLnBrk="1" latinLnBrk="0" hangingPunct="1">
        <a:spcBef>
          <a:spcPts val="300"/>
        </a:spcBef>
        <a:buClr>
          <a:schemeClr val="accent4"/>
        </a:buClr>
        <a:buSzPct val="65000"/>
        <a:buFont typeface="Wingdings"/>
        <a:buChar char="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577340" indent="-17145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7145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7145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7145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Dr. Turner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Chapter 6 </a:t>
            </a:r>
            <a:r>
              <a:rPr lang="en-US" dirty="0"/>
              <a:t>Part 3</a:t>
            </a:r>
          </a:p>
        </p:txBody>
      </p:sp>
    </p:spTree>
    <p:extLst>
      <p:ext uri="{BB962C8B-B14F-4D97-AF65-F5344CB8AC3E}">
        <p14:creationId xmlns:p14="http://schemas.microsoft.com/office/powerpoint/2010/main" val="23071495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configurations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K is in the 1</a:t>
            </a:r>
            <a:r>
              <a:rPr lang="en-US" baseline="30000" dirty="0"/>
              <a:t>st</a:t>
            </a:r>
            <a:r>
              <a:rPr lang="en-US" dirty="0"/>
              <a:t> column of the periodic table, and the 4</a:t>
            </a:r>
            <a:r>
              <a:rPr lang="en-US" baseline="30000" dirty="0"/>
              <a:t>th</a:t>
            </a:r>
            <a:r>
              <a:rPr lang="en-US" dirty="0"/>
              <a:t> row. The electron configuration of K ends in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1</a:t>
            </a:r>
            <a:r>
              <a:rPr lang="en-US" i="1" dirty="0"/>
              <a:t>s</a:t>
            </a:r>
            <a:r>
              <a:rPr lang="en-US" baseline="30000" dirty="0"/>
              <a:t>4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4</a:t>
            </a:r>
            <a:r>
              <a:rPr lang="en-US" i="1" dirty="0"/>
              <a:t>s</a:t>
            </a:r>
            <a:r>
              <a:rPr lang="en-US" baseline="30000" dirty="0"/>
              <a:t>1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1</a:t>
            </a:r>
            <a:r>
              <a:rPr lang="en-US" i="1" dirty="0"/>
              <a:t>p</a:t>
            </a:r>
            <a:r>
              <a:rPr lang="en-US" baseline="30000" dirty="0"/>
              <a:t>4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4</a:t>
            </a:r>
            <a:r>
              <a:rPr lang="en-US" i="1" dirty="0"/>
              <a:t>p</a:t>
            </a:r>
            <a:r>
              <a:rPr lang="en-US" baseline="30000" dirty="0"/>
              <a:t>1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4</a:t>
            </a:r>
            <a:r>
              <a:rPr lang="en-US" i="1" dirty="0"/>
              <a:t>d</a:t>
            </a:r>
            <a:r>
              <a:rPr lang="en-US" baseline="30000" dirty="0"/>
              <a:t>1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703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Excited State Electron Configurations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Which of the following is not an excited state electron configuration of carbon?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b="0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3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endParaRPr lang="en-US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3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pPr marL="457200" indent="-457200">
                  <a:buFont typeface="+mj-lt"/>
                  <a:buAutoNum type="alphaUcPeriod"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dirty="0"/>
              </a:p>
              <a:p>
                <a:pPr marL="457200" indent="-457200">
                  <a:buFont typeface="+mj-lt"/>
                  <a:buAutoNum type="alphaUcPeriod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972" t="-950" r="-10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65141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electrons to form anions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Electrons are filled in according to the energy ordering of the orbitals and Hund’s rule.</a:t>
            </a:r>
          </a:p>
        </p:txBody>
      </p:sp>
    </p:spTree>
    <p:extLst>
      <p:ext uri="{BB962C8B-B14F-4D97-AF65-F5344CB8AC3E}">
        <p14:creationId xmlns:p14="http://schemas.microsoft.com/office/powerpoint/2010/main" val="568075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 Formation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/>
                  <a:t>Give the electron configuration of 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en-US" sz="2400">
                            <a:latin typeface="Cambria Math" panose="02040503050406030204" pitchFamily="18" charset="0"/>
                          </a:rPr>
                          <m:t>2−</m:t>
                        </m:r>
                      </m:sup>
                    </m:sSup>
                  </m:oMath>
                </a14:m>
                <a:r>
                  <a:rPr lang="en-US" sz="2400" dirty="0"/>
                  <a:t> ion.</a:t>
                </a:r>
              </a:p>
              <a:p>
                <a:pPr>
                  <a:buNone/>
                </a:pPr>
                <a:endParaRPr lang="en-US" sz="2000" dirty="0"/>
              </a:p>
              <a:p>
                <a:pPr>
                  <a:buNone/>
                </a:pPr>
                <a:endParaRPr lang="en-US" dirty="0"/>
              </a:p>
              <a:p>
                <a:pPr marL="514350" indent="-514350">
                  <a:buFont typeface="+mj-lt"/>
                  <a:buAutoNum type="alphaUcPeriod"/>
                </a:pPr>
                <a:endParaRPr lang="en-US" sz="2800" dirty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1197" t="-1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84681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 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is the electron configuration for the P</a:t>
            </a:r>
            <a:r>
              <a:rPr lang="en-US" baseline="30000" dirty="0"/>
              <a:t>3–</a:t>
            </a:r>
            <a:r>
              <a:rPr lang="en-US" dirty="0"/>
              <a:t> ion?</a:t>
            </a:r>
          </a:p>
          <a:p>
            <a:pPr marL="514350" indent="-514350">
              <a:buFont typeface="+mj-lt"/>
              <a:buAutoNum type="alphaUcPeriod"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1</a:t>
            </a:r>
            <a:r>
              <a:rPr lang="en-US" i="1" dirty="0"/>
              <a:t>s</a:t>
            </a:r>
            <a:r>
              <a:rPr lang="en-US" baseline="30000" dirty="0"/>
              <a:t>2</a:t>
            </a:r>
            <a:r>
              <a:rPr lang="en-US" dirty="0"/>
              <a:t>2</a:t>
            </a:r>
            <a:r>
              <a:rPr lang="en-US" i="1" dirty="0"/>
              <a:t>s</a:t>
            </a:r>
            <a:r>
              <a:rPr lang="en-US" baseline="30000" dirty="0"/>
              <a:t>2</a:t>
            </a:r>
            <a:r>
              <a:rPr lang="en-US" dirty="0"/>
              <a:t>2</a:t>
            </a:r>
            <a:r>
              <a:rPr lang="en-US" i="1" dirty="0"/>
              <a:t>p</a:t>
            </a:r>
            <a:r>
              <a:rPr lang="en-US" baseline="30000" dirty="0"/>
              <a:t>6</a:t>
            </a:r>
            <a:r>
              <a:rPr lang="en-US" dirty="0"/>
              <a:t>3</a:t>
            </a:r>
            <a:r>
              <a:rPr lang="en-US" i="1" dirty="0"/>
              <a:t>s</a:t>
            </a:r>
            <a:r>
              <a:rPr lang="en-US" baseline="30000" dirty="0"/>
              <a:t>2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1</a:t>
            </a:r>
            <a:r>
              <a:rPr lang="en-US" i="1" dirty="0"/>
              <a:t>s</a:t>
            </a:r>
            <a:r>
              <a:rPr lang="en-US" baseline="30000" dirty="0"/>
              <a:t>2</a:t>
            </a:r>
            <a:r>
              <a:rPr lang="en-US" dirty="0"/>
              <a:t>2</a:t>
            </a:r>
            <a:r>
              <a:rPr lang="en-US" i="1" dirty="0"/>
              <a:t>s</a:t>
            </a:r>
            <a:r>
              <a:rPr lang="en-US" baseline="30000" dirty="0"/>
              <a:t>2</a:t>
            </a:r>
            <a:r>
              <a:rPr lang="en-US" dirty="0"/>
              <a:t>2</a:t>
            </a:r>
            <a:r>
              <a:rPr lang="en-US" i="1" dirty="0"/>
              <a:t>p</a:t>
            </a:r>
            <a:r>
              <a:rPr lang="en-US" baseline="30000" dirty="0"/>
              <a:t>6</a:t>
            </a:r>
            <a:r>
              <a:rPr lang="en-US" dirty="0"/>
              <a:t>3</a:t>
            </a:r>
            <a:r>
              <a:rPr lang="en-US" i="1" dirty="0"/>
              <a:t>s</a:t>
            </a:r>
            <a:r>
              <a:rPr lang="en-US" baseline="30000" dirty="0"/>
              <a:t>2</a:t>
            </a:r>
            <a:r>
              <a:rPr lang="en-US" dirty="0"/>
              <a:t>3</a:t>
            </a:r>
            <a:r>
              <a:rPr lang="en-US" i="1" dirty="0"/>
              <a:t>p</a:t>
            </a:r>
            <a:r>
              <a:rPr lang="en-US" baseline="30000" dirty="0"/>
              <a:t>0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1</a:t>
            </a:r>
            <a:r>
              <a:rPr lang="en-US" i="1" dirty="0"/>
              <a:t>s</a:t>
            </a:r>
            <a:r>
              <a:rPr lang="en-US" baseline="30000" dirty="0"/>
              <a:t>2</a:t>
            </a:r>
            <a:r>
              <a:rPr lang="en-US" dirty="0"/>
              <a:t>2</a:t>
            </a:r>
            <a:r>
              <a:rPr lang="en-US" i="1" dirty="0"/>
              <a:t>s</a:t>
            </a:r>
            <a:r>
              <a:rPr lang="en-US" baseline="30000" dirty="0"/>
              <a:t>2</a:t>
            </a:r>
            <a:r>
              <a:rPr lang="en-US" dirty="0"/>
              <a:t>2</a:t>
            </a:r>
            <a:r>
              <a:rPr lang="en-US" i="1" dirty="0"/>
              <a:t>p</a:t>
            </a:r>
            <a:r>
              <a:rPr lang="en-US" baseline="30000" dirty="0"/>
              <a:t>6</a:t>
            </a:r>
            <a:r>
              <a:rPr lang="en-US" dirty="0"/>
              <a:t>3</a:t>
            </a:r>
            <a:r>
              <a:rPr lang="en-US" i="1" dirty="0"/>
              <a:t>s</a:t>
            </a:r>
            <a:r>
              <a:rPr lang="en-US" baseline="30000" dirty="0"/>
              <a:t>2</a:t>
            </a:r>
            <a:r>
              <a:rPr lang="en-US" dirty="0"/>
              <a:t>3</a:t>
            </a:r>
            <a:r>
              <a:rPr lang="en-US" i="1" dirty="0"/>
              <a:t>p</a:t>
            </a:r>
            <a:r>
              <a:rPr lang="en-US" baseline="30000" dirty="0"/>
              <a:t>3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1</a:t>
            </a:r>
            <a:r>
              <a:rPr lang="en-US" i="1" dirty="0"/>
              <a:t>s</a:t>
            </a:r>
            <a:r>
              <a:rPr lang="en-US" baseline="30000" dirty="0"/>
              <a:t>2</a:t>
            </a:r>
            <a:r>
              <a:rPr lang="en-US" dirty="0"/>
              <a:t>2</a:t>
            </a:r>
            <a:r>
              <a:rPr lang="en-US" i="1" dirty="0"/>
              <a:t>s</a:t>
            </a:r>
            <a:r>
              <a:rPr lang="en-US" baseline="30000" dirty="0"/>
              <a:t>2</a:t>
            </a:r>
            <a:r>
              <a:rPr lang="en-US" dirty="0"/>
              <a:t>2</a:t>
            </a:r>
            <a:r>
              <a:rPr lang="en-US" i="1" dirty="0"/>
              <a:t>p</a:t>
            </a:r>
            <a:r>
              <a:rPr lang="en-US" baseline="30000" dirty="0"/>
              <a:t>6</a:t>
            </a:r>
            <a:r>
              <a:rPr lang="en-US" dirty="0"/>
              <a:t>3</a:t>
            </a:r>
            <a:r>
              <a:rPr lang="en-US" i="1" dirty="0"/>
              <a:t>s</a:t>
            </a:r>
            <a:r>
              <a:rPr lang="en-US" baseline="30000" dirty="0"/>
              <a:t>2</a:t>
            </a:r>
            <a:r>
              <a:rPr lang="en-US" dirty="0"/>
              <a:t>3</a:t>
            </a:r>
            <a:r>
              <a:rPr lang="en-US" i="1" dirty="0"/>
              <a:t>p</a:t>
            </a:r>
            <a:r>
              <a:rPr lang="en-US" baseline="30000" dirty="0"/>
              <a:t>6</a:t>
            </a:r>
          </a:p>
          <a:p>
            <a:pPr marL="0" indent="0">
              <a:buNone/>
            </a:pPr>
            <a:endParaRPr lang="en-US" baseline="300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3602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 of Electrons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Electrons are removed corresponding to the shells with the greatest n value because electrons with greater values are farther from the positive pull of the nucleus</a:t>
            </a:r>
          </a:p>
          <a:p>
            <a:pPr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106761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 Formation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From which orbital would electrons be lost from </a:t>
            </a:r>
            <a:r>
              <a:rPr lang="en-US" sz="2400" dirty="0" err="1"/>
              <a:t>Zr</a:t>
            </a:r>
            <a:r>
              <a:rPr lang="en-US" sz="2400" dirty="0"/>
              <a:t> in the formation of formation of Zr</a:t>
            </a:r>
            <a:r>
              <a:rPr lang="en-US" sz="2400" baseline="30000" dirty="0"/>
              <a:t>2+</a:t>
            </a:r>
            <a:r>
              <a:rPr lang="en-US" sz="2400" dirty="0"/>
              <a:t>?</a:t>
            </a:r>
          </a:p>
          <a:p>
            <a:pPr>
              <a:buNone/>
            </a:pPr>
            <a:endParaRPr lang="en-US" sz="2400" dirty="0"/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4p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5s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4d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2400" dirty="0"/>
              <a:t>5p</a:t>
            </a:r>
          </a:p>
          <a:p>
            <a:pPr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591386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 Formation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What is the noble gas electron configuration of Zr</a:t>
            </a:r>
            <a:r>
              <a:rPr lang="en-US" sz="2400" baseline="30000" dirty="0"/>
              <a:t>2+</a:t>
            </a:r>
            <a:r>
              <a:rPr lang="en-US" sz="2400" dirty="0"/>
              <a:t>?</a:t>
            </a:r>
          </a:p>
          <a:p>
            <a:pPr>
              <a:buNone/>
            </a:pPr>
            <a:endParaRPr lang="en-US" sz="2000" dirty="0"/>
          </a:p>
          <a:p>
            <a:pPr>
              <a:buNone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309461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Hund’s</a:t>
            </a:r>
            <a:r>
              <a:rPr lang="en-US" dirty="0"/>
              <a:t> rule of maximum multiplicity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err="1"/>
              <a:t>Hund’s</a:t>
            </a:r>
            <a:r>
              <a:rPr lang="en-US" sz="2400" dirty="0"/>
              <a:t> rule states that the lowest-energy electron configuration is the one where the maximum number of electrons is unpaired.</a:t>
            </a:r>
          </a:p>
          <a:p>
            <a:pPr>
              <a:buNone/>
            </a:pP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012877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Orbital Box Notation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In orbital box notation, boxes are used to represent orbitals and arrows are used to represent electrons</a:t>
            </a:r>
          </a:p>
          <a:p>
            <a:r>
              <a:rPr lang="en-US" sz="2000" dirty="0"/>
              <a:t>In comparison to the </a:t>
            </a:r>
            <a:r>
              <a:rPr lang="en-US" sz="2000" i="1" dirty="0" err="1"/>
              <a:t>spdf</a:t>
            </a:r>
            <a:r>
              <a:rPr lang="en-US" sz="2000" dirty="0"/>
              <a:t> method, this one places more emphasis on the spin of the atom</a:t>
            </a:r>
          </a:p>
          <a:p>
            <a:r>
              <a:rPr lang="en-US" sz="2000" dirty="0"/>
              <a:t>The electron configuration of nitrogen using orbital box notation is</a:t>
            </a:r>
          </a:p>
          <a:p>
            <a:endParaRPr lang="en-US" sz="2000" dirty="0"/>
          </a:p>
          <a:p>
            <a:endParaRPr lang="en-US" sz="3200" dirty="0"/>
          </a:p>
          <a:p>
            <a:endParaRPr lang="en-US" sz="2000" dirty="0"/>
          </a:p>
          <a:p>
            <a:r>
              <a:rPr lang="en-US" sz="2000" dirty="0"/>
              <a:t>The electron configuration of fluorine using orbital box notation is</a:t>
            </a:r>
          </a:p>
          <a:p>
            <a:pPr>
              <a:buNone/>
            </a:pPr>
            <a:endParaRPr lang="en-US" sz="1500" dirty="0"/>
          </a:p>
        </p:txBody>
      </p:sp>
      <p:grpSp>
        <p:nvGrpSpPr>
          <p:cNvPr id="2" name="Group 1"/>
          <p:cNvGrpSpPr/>
          <p:nvPr/>
        </p:nvGrpSpPr>
        <p:grpSpPr>
          <a:xfrm>
            <a:off x="3855910" y="3614141"/>
            <a:ext cx="2640684" cy="844531"/>
            <a:chOff x="4984750" y="3565525"/>
            <a:chExt cx="2222500" cy="623888"/>
          </a:xfrm>
        </p:grpSpPr>
        <p:grpSp>
          <p:nvGrpSpPr>
            <p:cNvPr id="6" name="Group 1"/>
            <p:cNvGrpSpPr>
              <a:grpSpLocks/>
            </p:cNvGrpSpPr>
            <p:nvPr/>
          </p:nvGrpSpPr>
          <p:grpSpPr bwMode="auto">
            <a:xfrm>
              <a:off x="4984750" y="3565525"/>
              <a:ext cx="355600" cy="623888"/>
              <a:chOff x="5840" y="2194"/>
              <a:chExt cx="560" cy="981"/>
            </a:xfrm>
          </p:grpSpPr>
          <p:sp>
            <p:nvSpPr>
              <p:cNvPr id="19" name="Text Box 2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194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ts val="375"/>
                  </a:spcAft>
                </a:pPr>
                <a:r>
                  <a:rPr lang="en-US" dirty="0">
                    <a:latin typeface="Times New Roman" pitchFamily="18" charset="0"/>
                    <a:cs typeface="Arial" pitchFamily="34" charset="0"/>
                  </a:rPr>
                  <a:t>↑↓</a:t>
                </a:r>
                <a:endParaRPr lang="en-US" sz="3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" name="Text Box 3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719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ts val="375"/>
                  </a:spcAft>
                </a:pPr>
                <a:r>
                  <a:rPr lang="en-US" dirty="0">
                    <a:latin typeface="Times New Roman" pitchFamily="18" charset="0"/>
                    <a:cs typeface="Arial" pitchFamily="34" charset="0"/>
                  </a:rPr>
                  <a:t>1s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" name="Group 1"/>
            <p:cNvGrpSpPr>
              <a:grpSpLocks/>
            </p:cNvGrpSpPr>
            <p:nvPr/>
          </p:nvGrpSpPr>
          <p:grpSpPr bwMode="auto">
            <a:xfrm>
              <a:off x="5584825" y="3565525"/>
              <a:ext cx="355600" cy="623888"/>
              <a:chOff x="5840" y="2194"/>
              <a:chExt cx="560" cy="981"/>
            </a:xfrm>
          </p:grpSpPr>
          <p:sp>
            <p:nvSpPr>
              <p:cNvPr id="17" name="Text Box 2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194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ts val="375"/>
                  </a:spcAft>
                </a:pPr>
                <a:r>
                  <a:rPr lang="en-US" dirty="0">
                    <a:latin typeface="Times New Roman" pitchFamily="18" charset="0"/>
                    <a:cs typeface="Arial" pitchFamily="34" charset="0"/>
                  </a:rPr>
                  <a:t>↑↓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" name="Text Box 3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719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ts val="375"/>
                  </a:spcAft>
                </a:pPr>
                <a:r>
                  <a:rPr lang="en-US" dirty="0">
                    <a:latin typeface="Times New Roman" pitchFamily="18" charset="0"/>
                    <a:cs typeface="Arial" pitchFamily="34" charset="0"/>
                  </a:rPr>
                  <a:t>2s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8" name="Group 1"/>
            <p:cNvGrpSpPr>
              <a:grpSpLocks/>
            </p:cNvGrpSpPr>
            <p:nvPr/>
          </p:nvGrpSpPr>
          <p:grpSpPr bwMode="auto">
            <a:xfrm>
              <a:off x="6156325" y="3565525"/>
              <a:ext cx="355600" cy="623888"/>
              <a:chOff x="5840" y="2194"/>
              <a:chExt cx="560" cy="981"/>
            </a:xfrm>
          </p:grpSpPr>
          <p:sp>
            <p:nvSpPr>
              <p:cNvPr id="15" name="Text Box 2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194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ts val="375"/>
                  </a:spcAft>
                </a:pPr>
                <a:r>
                  <a:rPr lang="en-US" dirty="0">
                    <a:latin typeface="Times New Roman" pitchFamily="18" charset="0"/>
                    <a:cs typeface="Arial" pitchFamily="34" charset="0"/>
                  </a:rPr>
                  <a:t>↑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Text Box 3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719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ts val="375"/>
                  </a:spcAft>
                </a:pPr>
                <a:endParaRPr lang="en-US" sz="135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9" name="Group 1"/>
            <p:cNvGrpSpPr>
              <a:grpSpLocks/>
            </p:cNvGrpSpPr>
            <p:nvPr/>
          </p:nvGrpSpPr>
          <p:grpSpPr bwMode="auto">
            <a:xfrm>
              <a:off x="6508750" y="3565525"/>
              <a:ext cx="355600" cy="623888"/>
              <a:chOff x="5840" y="2194"/>
              <a:chExt cx="560" cy="981"/>
            </a:xfrm>
          </p:grpSpPr>
          <p:sp>
            <p:nvSpPr>
              <p:cNvPr id="13" name="Text Box 2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194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ts val="375"/>
                  </a:spcAft>
                </a:pPr>
                <a:r>
                  <a:rPr lang="en-US" dirty="0">
                    <a:latin typeface="Times New Roman" pitchFamily="18" charset="0"/>
                    <a:cs typeface="Arial" pitchFamily="34" charset="0"/>
                  </a:rPr>
                  <a:t>↑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Text Box 3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719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ts val="375"/>
                  </a:spcAft>
                </a:pPr>
                <a:r>
                  <a:rPr lang="en-US" dirty="0">
                    <a:latin typeface="Times New Roman" pitchFamily="18" charset="0"/>
                    <a:cs typeface="Arial" pitchFamily="34" charset="0"/>
                  </a:rPr>
                  <a:t>2p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0" name="Group 1"/>
            <p:cNvGrpSpPr>
              <a:grpSpLocks/>
            </p:cNvGrpSpPr>
            <p:nvPr/>
          </p:nvGrpSpPr>
          <p:grpSpPr bwMode="auto">
            <a:xfrm>
              <a:off x="6851650" y="3565567"/>
              <a:ext cx="355600" cy="595268"/>
              <a:chOff x="5270" y="2239"/>
              <a:chExt cx="560" cy="936"/>
            </a:xfrm>
          </p:grpSpPr>
          <p:sp>
            <p:nvSpPr>
              <p:cNvPr id="11" name="Text Box 2"/>
              <p:cNvSpPr txBox="1">
                <a:spLocks noChangeAspect="1" noChangeArrowheads="1"/>
              </p:cNvSpPr>
              <p:nvPr/>
            </p:nvSpPr>
            <p:spPr bwMode="auto">
              <a:xfrm>
                <a:off x="5270" y="2239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ts val="375"/>
                  </a:spcAft>
                </a:pPr>
                <a:r>
                  <a:rPr lang="en-US" dirty="0">
                    <a:latin typeface="Times New Roman" pitchFamily="18" charset="0"/>
                    <a:cs typeface="Arial" pitchFamily="34" charset="0"/>
                  </a:rPr>
                  <a:t>↑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Text Box 3"/>
              <p:cNvSpPr txBox="1">
                <a:spLocks noChangeAspect="1" noChangeArrowheads="1"/>
              </p:cNvSpPr>
              <p:nvPr/>
            </p:nvSpPr>
            <p:spPr bwMode="auto">
              <a:xfrm>
                <a:off x="5270" y="2719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ts val="375"/>
                  </a:spcAft>
                </a:pPr>
                <a:endParaRPr lang="en-US" sz="135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53" name="Group 52"/>
          <p:cNvGrpSpPr/>
          <p:nvPr/>
        </p:nvGrpSpPr>
        <p:grpSpPr>
          <a:xfrm>
            <a:off x="3999790" y="5161890"/>
            <a:ext cx="2714519" cy="858757"/>
            <a:chOff x="3403600" y="5145853"/>
            <a:chExt cx="2222500" cy="642968"/>
          </a:xfrm>
        </p:grpSpPr>
        <p:grpSp>
          <p:nvGrpSpPr>
            <p:cNvPr id="38" name="Group 37"/>
            <p:cNvGrpSpPr>
              <a:grpSpLocks/>
            </p:cNvGrpSpPr>
            <p:nvPr/>
          </p:nvGrpSpPr>
          <p:grpSpPr bwMode="auto">
            <a:xfrm>
              <a:off x="3403600" y="5155406"/>
              <a:ext cx="355600" cy="623888"/>
              <a:chOff x="5840" y="2194"/>
              <a:chExt cx="560" cy="981"/>
            </a:xfrm>
          </p:grpSpPr>
          <p:sp>
            <p:nvSpPr>
              <p:cNvPr id="39" name="Text Box 2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194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375"/>
                  </a:spcAft>
                </a:pPr>
                <a:r>
                  <a:rPr lang="en-US" dirty="0">
                    <a:latin typeface="Times New Roman" pitchFamily="18" charset="0"/>
                    <a:cs typeface="Arial" pitchFamily="34" charset="0"/>
                  </a:rPr>
                  <a:t>↑↓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Text Box 3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719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375"/>
                  </a:spcAft>
                </a:pPr>
                <a:r>
                  <a:rPr lang="en-US" dirty="0">
                    <a:latin typeface="Times New Roman" pitchFamily="18" charset="0"/>
                    <a:cs typeface="Arial" pitchFamily="34" charset="0"/>
                  </a:rPr>
                  <a:t>1s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1" name="Group 40"/>
            <p:cNvGrpSpPr>
              <a:grpSpLocks/>
            </p:cNvGrpSpPr>
            <p:nvPr/>
          </p:nvGrpSpPr>
          <p:grpSpPr bwMode="auto">
            <a:xfrm>
              <a:off x="3975100" y="5145881"/>
              <a:ext cx="365125" cy="623888"/>
              <a:chOff x="5900" y="2194"/>
              <a:chExt cx="575" cy="981"/>
            </a:xfrm>
          </p:grpSpPr>
          <p:sp>
            <p:nvSpPr>
              <p:cNvPr id="42" name="Text Box 2"/>
              <p:cNvSpPr txBox="1">
                <a:spLocks noChangeAspect="1" noChangeArrowheads="1"/>
              </p:cNvSpPr>
              <p:nvPr/>
            </p:nvSpPr>
            <p:spPr bwMode="auto">
              <a:xfrm>
                <a:off x="5900" y="2194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375"/>
                  </a:spcAft>
                </a:pPr>
                <a:r>
                  <a:rPr lang="en-US" dirty="0">
                    <a:latin typeface="Times New Roman" pitchFamily="18" charset="0"/>
                    <a:cs typeface="Arial" pitchFamily="34" charset="0"/>
                  </a:rPr>
                  <a:t>↑↓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Text Box 3"/>
              <p:cNvSpPr txBox="1">
                <a:spLocks noChangeAspect="1" noChangeArrowheads="1"/>
              </p:cNvSpPr>
              <p:nvPr/>
            </p:nvSpPr>
            <p:spPr bwMode="auto">
              <a:xfrm>
                <a:off x="5915" y="2719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375"/>
                  </a:spcAft>
                </a:pPr>
                <a:r>
                  <a:rPr lang="en-US" dirty="0">
                    <a:latin typeface="Times New Roman" pitchFamily="18" charset="0"/>
                    <a:cs typeface="Arial" pitchFamily="34" charset="0"/>
                  </a:rPr>
                  <a:t>2s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4" name="Group 43"/>
            <p:cNvGrpSpPr>
              <a:grpSpLocks/>
            </p:cNvGrpSpPr>
            <p:nvPr/>
          </p:nvGrpSpPr>
          <p:grpSpPr bwMode="auto">
            <a:xfrm>
              <a:off x="4546600" y="5145881"/>
              <a:ext cx="355600" cy="623888"/>
              <a:chOff x="5840" y="2194"/>
              <a:chExt cx="560" cy="981"/>
            </a:xfrm>
          </p:grpSpPr>
          <p:sp>
            <p:nvSpPr>
              <p:cNvPr id="45" name="Text Box 2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194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375"/>
                  </a:spcAft>
                </a:pPr>
                <a:r>
                  <a:rPr lang="en-US" dirty="0">
                    <a:latin typeface="Times New Roman" pitchFamily="18" charset="0"/>
                    <a:cs typeface="Arial" pitchFamily="34" charset="0"/>
                  </a:rPr>
                  <a:t>↑↓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Text Box 3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719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375"/>
                  </a:spcAft>
                </a:pPr>
                <a:endParaRPr lang="en-US" sz="135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7" name="Group 46"/>
            <p:cNvGrpSpPr>
              <a:grpSpLocks/>
            </p:cNvGrpSpPr>
            <p:nvPr/>
          </p:nvGrpSpPr>
          <p:grpSpPr bwMode="auto">
            <a:xfrm>
              <a:off x="4908550" y="5145853"/>
              <a:ext cx="355600" cy="642968"/>
              <a:chOff x="5840" y="2164"/>
              <a:chExt cx="560" cy="1011"/>
            </a:xfrm>
          </p:grpSpPr>
          <p:sp>
            <p:nvSpPr>
              <p:cNvPr id="48" name="Text Box 2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164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375"/>
                  </a:spcAft>
                </a:pPr>
                <a:r>
                  <a:rPr lang="en-US" dirty="0">
                    <a:latin typeface="Times New Roman" pitchFamily="18" charset="0"/>
                    <a:cs typeface="Arial" pitchFamily="34" charset="0"/>
                  </a:rPr>
                  <a:t>↑↓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" name="Text Box 3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719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375"/>
                  </a:spcAft>
                </a:pPr>
                <a:r>
                  <a:rPr lang="en-US" dirty="0">
                    <a:latin typeface="Times New Roman" pitchFamily="18" charset="0"/>
                    <a:cs typeface="Arial" pitchFamily="34" charset="0"/>
                  </a:rPr>
                  <a:t>2p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0" name="Group 49"/>
            <p:cNvGrpSpPr>
              <a:grpSpLocks/>
            </p:cNvGrpSpPr>
            <p:nvPr/>
          </p:nvGrpSpPr>
          <p:grpSpPr bwMode="auto">
            <a:xfrm>
              <a:off x="5270500" y="5145881"/>
              <a:ext cx="355600" cy="623888"/>
              <a:chOff x="5840" y="2194"/>
              <a:chExt cx="560" cy="981"/>
            </a:xfrm>
          </p:grpSpPr>
          <p:sp>
            <p:nvSpPr>
              <p:cNvPr id="51" name="Text Box 2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194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375"/>
                  </a:spcAft>
                </a:pPr>
                <a:r>
                  <a:rPr lang="en-US" dirty="0">
                    <a:latin typeface="Times New Roman" pitchFamily="18" charset="0"/>
                    <a:cs typeface="Arial" pitchFamily="34" charset="0"/>
                  </a:rPr>
                  <a:t>↑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Text Box 3"/>
              <p:cNvSpPr txBox="1">
                <a:spLocks noChangeAspect="1" noChangeArrowheads="1"/>
              </p:cNvSpPr>
              <p:nvPr/>
            </p:nvSpPr>
            <p:spPr bwMode="auto">
              <a:xfrm>
                <a:off x="5840" y="2719"/>
                <a:ext cx="560" cy="45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ts val="375"/>
                  </a:spcAft>
                </a:pPr>
                <a:endParaRPr lang="en-US" sz="135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34707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Orbital Energy Diagrams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485610" y="3095261"/>
            <a:ext cx="5858538" cy="2263957"/>
            <a:chOff x="-301247" y="3544187"/>
            <a:chExt cx="7811384" cy="3018609"/>
          </a:xfrm>
        </p:grpSpPr>
        <p:sp>
          <p:nvSpPr>
            <p:cNvPr id="118" name="TextBox 117"/>
            <p:cNvSpPr txBox="1"/>
            <p:nvPr/>
          </p:nvSpPr>
          <p:spPr>
            <a:xfrm>
              <a:off x="1392874" y="4091766"/>
              <a:ext cx="34024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-1       0        1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-301247" y="3544187"/>
              <a:ext cx="7811384" cy="3018609"/>
              <a:chOff x="-301247" y="3544187"/>
              <a:chExt cx="7811384" cy="3018609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1180213" y="5667153"/>
                <a:ext cx="467834" cy="44656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1169581" y="4607442"/>
                <a:ext cx="467834" cy="44656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1169581" y="3547731"/>
                <a:ext cx="467834" cy="44656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2417134" y="4607442"/>
                <a:ext cx="1403502" cy="446568"/>
                <a:chOff x="2417134" y="4607442"/>
                <a:chExt cx="1403502" cy="446568"/>
              </a:xfrm>
            </p:grpSpPr>
            <p:sp>
              <p:nvSpPr>
                <p:cNvPr id="8" name="Rectangle 7"/>
                <p:cNvSpPr/>
                <p:nvPr/>
              </p:nvSpPr>
              <p:spPr>
                <a:xfrm>
                  <a:off x="2417134" y="4607442"/>
                  <a:ext cx="467834" cy="446568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285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2884968" y="4607442"/>
                  <a:ext cx="467834" cy="446568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285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3352802" y="4607442"/>
                  <a:ext cx="467834" cy="446568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285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2417134" y="3544187"/>
                <a:ext cx="1403502" cy="446568"/>
                <a:chOff x="2417134" y="4607442"/>
                <a:chExt cx="1403502" cy="446568"/>
              </a:xfrm>
            </p:grpSpPr>
            <p:sp>
              <p:nvSpPr>
                <p:cNvPr id="16" name="Rectangle 15"/>
                <p:cNvSpPr/>
                <p:nvPr/>
              </p:nvSpPr>
              <p:spPr>
                <a:xfrm>
                  <a:off x="2417134" y="4607442"/>
                  <a:ext cx="467834" cy="446568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285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2884968" y="4607442"/>
                  <a:ext cx="467834" cy="446568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285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3352802" y="4607442"/>
                  <a:ext cx="467834" cy="446568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285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grpSp>
            <p:nvGrpSpPr>
              <p:cNvPr id="30" name="Group 29"/>
              <p:cNvGrpSpPr/>
              <p:nvPr/>
            </p:nvGrpSpPr>
            <p:grpSpPr>
              <a:xfrm>
                <a:off x="4639343" y="3544187"/>
                <a:ext cx="2339170" cy="446568"/>
                <a:chOff x="4653515" y="2445486"/>
                <a:chExt cx="2339170" cy="446568"/>
              </a:xfrm>
            </p:grpSpPr>
            <p:grpSp>
              <p:nvGrpSpPr>
                <p:cNvPr id="31" name="Group 30"/>
                <p:cNvGrpSpPr/>
                <p:nvPr/>
              </p:nvGrpSpPr>
              <p:grpSpPr>
                <a:xfrm>
                  <a:off x="4653515" y="2445486"/>
                  <a:ext cx="1403502" cy="446568"/>
                  <a:chOff x="2417134" y="4607442"/>
                  <a:chExt cx="1403502" cy="446568"/>
                </a:xfrm>
                <a:solidFill>
                  <a:schemeClr val="accent3">
                    <a:lumMod val="20000"/>
                    <a:lumOff val="80000"/>
                  </a:schemeClr>
                </a:solidFill>
              </p:grpSpPr>
              <p:sp>
                <p:nvSpPr>
                  <p:cNvPr id="34" name="Rectangle 33"/>
                  <p:cNvSpPr/>
                  <p:nvPr/>
                </p:nvSpPr>
                <p:spPr>
                  <a:xfrm>
                    <a:off x="2417134" y="4607442"/>
                    <a:ext cx="467834" cy="446568"/>
                  </a:xfrm>
                  <a:prstGeom prst="rect">
                    <a:avLst/>
                  </a:prstGeom>
                  <a:grpFill/>
                  <a:ln w="28575">
                    <a:solidFill>
                      <a:schemeClr val="accent3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35" name="Rectangle 34"/>
                  <p:cNvSpPr/>
                  <p:nvPr/>
                </p:nvSpPr>
                <p:spPr>
                  <a:xfrm>
                    <a:off x="2884968" y="4607442"/>
                    <a:ext cx="467834" cy="446568"/>
                  </a:xfrm>
                  <a:prstGeom prst="rect">
                    <a:avLst/>
                  </a:prstGeom>
                  <a:grpFill/>
                  <a:ln w="28575">
                    <a:solidFill>
                      <a:schemeClr val="accent3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36" name="Rectangle 35"/>
                  <p:cNvSpPr/>
                  <p:nvPr/>
                </p:nvSpPr>
                <p:spPr>
                  <a:xfrm>
                    <a:off x="3352802" y="4607442"/>
                    <a:ext cx="467834" cy="446568"/>
                  </a:xfrm>
                  <a:prstGeom prst="rect">
                    <a:avLst/>
                  </a:prstGeom>
                  <a:grpFill/>
                  <a:ln w="28575">
                    <a:solidFill>
                      <a:schemeClr val="accent3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</p:grpSp>
            <p:sp>
              <p:nvSpPr>
                <p:cNvPr id="32" name="Rectangle 31"/>
                <p:cNvSpPr/>
                <p:nvPr/>
              </p:nvSpPr>
              <p:spPr>
                <a:xfrm>
                  <a:off x="6057017" y="2445486"/>
                  <a:ext cx="467834" cy="446568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 w="28575"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6524851" y="2445486"/>
                  <a:ext cx="467834" cy="446568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 w="28575"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1348563" y="5794744"/>
                <a:ext cx="131134" cy="237460"/>
                <a:chOff x="4210493" y="5890437"/>
                <a:chExt cx="131134" cy="237460"/>
              </a:xfrm>
            </p:grpSpPr>
            <p:cxnSp>
              <p:nvCxnSpPr>
                <p:cNvPr id="48" name="Straight Arrow Connector 47"/>
                <p:cNvCxnSpPr/>
                <p:nvPr/>
              </p:nvCxnSpPr>
              <p:spPr>
                <a:xfrm flipV="1">
                  <a:off x="4210493" y="5890437"/>
                  <a:ext cx="0" cy="22328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Arrow Connector 48"/>
                <p:cNvCxnSpPr/>
                <p:nvPr/>
              </p:nvCxnSpPr>
              <p:spPr>
                <a:xfrm>
                  <a:off x="4338084" y="5890437"/>
                  <a:ext cx="3543" cy="23746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" name="Group 53"/>
              <p:cNvGrpSpPr/>
              <p:nvPr/>
            </p:nvGrpSpPr>
            <p:grpSpPr>
              <a:xfrm>
                <a:off x="1345020" y="4711996"/>
                <a:ext cx="131134" cy="237460"/>
                <a:chOff x="4210493" y="5890437"/>
                <a:chExt cx="131134" cy="237460"/>
              </a:xfrm>
            </p:grpSpPr>
            <p:cxnSp>
              <p:nvCxnSpPr>
                <p:cNvPr id="55" name="Straight Arrow Connector 54"/>
                <p:cNvCxnSpPr/>
                <p:nvPr/>
              </p:nvCxnSpPr>
              <p:spPr>
                <a:xfrm flipV="1">
                  <a:off x="4210493" y="5890437"/>
                  <a:ext cx="0" cy="22328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Arrow Connector 55"/>
                <p:cNvCxnSpPr/>
                <p:nvPr/>
              </p:nvCxnSpPr>
              <p:spPr>
                <a:xfrm>
                  <a:off x="4338084" y="5890437"/>
                  <a:ext cx="3543" cy="23746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7" name="Group 56"/>
              <p:cNvGrpSpPr/>
              <p:nvPr/>
            </p:nvGrpSpPr>
            <p:grpSpPr>
              <a:xfrm>
                <a:off x="2590800" y="4697820"/>
                <a:ext cx="131134" cy="237460"/>
                <a:chOff x="4210493" y="5890437"/>
                <a:chExt cx="131134" cy="237460"/>
              </a:xfrm>
            </p:grpSpPr>
            <p:cxnSp>
              <p:nvCxnSpPr>
                <p:cNvPr id="58" name="Straight Arrow Connector 57"/>
                <p:cNvCxnSpPr/>
                <p:nvPr/>
              </p:nvCxnSpPr>
              <p:spPr>
                <a:xfrm flipV="1">
                  <a:off x="4210493" y="5890437"/>
                  <a:ext cx="0" cy="22328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Arrow Connector 58"/>
                <p:cNvCxnSpPr/>
                <p:nvPr/>
              </p:nvCxnSpPr>
              <p:spPr>
                <a:xfrm>
                  <a:off x="4338084" y="5890437"/>
                  <a:ext cx="3543" cy="23746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0" name="Group 59"/>
              <p:cNvGrpSpPr/>
              <p:nvPr/>
            </p:nvGrpSpPr>
            <p:grpSpPr>
              <a:xfrm>
                <a:off x="3053318" y="4711996"/>
                <a:ext cx="131134" cy="237460"/>
                <a:chOff x="4210493" y="5890437"/>
                <a:chExt cx="131134" cy="237460"/>
              </a:xfrm>
            </p:grpSpPr>
            <p:cxnSp>
              <p:nvCxnSpPr>
                <p:cNvPr id="61" name="Straight Arrow Connector 60"/>
                <p:cNvCxnSpPr/>
                <p:nvPr/>
              </p:nvCxnSpPr>
              <p:spPr>
                <a:xfrm flipV="1">
                  <a:off x="4210493" y="5890437"/>
                  <a:ext cx="0" cy="22328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Arrow Connector 61"/>
                <p:cNvCxnSpPr/>
                <p:nvPr/>
              </p:nvCxnSpPr>
              <p:spPr>
                <a:xfrm>
                  <a:off x="4338084" y="5890437"/>
                  <a:ext cx="3543" cy="23746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" name="Group 62"/>
              <p:cNvGrpSpPr/>
              <p:nvPr/>
            </p:nvGrpSpPr>
            <p:grpSpPr>
              <a:xfrm>
                <a:off x="3521152" y="4711996"/>
                <a:ext cx="131134" cy="237460"/>
                <a:chOff x="4210493" y="5890437"/>
                <a:chExt cx="131134" cy="237460"/>
              </a:xfrm>
            </p:grpSpPr>
            <p:cxnSp>
              <p:nvCxnSpPr>
                <p:cNvPr id="64" name="Straight Arrow Connector 63"/>
                <p:cNvCxnSpPr/>
                <p:nvPr/>
              </p:nvCxnSpPr>
              <p:spPr>
                <a:xfrm flipV="1">
                  <a:off x="4210493" y="5890437"/>
                  <a:ext cx="0" cy="22328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Arrow Connector 64"/>
                <p:cNvCxnSpPr/>
                <p:nvPr/>
              </p:nvCxnSpPr>
              <p:spPr>
                <a:xfrm>
                  <a:off x="4338084" y="5890437"/>
                  <a:ext cx="3543" cy="23746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" name="Group 65"/>
              <p:cNvGrpSpPr/>
              <p:nvPr/>
            </p:nvGrpSpPr>
            <p:grpSpPr>
              <a:xfrm>
                <a:off x="1337931" y="3648741"/>
                <a:ext cx="131134" cy="237460"/>
                <a:chOff x="4210493" y="5890437"/>
                <a:chExt cx="131134" cy="237460"/>
              </a:xfrm>
            </p:grpSpPr>
            <p:cxnSp>
              <p:nvCxnSpPr>
                <p:cNvPr id="67" name="Straight Arrow Connector 66"/>
                <p:cNvCxnSpPr/>
                <p:nvPr/>
              </p:nvCxnSpPr>
              <p:spPr>
                <a:xfrm flipV="1">
                  <a:off x="4210493" y="5890437"/>
                  <a:ext cx="0" cy="22328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Arrow Connector 67"/>
                <p:cNvCxnSpPr/>
                <p:nvPr/>
              </p:nvCxnSpPr>
              <p:spPr>
                <a:xfrm>
                  <a:off x="4338084" y="5890437"/>
                  <a:ext cx="3543" cy="23746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9" name="Group 68"/>
              <p:cNvGrpSpPr/>
              <p:nvPr/>
            </p:nvGrpSpPr>
            <p:grpSpPr>
              <a:xfrm>
                <a:off x="2587257" y="3649627"/>
                <a:ext cx="131134" cy="237460"/>
                <a:chOff x="4210493" y="5890437"/>
                <a:chExt cx="131134" cy="237460"/>
              </a:xfrm>
            </p:grpSpPr>
            <p:cxnSp>
              <p:nvCxnSpPr>
                <p:cNvPr id="70" name="Straight Arrow Connector 69"/>
                <p:cNvCxnSpPr/>
                <p:nvPr/>
              </p:nvCxnSpPr>
              <p:spPr>
                <a:xfrm flipV="1">
                  <a:off x="4210493" y="5890437"/>
                  <a:ext cx="0" cy="22328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Arrow Connector 70"/>
                <p:cNvCxnSpPr/>
                <p:nvPr/>
              </p:nvCxnSpPr>
              <p:spPr>
                <a:xfrm>
                  <a:off x="4338084" y="5890437"/>
                  <a:ext cx="3543" cy="23746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2" name="Group 71"/>
              <p:cNvGrpSpPr/>
              <p:nvPr/>
            </p:nvGrpSpPr>
            <p:grpSpPr>
              <a:xfrm>
                <a:off x="3049775" y="3648741"/>
                <a:ext cx="131134" cy="237460"/>
                <a:chOff x="4210493" y="5890437"/>
                <a:chExt cx="131134" cy="237460"/>
              </a:xfrm>
            </p:grpSpPr>
            <p:cxnSp>
              <p:nvCxnSpPr>
                <p:cNvPr id="73" name="Straight Arrow Connector 72"/>
                <p:cNvCxnSpPr/>
                <p:nvPr/>
              </p:nvCxnSpPr>
              <p:spPr>
                <a:xfrm flipV="1">
                  <a:off x="4210493" y="5890437"/>
                  <a:ext cx="0" cy="22328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Arrow Connector 73"/>
                <p:cNvCxnSpPr/>
                <p:nvPr/>
              </p:nvCxnSpPr>
              <p:spPr>
                <a:xfrm>
                  <a:off x="4338084" y="5890437"/>
                  <a:ext cx="3543" cy="23746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5" name="Group 74"/>
              <p:cNvGrpSpPr/>
              <p:nvPr/>
            </p:nvGrpSpPr>
            <p:grpSpPr>
              <a:xfrm>
                <a:off x="3514066" y="3648741"/>
                <a:ext cx="131134" cy="237460"/>
                <a:chOff x="4210493" y="5890437"/>
                <a:chExt cx="131134" cy="237460"/>
              </a:xfrm>
            </p:grpSpPr>
            <p:cxnSp>
              <p:nvCxnSpPr>
                <p:cNvPr id="76" name="Straight Arrow Connector 75"/>
                <p:cNvCxnSpPr/>
                <p:nvPr/>
              </p:nvCxnSpPr>
              <p:spPr>
                <a:xfrm flipV="1">
                  <a:off x="4210493" y="5890437"/>
                  <a:ext cx="0" cy="22328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Arrow Connector 76"/>
                <p:cNvCxnSpPr/>
                <p:nvPr/>
              </p:nvCxnSpPr>
              <p:spPr>
                <a:xfrm>
                  <a:off x="4338084" y="5890437"/>
                  <a:ext cx="3543" cy="23746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8" name="Group 77"/>
              <p:cNvGrpSpPr/>
              <p:nvPr/>
            </p:nvGrpSpPr>
            <p:grpSpPr>
              <a:xfrm>
                <a:off x="4821865" y="3648741"/>
                <a:ext cx="131134" cy="237460"/>
                <a:chOff x="4210493" y="5890437"/>
                <a:chExt cx="131134" cy="237460"/>
              </a:xfrm>
            </p:grpSpPr>
            <p:cxnSp>
              <p:nvCxnSpPr>
                <p:cNvPr id="79" name="Straight Arrow Connector 78"/>
                <p:cNvCxnSpPr/>
                <p:nvPr/>
              </p:nvCxnSpPr>
              <p:spPr>
                <a:xfrm flipV="1">
                  <a:off x="4210493" y="5890437"/>
                  <a:ext cx="0" cy="22328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Arrow Connector 79"/>
                <p:cNvCxnSpPr/>
                <p:nvPr/>
              </p:nvCxnSpPr>
              <p:spPr>
                <a:xfrm>
                  <a:off x="4338084" y="5890437"/>
                  <a:ext cx="3543" cy="23746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1" name="Group 80"/>
              <p:cNvGrpSpPr/>
              <p:nvPr/>
            </p:nvGrpSpPr>
            <p:grpSpPr>
              <a:xfrm>
                <a:off x="5264890" y="3648741"/>
                <a:ext cx="131134" cy="237460"/>
                <a:chOff x="4210493" y="5890437"/>
                <a:chExt cx="131134" cy="237460"/>
              </a:xfrm>
            </p:grpSpPr>
            <p:cxnSp>
              <p:nvCxnSpPr>
                <p:cNvPr id="82" name="Straight Arrow Connector 81"/>
                <p:cNvCxnSpPr/>
                <p:nvPr/>
              </p:nvCxnSpPr>
              <p:spPr>
                <a:xfrm flipV="1">
                  <a:off x="4210493" y="5890437"/>
                  <a:ext cx="0" cy="22328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Arrow Connector 82"/>
                <p:cNvCxnSpPr/>
                <p:nvPr/>
              </p:nvCxnSpPr>
              <p:spPr>
                <a:xfrm>
                  <a:off x="4338084" y="5890437"/>
                  <a:ext cx="3543" cy="23746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4" name="Group 83"/>
              <p:cNvGrpSpPr/>
              <p:nvPr/>
            </p:nvGrpSpPr>
            <p:grpSpPr>
              <a:xfrm>
                <a:off x="5752223" y="3634565"/>
                <a:ext cx="131134" cy="237460"/>
                <a:chOff x="4210493" y="5890437"/>
                <a:chExt cx="131134" cy="237460"/>
              </a:xfrm>
            </p:grpSpPr>
            <p:cxnSp>
              <p:nvCxnSpPr>
                <p:cNvPr id="85" name="Straight Arrow Connector 84"/>
                <p:cNvCxnSpPr/>
                <p:nvPr/>
              </p:nvCxnSpPr>
              <p:spPr>
                <a:xfrm flipV="1">
                  <a:off x="4210493" y="5890437"/>
                  <a:ext cx="0" cy="22328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Arrow Connector 85"/>
                <p:cNvCxnSpPr/>
                <p:nvPr/>
              </p:nvCxnSpPr>
              <p:spPr>
                <a:xfrm>
                  <a:off x="4338084" y="5890437"/>
                  <a:ext cx="3543" cy="23746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Group 86"/>
              <p:cNvGrpSpPr/>
              <p:nvPr/>
            </p:nvGrpSpPr>
            <p:grpSpPr>
              <a:xfrm>
                <a:off x="6209426" y="3648741"/>
                <a:ext cx="131134" cy="237460"/>
                <a:chOff x="4210493" y="5890437"/>
                <a:chExt cx="131134" cy="237460"/>
              </a:xfrm>
            </p:grpSpPr>
            <p:cxnSp>
              <p:nvCxnSpPr>
                <p:cNvPr id="88" name="Straight Arrow Connector 87"/>
                <p:cNvCxnSpPr/>
                <p:nvPr/>
              </p:nvCxnSpPr>
              <p:spPr>
                <a:xfrm flipV="1">
                  <a:off x="4210493" y="5890437"/>
                  <a:ext cx="0" cy="22328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Arrow Connector 88"/>
                <p:cNvCxnSpPr/>
                <p:nvPr/>
              </p:nvCxnSpPr>
              <p:spPr>
                <a:xfrm>
                  <a:off x="4338084" y="5890437"/>
                  <a:ext cx="3543" cy="23746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0" name="Group 89"/>
              <p:cNvGrpSpPr/>
              <p:nvPr/>
            </p:nvGrpSpPr>
            <p:grpSpPr>
              <a:xfrm>
                <a:off x="6679029" y="3648741"/>
                <a:ext cx="131134" cy="237460"/>
                <a:chOff x="4210493" y="5890437"/>
                <a:chExt cx="131134" cy="237460"/>
              </a:xfrm>
            </p:grpSpPr>
            <p:cxnSp>
              <p:nvCxnSpPr>
                <p:cNvPr id="91" name="Straight Arrow Connector 90"/>
                <p:cNvCxnSpPr/>
                <p:nvPr/>
              </p:nvCxnSpPr>
              <p:spPr>
                <a:xfrm flipV="1">
                  <a:off x="4210493" y="5890437"/>
                  <a:ext cx="0" cy="22328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Arrow Connector 91"/>
                <p:cNvCxnSpPr/>
                <p:nvPr/>
              </p:nvCxnSpPr>
              <p:spPr>
                <a:xfrm>
                  <a:off x="4338084" y="5890437"/>
                  <a:ext cx="3543" cy="23746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5" name="TextBox 114"/>
              <p:cNvSpPr txBox="1"/>
              <p:nvPr/>
            </p:nvSpPr>
            <p:spPr>
              <a:xfrm>
                <a:off x="4107718" y="4095310"/>
                <a:ext cx="34024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-2      -1       0        1        2</a:t>
                </a:r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>
                <a:off x="1378706" y="5141876"/>
                <a:ext cx="34024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-1       0        1</a:t>
                </a: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-264038" y="6193464"/>
                <a:ext cx="34024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0</a:t>
                </a:r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-300098" y="5139229"/>
                <a:ext cx="34024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0</a:t>
                </a:r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-301247" y="4105039"/>
                <a:ext cx="34024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0</a:t>
                </a:r>
              </a:p>
            </p:txBody>
          </p:sp>
        </p:grpSp>
      </p:grpSp>
      <p:cxnSp>
        <p:nvCxnSpPr>
          <p:cNvPr id="14" name="Straight Arrow Connector 13"/>
          <p:cNvCxnSpPr/>
          <p:nvPr/>
        </p:nvCxnSpPr>
        <p:spPr>
          <a:xfrm flipV="1">
            <a:off x="3212758" y="3095260"/>
            <a:ext cx="314" cy="218570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 rot="16200000">
            <a:off x="1736479" y="3136541"/>
            <a:ext cx="237249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Energy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591684" y="3320882"/>
            <a:ext cx="21438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Which sets of orbitals would you expect to have the same energy?</a:t>
            </a:r>
          </a:p>
        </p:txBody>
      </p:sp>
    </p:spTree>
    <p:extLst>
      <p:ext uri="{BB962C8B-B14F-4D97-AF65-F5344CB8AC3E}">
        <p14:creationId xmlns:p14="http://schemas.microsoft.com/office/powerpoint/2010/main" val="21956050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Orbital Box Notation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Write the electron configuration of silicon using orbital box notation.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7752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0" dirty="0"/>
              <a:t>Electronic Energy-Level Diagram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Which atom is represented by this electronic energy-level diagram?</a:t>
            </a:r>
          </a:p>
          <a:p>
            <a:pPr marL="0" indent="0">
              <a:buNone/>
            </a:pPr>
            <a:endParaRPr lang="en-US" sz="2400" dirty="0"/>
          </a:p>
          <a:p>
            <a:pPr marL="385763" indent="-385763">
              <a:buFont typeface="+mj-lt"/>
              <a:buAutoNum type="alphaUcPeriod"/>
            </a:pPr>
            <a:r>
              <a:rPr lang="en-US" sz="2400" dirty="0"/>
              <a:t>Beryllium</a:t>
            </a:r>
          </a:p>
          <a:p>
            <a:pPr marL="385763" indent="-385763">
              <a:buFont typeface="+mj-lt"/>
              <a:buAutoNum type="alphaUcPeriod"/>
            </a:pPr>
            <a:r>
              <a:rPr lang="en-US" sz="2400" dirty="0"/>
              <a:t>Carbon</a:t>
            </a:r>
          </a:p>
          <a:p>
            <a:pPr marL="385763" indent="-385763">
              <a:buFont typeface="+mj-lt"/>
              <a:buAutoNum type="alphaUcPeriod"/>
            </a:pPr>
            <a:r>
              <a:rPr lang="en-US" sz="2400" dirty="0"/>
              <a:t>Oxygen</a:t>
            </a:r>
          </a:p>
          <a:p>
            <a:pPr marL="385763" indent="-385763">
              <a:buFont typeface="+mj-lt"/>
              <a:buAutoNum type="alphaUcPeriod"/>
            </a:pPr>
            <a:r>
              <a:rPr lang="en-US" sz="2400" dirty="0"/>
              <a:t>Sulfur</a:t>
            </a:r>
          </a:p>
          <a:p>
            <a:pPr marL="0" indent="0">
              <a:buNone/>
            </a:pPr>
            <a:r>
              <a:rPr lang="en-US" sz="2400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0222FC-6215-9245-A83C-7A99EBE13C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168" y="2577236"/>
            <a:ext cx="3071683" cy="254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560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Diagrams for </a:t>
            </a:r>
            <a:r>
              <a:rPr lang="en-US" dirty="0" err="1"/>
              <a:t>multielectron</a:t>
            </a:r>
            <a:r>
              <a:rPr lang="en-US" dirty="0"/>
              <a:t> systems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/>
                  <a:t>For </a:t>
                </a:r>
                <a:r>
                  <a:rPr lang="en-US" sz="2000" dirty="0" err="1"/>
                  <a:t>multielectron</a:t>
                </a:r>
                <a:r>
                  <a:rPr lang="en-US" sz="2000" dirty="0"/>
                  <a:t> systems, the energy depends on the quantum numbers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endParaRPr lang="en-US" sz="2000" i="1" dirty="0"/>
              </a:p>
              <a:p>
                <a:r>
                  <a:rPr lang="en-US" sz="2000" dirty="0"/>
                  <a:t>As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000" dirty="0"/>
                  <a:t> increases, orbital energy increases for orbitals of the same type</a:t>
                </a:r>
              </a:p>
              <a:p>
                <a:pPr lvl="1"/>
                <a:r>
                  <a:rPr lang="en-US" sz="1800" dirty="0"/>
                  <a:t>4s &gt; 3s &gt; 2s &gt; 1s</a:t>
                </a:r>
              </a:p>
              <a:p>
                <a:pPr lvl="1"/>
                <a:r>
                  <a:rPr lang="en-US" sz="1800" dirty="0"/>
                  <a:t>4p &gt; 3p &gt; 2p</a:t>
                </a:r>
              </a:p>
              <a:p>
                <a:r>
                  <a:rPr lang="en-US" sz="2000" dirty="0"/>
                  <a:t>As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sz="2000" dirty="0"/>
                  <a:t> increases within a shell, orbital energy increases</a:t>
                </a:r>
              </a:p>
              <a:p>
                <a:pPr lvl="1"/>
                <a:r>
                  <a:rPr lang="en-US" sz="1800" dirty="0"/>
                  <a:t>Ex.  4f &gt; 4d &gt; 4p &gt; 4s</a:t>
                </a:r>
                <a:endParaRPr lang="en-US" sz="1800" i="1" dirty="0"/>
              </a:p>
              <a:p>
                <a:r>
                  <a:rPr lang="en-US" sz="2000" dirty="0"/>
                  <a:t>As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000" dirty="0"/>
                  <a:t> increases, the </a:t>
                </a:r>
                <a:r>
                  <a:rPr lang="en-US" sz="2000" dirty="0" err="1"/>
                  <a:t>subshell</a:t>
                </a:r>
                <a:r>
                  <a:rPr lang="en-US" sz="2000" dirty="0"/>
                  <a:t> energies become closely spaced and overlapping occurs 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9972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Diagrams for </a:t>
            </a:r>
            <a:r>
              <a:rPr lang="en-US" dirty="0" err="1"/>
              <a:t>multielectron</a:t>
            </a:r>
            <a:r>
              <a:rPr lang="en-US" dirty="0"/>
              <a:t> systems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6190051" y="2140544"/>
            <a:ext cx="2456129" cy="334926"/>
            <a:chOff x="7825562" y="2445486"/>
            <a:chExt cx="3274838" cy="446568"/>
          </a:xfrm>
          <a:solidFill>
            <a:schemeClr val="accent4">
              <a:lumMod val="20000"/>
              <a:lumOff val="80000"/>
            </a:schemeClr>
          </a:solidFill>
        </p:grpSpPr>
        <p:grpSp>
          <p:nvGrpSpPr>
            <p:cNvPr id="37" name="Group 36"/>
            <p:cNvGrpSpPr/>
            <p:nvPr/>
          </p:nvGrpSpPr>
          <p:grpSpPr>
            <a:xfrm>
              <a:off x="7825562" y="2445486"/>
              <a:ext cx="2339170" cy="446568"/>
              <a:chOff x="4653515" y="2445486"/>
              <a:chExt cx="2339170" cy="446568"/>
            </a:xfrm>
            <a:grpFill/>
          </p:grpSpPr>
          <p:grpSp>
            <p:nvGrpSpPr>
              <p:cNvPr id="38" name="Group 37"/>
              <p:cNvGrpSpPr/>
              <p:nvPr/>
            </p:nvGrpSpPr>
            <p:grpSpPr>
              <a:xfrm>
                <a:off x="4653515" y="2445486"/>
                <a:ext cx="1403502" cy="446568"/>
                <a:chOff x="2417134" y="4607442"/>
                <a:chExt cx="1403502" cy="446568"/>
              </a:xfrm>
              <a:grpFill/>
            </p:grpSpPr>
            <p:sp>
              <p:nvSpPr>
                <p:cNvPr id="41" name="Rectangle 40"/>
                <p:cNvSpPr/>
                <p:nvPr/>
              </p:nvSpPr>
              <p:spPr>
                <a:xfrm>
                  <a:off x="2417134" y="4607442"/>
                  <a:ext cx="467834" cy="446568"/>
                </a:xfrm>
                <a:prstGeom prst="rect">
                  <a:avLst/>
                </a:prstGeom>
                <a:grp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2884968" y="4607442"/>
                  <a:ext cx="467834" cy="446568"/>
                </a:xfrm>
                <a:prstGeom prst="rect">
                  <a:avLst/>
                </a:prstGeom>
                <a:grp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3352802" y="4607442"/>
                  <a:ext cx="467834" cy="446568"/>
                </a:xfrm>
                <a:prstGeom prst="rect">
                  <a:avLst/>
                </a:prstGeom>
                <a:grp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sp>
            <p:nvSpPr>
              <p:cNvPr id="39" name="Rectangle 38"/>
              <p:cNvSpPr/>
              <p:nvPr/>
            </p:nvSpPr>
            <p:spPr>
              <a:xfrm>
                <a:off x="6057017" y="2445486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6524851" y="2445486"/>
                <a:ext cx="467834" cy="446568"/>
              </a:xfrm>
              <a:prstGeom prst="rect">
                <a:avLst/>
              </a:prstGeom>
              <a:grpFill/>
              <a:ln w="28575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44" name="Rectangle 43"/>
            <p:cNvSpPr/>
            <p:nvPr/>
          </p:nvSpPr>
          <p:spPr>
            <a:xfrm>
              <a:off x="10164732" y="2445486"/>
              <a:ext cx="467834" cy="446568"/>
            </a:xfrm>
            <a:prstGeom prst="rect">
              <a:avLst/>
            </a:prstGeom>
            <a:grp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0632566" y="2445486"/>
              <a:ext cx="467834" cy="446568"/>
            </a:xfrm>
            <a:prstGeom prst="rect">
              <a:avLst/>
            </a:prstGeom>
            <a:grp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" y="5202677"/>
            <a:ext cx="2551814" cy="334926"/>
            <a:chOff x="-790832" y="5667153"/>
            <a:chExt cx="3402419" cy="446568"/>
          </a:xfrm>
        </p:grpSpPr>
        <p:sp>
          <p:nvSpPr>
            <p:cNvPr id="4" name="Rectangle 3"/>
            <p:cNvSpPr/>
            <p:nvPr/>
          </p:nvSpPr>
          <p:spPr>
            <a:xfrm>
              <a:off x="1180213" y="5667153"/>
              <a:ext cx="467834" cy="44656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1348563" y="5794744"/>
              <a:ext cx="131134" cy="237460"/>
              <a:chOff x="4210493" y="5890437"/>
              <a:chExt cx="131134" cy="237460"/>
            </a:xfrm>
          </p:grpSpPr>
          <p:cxnSp>
            <p:nvCxnSpPr>
              <p:cNvPr id="48" name="Straight Arrow Connector 47"/>
              <p:cNvCxnSpPr/>
              <p:nvPr/>
            </p:nvCxnSpPr>
            <p:spPr>
              <a:xfrm flipV="1">
                <a:off x="4210493" y="5890437"/>
                <a:ext cx="0" cy="223284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/>
              <p:cNvCxnSpPr/>
              <p:nvPr/>
            </p:nvCxnSpPr>
            <p:spPr>
              <a:xfrm>
                <a:off x="4338084" y="5890437"/>
                <a:ext cx="3543" cy="23746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0" name="TextBox 119"/>
            <p:cNvSpPr txBox="1"/>
            <p:nvPr/>
          </p:nvSpPr>
          <p:spPr>
            <a:xfrm>
              <a:off x="-790832" y="5693650"/>
              <a:ext cx="34024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1s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" y="4723578"/>
            <a:ext cx="2551814" cy="334926"/>
            <a:chOff x="-800571" y="4607442"/>
            <a:chExt cx="3402419" cy="446568"/>
          </a:xfrm>
        </p:grpSpPr>
        <p:sp>
          <p:nvSpPr>
            <p:cNvPr id="5" name="Rectangle 4"/>
            <p:cNvSpPr/>
            <p:nvPr/>
          </p:nvSpPr>
          <p:spPr>
            <a:xfrm>
              <a:off x="1169581" y="4607442"/>
              <a:ext cx="467834" cy="44656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1345020" y="4711996"/>
              <a:ext cx="131134" cy="237460"/>
              <a:chOff x="4210493" y="5890437"/>
              <a:chExt cx="131134" cy="237460"/>
            </a:xfrm>
          </p:grpSpPr>
          <p:cxnSp>
            <p:nvCxnSpPr>
              <p:cNvPr id="55" name="Straight Arrow Connector 54"/>
              <p:cNvCxnSpPr/>
              <p:nvPr/>
            </p:nvCxnSpPr>
            <p:spPr>
              <a:xfrm flipV="1">
                <a:off x="4210493" y="5890437"/>
                <a:ext cx="0" cy="223284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/>
              <p:cNvCxnSpPr/>
              <p:nvPr/>
            </p:nvCxnSpPr>
            <p:spPr>
              <a:xfrm>
                <a:off x="4338084" y="5890437"/>
                <a:ext cx="3543" cy="23746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1" name="TextBox 120"/>
            <p:cNvSpPr txBox="1"/>
            <p:nvPr/>
          </p:nvSpPr>
          <p:spPr>
            <a:xfrm>
              <a:off x="-800571" y="4677729"/>
              <a:ext cx="34024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2s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5919" y="4126414"/>
            <a:ext cx="2551814" cy="335934"/>
            <a:chOff x="-753478" y="3546387"/>
            <a:chExt cx="3402419" cy="447912"/>
          </a:xfrm>
        </p:grpSpPr>
        <p:sp>
          <p:nvSpPr>
            <p:cNvPr id="6" name="Rectangle 5"/>
            <p:cNvSpPr/>
            <p:nvPr/>
          </p:nvSpPr>
          <p:spPr>
            <a:xfrm>
              <a:off x="1169581" y="3546387"/>
              <a:ext cx="467834" cy="44791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66" name="Group 65"/>
            <p:cNvGrpSpPr/>
            <p:nvPr/>
          </p:nvGrpSpPr>
          <p:grpSpPr>
            <a:xfrm>
              <a:off x="1337931" y="3648741"/>
              <a:ext cx="131134" cy="237460"/>
              <a:chOff x="4210493" y="5890437"/>
              <a:chExt cx="131134" cy="237460"/>
            </a:xfrm>
          </p:grpSpPr>
          <p:cxnSp>
            <p:nvCxnSpPr>
              <p:cNvPr id="67" name="Straight Arrow Connector 66"/>
              <p:cNvCxnSpPr/>
              <p:nvPr/>
            </p:nvCxnSpPr>
            <p:spPr>
              <a:xfrm flipV="1">
                <a:off x="4210493" y="5890437"/>
                <a:ext cx="0" cy="223284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/>
              <p:cNvCxnSpPr/>
              <p:nvPr/>
            </p:nvCxnSpPr>
            <p:spPr>
              <a:xfrm>
                <a:off x="4338084" y="5890437"/>
                <a:ext cx="3543" cy="23746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3" name="TextBox 122"/>
            <p:cNvSpPr txBox="1"/>
            <p:nvPr/>
          </p:nvSpPr>
          <p:spPr>
            <a:xfrm>
              <a:off x="-753478" y="3594662"/>
              <a:ext cx="34024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3s</a:t>
              </a:r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868798" y="4431884"/>
            <a:ext cx="2551814" cy="334926"/>
            <a:chOff x="1158397" y="4766179"/>
            <a:chExt cx="3402419" cy="446568"/>
          </a:xfrm>
        </p:grpSpPr>
        <p:grpSp>
          <p:nvGrpSpPr>
            <p:cNvPr id="50" name="Group 49"/>
            <p:cNvGrpSpPr/>
            <p:nvPr/>
          </p:nvGrpSpPr>
          <p:grpSpPr>
            <a:xfrm>
              <a:off x="3071383" y="4766179"/>
              <a:ext cx="1403502" cy="446568"/>
              <a:chOff x="2417134" y="4607442"/>
              <a:chExt cx="1403502" cy="446568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2417134" y="4607442"/>
                <a:ext cx="1403502" cy="446568"/>
                <a:chOff x="2417134" y="4607442"/>
                <a:chExt cx="1403502" cy="446568"/>
              </a:xfrm>
            </p:grpSpPr>
            <p:sp>
              <p:nvSpPr>
                <p:cNvPr id="8" name="Rectangle 7"/>
                <p:cNvSpPr/>
                <p:nvPr/>
              </p:nvSpPr>
              <p:spPr>
                <a:xfrm>
                  <a:off x="2417134" y="4607442"/>
                  <a:ext cx="467834" cy="446568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285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2884968" y="4607442"/>
                  <a:ext cx="467834" cy="446568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285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3352802" y="4607442"/>
                  <a:ext cx="467834" cy="446568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285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grpSp>
            <p:nvGrpSpPr>
              <p:cNvPr id="57" name="Group 56"/>
              <p:cNvGrpSpPr/>
              <p:nvPr/>
            </p:nvGrpSpPr>
            <p:grpSpPr>
              <a:xfrm>
                <a:off x="2590800" y="4697820"/>
                <a:ext cx="131134" cy="237460"/>
                <a:chOff x="4210493" y="5890437"/>
                <a:chExt cx="131134" cy="237460"/>
              </a:xfrm>
            </p:grpSpPr>
            <p:cxnSp>
              <p:nvCxnSpPr>
                <p:cNvPr id="58" name="Straight Arrow Connector 57"/>
                <p:cNvCxnSpPr/>
                <p:nvPr/>
              </p:nvCxnSpPr>
              <p:spPr>
                <a:xfrm flipV="1">
                  <a:off x="4210493" y="5890437"/>
                  <a:ext cx="0" cy="22328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Arrow Connector 58"/>
                <p:cNvCxnSpPr/>
                <p:nvPr/>
              </p:nvCxnSpPr>
              <p:spPr>
                <a:xfrm>
                  <a:off x="4338084" y="5890437"/>
                  <a:ext cx="3543" cy="23746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0" name="Group 59"/>
              <p:cNvGrpSpPr/>
              <p:nvPr/>
            </p:nvGrpSpPr>
            <p:grpSpPr>
              <a:xfrm>
                <a:off x="3053318" y="4711996"/>
                <a:ext cx="131134" cy="237460"/>
                <a:chOff x="4210493" y="5890437"/>
                <a:chExt cx="131134" cy="237460"/>
              </a:xfrm>
            </p:grpSpPr>
            <p:cxnSp>
              <p:nvCxnSpPr>
                <p:cNvPr id="61" name="Straight Arrow Connector 60"/>
                <p:cNvCxnSpPr/>
                <p:nvPr/>
              </p:nvCxnSpPr>
              <p:spPr>
                <a:xfrm flipV="1">
                  <a:off x="4210493" y="5890437"/>
                  <a:ext cx="0" cy="22328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Arrow Connector 61"/>
                <p:cNvCxnSpPr/>
                <p:nvPr/>
              </p:nvCxnSpPr>
              <p:spPr>
                <a:xfrm>
                  <a:off x="4338084" y="5890437"/>
                  <a:ext cx="3543" cy="23746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" name="Group 62"/>
              <p:cNvGrpSpPr/>
              <p:nvPr/>
            </p:nvGrpSpPr>
            <p:grpSpPr>
              <a:xfrm>
                <a:off x="3521152" y="4711996"/>
                <a:ext cx="131134" cy="237460"/>
                <a:chOff x="4210493" y="5890437"/>
                <a:chExt cx="131134" cy="237460"/>
              </a:xfrm>
            </p:grpSpPr>
            <p:cxnSp>
              <p:nvCxnSpPr>
                <p:cNvPr id="64" name="Straight Arrow Connector 63"/>
                <p:cNvCxnSpPr/>
                <p:nvPr/>
              </p:nvCxnSpPr>
              <p:spPr>
                <a:xfrm flipV="1">
                  <a:off x="4210493" y="5890437"/>
                  <a:ext cx="0" cy="22328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Arrow Connector 64"/>
                <p:cNvCxnSpPr/>
                <p:nvPr/>
              </p:nvCxnSpPr>
              <p:spPr>
                <a:xfrm>
                  <a:off x="4338084" y="5890437"/>
                  <a:ext cx="3543" cy="23746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24" name="TextBox 123"/>
            <p:cNvSpPr txBox="1"/>
            <p:nvPr/>
          </p:nvSpPr>
          <p:spPr>
            <a:xfrm>
              <a:off x="1158397" y="4820186"/>
              <a:ext cx="34024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2p</a:t>
              </a: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868798" y="3873830"/>
            <a:ext cx="2551814" cy="334926"/>
            <a:chOff x="1158396" y="4022107"/>
            <a:chExt cx="3402419" cy="446568"/>
          </a:xfrm>
        </p:grpSpPr>
        <p:grpSp>
          <p:nvGrpSpPr>
            <p:cNvPr id="51" name="Group 50"/>
            <p:cNvGrpSpPr/>
            <p:nvPr/>
          </p:nvGrpSpPr>
          <p:grpSpPr>
            <a:xfrm>
              <a:off x="3071383" y="4022107"/>
              <a:ext cx="1403502" cy="446568"/>
              <a:chOff x="2417134" y="3544187"/>
              <a:chExt cx="1403502" cy="446568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2417134" y="3544187"/>
                <a:ext cx="1403502" cy="446568"/>
                <a:chOff x="2417134" y="4607442"/>
                <a:chExt cx="1403502" cy="446568"/>
              </a:xfrm>
            </p:grpSpPr>
            <p:sp>
              <p:nvSpPr>
                <p:cNvPr id="16" name="Rectangle 15"/>
                <p:cNvSpPr/>
                <p:nvPr/>
              </p:nvSpPr>
              <p:spPr>
                <a:xfrm>
                  <a:off x="2417134" y="4607442"/>
                  <a:ext cx="467834" cy="446568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285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2884968" y="4607442"/>
                  <a:ext cx="467834" cy="446568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285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3352802" y="4607442"/>
                  <a:ext cx="467834" cy="446568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285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grpSp>
            <p:nvGrpSpPr>
              <p:cNvPr id="69" name="Group 68"/>
              <p:cNvGrpSpPr/>
              <p:nvPr/>
            </p:nvGrpSpPr>
            <p:grpSpPr>
              <a:xfrm>
                <a:off x="2587257" y="3649627"/>
                <a:ext cx="131134" cy="237460"/>
                <a:chOff x="4210493" y="5890437"/>
                <a:chExt cx="131134" cy="237460"/>
              </a:xfrm>
            </p:grpSpPr>
            <p:cxnSp>
              <p:nvCxnSpPr>
                <p:cNvPr id="70" name="Straight Arrow Connector 69"/>
                <p:cNvCxnSpPr/>
                <p:nvPr/>
              </p:nvCxnSpPr>
              <p:spPr>
                <a:xfrm flipV="1">
                  <a:off x="4210493" y="5890437"/>
                  <a:ext cx="0" cy="22328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Arrow Connector 70"/>
                <p:cNvCxnSpPr/>
                <p:nvPr/>
              </p:nvCxnSpPr>
              <p:spPr>
                <a:xfrm>
                  <a:off x="4338084" y="5890437"/>
                  <a:ext cx="3543" cy="23746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2" name="Group 71"/>
              <p:cNvGrpSpPr/>
              <p:nvPr/>
            </p:nvGrpSpPr>
            <p:grpSpPr>
              <a:xfrm>
                <a:off x="3049775" y="3648741"/>
                <a:ext cx="131134" cy="237460"/>
                <a:chOff x="4210493" y="5890437"/>
                <a:chExt cx="131134" cy="237460"/>
              </a:xfrm>
            </p:grpSpPr>
            <p:cxnSp>
              <p:nvCxnSpPr>
                <p:cNvPr id="73" name="Straight Arrow Connector 72"/>
                <p:cNvCxnSpPr/>
                <p:nvPr/>
              </p:nvCxnSpPr>
              <p:spPr>
                <a:xfrm flipV="1">
                  <a:off x="4210493" y="5890437"/>
                  <a:ext cx="0" cy="22328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Arrow Connector 73"/>
                <p:cNvCxnSpPr/>
                <p:nvPr/>
              </p:nvCxnSpPr>
              <p:spPr>
                <a:xfrm>
                  <a:off x="4338084" y="5890437"/>
                  <a:ext cx="3543" cy="23746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5" name="Group 74"/>
              <p:cNvGrpSpPr/>
              <p:nvPr/>
            </p:nvGrpSpPr>
            <p:grpSpPr>
              <a:xfrm>
                <a:off x="3514066" y="3648741"/>
                <a:ext cx="131134" cy="237460"/>
                <a:chOff x="4210493" y="5890437"/>
                <a:chExt cx="131134" cy="237460"/>
              </a:xfrm>
            </p:grpSpPr>
            <p:cxnSp>
              <p:nvCxnSpPr>
                <p:cNvPr id="76" name="Straight Arrow Connector 75"/>
                <p:cNvCxnSpPr/>
                <p:nvPr/>
              </p:nvCxnSpPr>
              <p:spPr>
                <a:xfrm flipV="1">
                  <a:off x="4210493" y="5890437"/>
                  <a:ext cx="0" cy="22328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Arrow Connector 76"/>
                <p:cNvCxnSpPr/>
                <p:nvPr/>
              </p:nvCxnSpPr>
              <p:spPr>
                <a:xfrm>
                  <a:off x="4338084" y="5890437"/>
                  <a:ext cx="3543" cy="23746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25" name="TextBox 124"/>
            <p:cNvSpPr txBox="1"/>
            <p:nvPr/>
          </p:nvSpPr>
          <p:spPr>
            <a:xfrm>
              <a:off x="1158396" y="4089130"/>
              <a:ext cx="34024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3p</a:t>
              </a: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25918" y="3617175"/>
            <a:ext cx="2551814" cy="334926"/>
            <a:chOff x="34557" y="3436619"/>
            <a:chExt cx="3402419" cy="446568"/>
          </a:xfrm>
        </p:grpSpPr>
        <p:grpSp>
          <p:nvGrpSpPr>
            <p:cNvPr id="3" name="Group 2"/>
            <p:cNvGrpSpPr/>
            <p:nvPr/>
          </p:nvGrpSpPr>
          <p:grpSpPr>
            <a:xfrm>
              <a:off x="34557" y="3436619"/>
              <a:ext cx="3402419" cy="446568"/>
              <a:chOff x="-753478" y="2445486"/>
              <a:chExt cx="3402419" cy="446568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1169581" y="2445486"/>
                <a:ext cx="467834" cy="44656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-753478" y="2499493"/>
                <a:ext cx="34024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4s</a:t>
                </a: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2122424" y="3541173"/>
              <a:ext cx="131134" cy="237460"/>
              <a:chOff x="4210493" y="5890437"/>
              <a:chExt cx="131134" cy="237460"/>
            </a:xfrm>
          </p:grpSpPr>
          <p:cxnSp>
            <p:nvCxnSpPr>
              <p:cNvPr id="94" name="Straight Arrow Connector 93"/>
              <p:cNvCxnSpPr/>
              <p:nvPr/>
            </p:nvCxnSpPr>
            <p:spPr>
              <a:xfrm flipV="1">
                <a:off x="4210493" y="5890437"/>
                <a:ext cx="0" cy="223284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/>
              <p:cNvCxnSpPr/>
              <p:nvPr/>
            </p:nvCxnSpPr>
            <p:spPr>
              <a:xfrm>
                <a:off x="4338084" y="5890437"/>
                <a:ext cx="3543" cy="23746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1" name="Group 110"/>
          <p:cNvGrpSpPr/>
          <p:nvPr/>
        </p:nvGrpSpPr>
        <p:grpSpPr>
          <a:xfrm>
            <a:off x="2366455" y="3449712"/>
            <a:ext cx="3189059" cy="334926"/>
            <a:chOff x="3313663" y="3449528"/>
            <a:chExt cx="4252079" cy="446568"/>
          </a:xfrm>
        </p:grpSpPr>
        <p:grpSp>
          <p:nvGrpSpPr>
            <p:cNvPr id="98" name="Group 97"/>
            <p:cNvGrpSpPr/>
            <p:nvPr/>
          </p:nvGrpSpPr>
          <p:grpSpPr>
            <a:xfrm>
              <a:off x="5226572" y="3449528"/>
              <a:ext cx="2339170" cy="446568"/>
              <a:chOff x="4639343" y="3544187"/>
              <a:chExt cx="2339170" cy="446568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4639343" y="3544187"/>
                <a:ext cx="2339170" cy="446568"/>
                <a:chOff x="4653515" y="2445486"/>
                <a:chExt cx="2339170" cy="446568"/>
              </a:xfrm>
            </p:grpSpPr>
            <p:grpSp>
              <p:nvGrpSpPr>
                <p:cNvPr id="31" name="Group 30"/>
                <p:cNvGrpSpPr/>
                <p:nvPr/>
              </p:nvGrpSpPr>
              <p:grpSpPr>
                <a:xfrm>
                  <a:off x="4653515" y="2445486"/>
                  <a:ext cx="1403502" cy="446568"/>
                  <a:chOff x="2417134" y="4607442"/>
                  <a:chExt cx="1403502" cy="446568"/>
                </a:xfrm>
                <a:solidFill>
                  <a:schemeClr val="accent3">
                    <a:lumMod val="20000"/>
                    <a:lumOff val="80000"/>
                  </a:schemeClr>
                </a:solidFill>
              </p:grpSpPr>
              <p:sp>
                <p:nvSpPr>
                  <p:cNvPr id="34" name="Rectangle 33"/>
                  <p:cNvSpPr/>
                  <p:nvPr/>
                </p:nvSpPr>
                <p:spPr>
                  <a:xfrm>
                    <a:off x="2417134" y="4607442"/>
                    <a:ext cx="467834" cy="446568"/>
                  </a:xfrm>
                  <a:prstGeom prst="rect">
                    <a:avLst/>
                  </a:prstGeom>
                  <a:grpFill/>
                  <a:ln w="28575">
                    <a:solidFill>
                      <a:schemeClr val="accent3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35" name="Rectangle 34"/>
                  <p:cNvSpPr/>
                  <p:nvPr/>
                </p:nvSpPr>
                <p:spPr>
                  <a:xfrm>
                    <a:off x="2884968" y="4607442"/>
                    <a:ext cx="467834" cy="446568"/>
                  </a:xfrm>
                  <a:prstGeom prst="rect">
                    <a:avLst/>
                  </a:prstGeom>
                  <a:grpFill/>
                  <a:ln w="28575">
                    <a:solidFill>
                      <a:schemeClr val="accent3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  <p:sp>
                <p:nvSpPr>
                  <p:cNvPr id="36" name="Rectangle 35"/>
                  <p:cNvSpPr/>
                  <p:nvPr/>
                </p:nvSpPr>
                <p:spPr>
                  <a:xfrm>
                    <a:off x="3352802" y="4607442"/>
                    <a:ext cx="467834" cy="446568"/>
                  </a:xfrm>
                  <a:prstGeom prst="rect">
                    <a:avLst/>
                  </a:prstGeom>
                  <a:grpFill/>
                  <a:ln w="28575">
                    <a:solidFill>
                      <a:schemeClr val="accent3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/>
                  </a:p>
                </p:txBody>
              </p:sp>
            </p:grpSp>
            <p:sp>
              <p:nvSpPr>
                <p:cNvPr id="32" name="Rectangle 31"/>
                <p:cNvSpPr/>
                <p:nvPr/>
              </p:nvSpPr>
              <p:spPr>
                <a:xfrm>
                  <a:off x="6057017" y="2445486"/>
                  <a:ext cx="467834" cy="446568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 w="28575"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6524851" y="2445486"/>
                  <a:ext cx="467834" cy="446568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 w="28575"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grpSp>
            <p:nvGrpSpPr>
              <p:cNvPr id="78" name="Group 77"/>
              <p:cNvGrpSpPr/>
              <p:nvPr/>
            </p:nvGrpSpPr>
            <p:grpSpPr>
              <a:xfrm>
                <a:off x="4821865" y="3648741"/>
                <a:ext cx="131134" cy="237460"/>
                <a:chOff x="4210493" y="5890437"/>
                <a:chExt cx="131134" cy="237460"/>
              </a:xfrm>
            </p:grpSpPr>
            <p:cxnSp>
              <p:nvCxnSpPr>
                <p:cNvPr id="79" name="Straight Arrow Connector 78"/>
                <p:cNvCxnSpPr/>
                <p:nvPr/>
              </p:nvCxnSpPr>
              <p:spPr>
                <a:xfrm flipV="1">
                  <a:off x="4210493" y="5890437"/>
                  <a:ext cx="0" cy="22328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Arrow Connector 79"/>
                <p:cNvCxnSpPr/>
                <p:nvPr/>
              </p:nvCxnSpPr>
              <p:spPr>
                <a:xfrm>
                  <a:off x="4338084" y="5890437"/>
                  <a:ext cx="3543" cy="23746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1" name="Group 80"/>
              <p:cNvGrpSpPr/>
              <p:nvPr/>
            </p:nvGrpSpPr>
            <p:grpSpPr>
              <a:xfrm>
                <a:off x="5264890" y="3648741"/>
                <a:ext cx="131134" cy="237460"/>
                <a:chOff x="4210493" y="5890437"/>
                <a:chExt cx="131134" cy="237460"/>
              </a:xfrm>
            </p:grpSpPr>
            <p:cxnSp>
              <p:nvCxnSpPr>
                <p:cNvPr id="82" name="Straight Arrow Connector 81"/>
                <p:cNvCxnSpPr/>
                <p:nvPr/>
              </p:nvCxnSpPr>
              <p:spPr>
                <a:xfrm flipV="1">
                  <a:off x="4210493" y="5890437"/>
                  <a:ext cx="0" cy="22328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Arrow Connector 82"/>
                <p:cNvCxnSpPr/>
                <p:nvPr/>
              </p:nvCxnSpPr>
              <p:spPr>
                <a:xfrm>
                  <a:off x="4338084" y="5890437"/>
                  <a:ext cx="3543" cy="23746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4" name="Group 83"/>
              <p:cNvGrpSpPr/>
              <p:nvPr/>
            </p:nvGrpSpPr>
            <p:grpSpPr>
              <a:xfrm>
                <a:off x="5752223" y="3634565"/>
                <a:ext cx="131134" cy="237460"/>
                <a:chOff x="4210493" y="5890437"/>
                <a:chExt cx="131134" cy="237460"/>
              </a:xfrm>
            </p:grpSpPr>
            <p:cxnSp>
              <p:nvCxnSpPr>
                <p:cNvPr id="85" name="Straight Arrow Connector 84"/>
                <p:cNvCxnSpPr/>
                <p:nvPr/>
              </p:nvCxnSpPr>
              <p:spPr>
                <a:xfrm flipV="1">
                  <a:off x="4210493" y="5890437"/>
                  <a:ext cx="0" cy="22328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Arrow Connector 85"/>
                <p:cNvCxnSpPr/>
                <p:nvPr/>
              </p:nvCxnSpPr>
              <p:spPr>
                <a:xfrm>
                  <a:off x="4338084" y="5890437"/>
                  <a:ext cx="3543" cy="23746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Group 86"/>
              <p:cNvGrpSpPr/>
              <p:nvPr/>
            </p:nvGrpSpPr>
            <p:grpSpPr>
              <a:xfrm>
                <a:off x="6209426" y="3648741"/>
                <a:ext cx="131134" cy="237460"/>
                <a:chOff x="4210493" y="5890437"/>
                <a:chExt cx="131134" cy="237460"/>
              </a:xfrm>
            </p:grpSpPr>
            <p:cxnSp>
              <p:nvCxnSpPr>
                <p:cNvPr id="88" name="Straight Arrow Connector 87"/>
                <p:cNvCxnSpPr/>
                <p:nvPr/>
              </p:nvCxnSpPr>
              <p:spPr>
                <a:xfrm flipV="1">
                  <a:off x="4210493" y="5890437"/>
                  <a:ext cx="0" cy="22328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Arrow Connector 88"/>
                <p:cNvCxnSpPr/>
                <p:nvPr/>
              </p:nvCxnSpPr>
              <p:spPr>
                <a:xfrm>
                  <a:off x="4338084" y="5890437"/>
                  <a:ext cx="3543" cy="23746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0" name="Group 89"/>
              <p:cNvGrpSpPr/>
              <p:nvPr/>
            </p:nvGrpSpPr>
            <p:grpSpPr>
              <a:xfrm>
                <a:off x="6679029" y="3648741"/>
                <a:ext cx="131134" cy="237460"/>
                <a:chOff x="4210493" y="5890437"/>
                <a:chExt cx="131134" cy="237460"/>
              </a:xfrm>
            </p:grpSpPr>
            <p:cxnSp>
              <p:nvCxnSpPr>
                <p:cNvPr id="91" name="Straight Arrow Connector 90"/>
                <p:cNvCxnSpPr/>
                <p:nvPr/>
              </p:nvCxnSpPr>
              <p:spPr>
                <a:xfrm flipV="1">
                  <a:off x="4210493" y="5890437"/>
                  <a:ext cx="0" cy="22328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Arrow Connector 91"/>
                <p:cNvCxnSpPr/>
                <p:nvPr/>
              </p:nvCxnSpPr>
              <p:spPr>
                <a:xfrm>
                  <a:off x="4338084" y="5890437"/>
                  <a:ext cx="3543" cy="23746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26" name="TextBox 125"/>
            <p:cNvSpPr txBox="1"/>
            <p:nvPr/>
          </p:nvSpPr>
          <p:spPr>
            <a:xfrm>
              <a:off x="3313663" y="3477707"/>
              <a:ext cx="34024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3d</a:t>
              </a: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868798" y="3253396"/>
            <a:ext cx="2551814" cy="334926"/>
            <a:chOff x="1158396" y="3194861"/>
            <a:chExt cx="3402419" cy="446568"/>
          </a:xfrm>
        </p:grpSpPr>
        <p:grpSp>
          <p:nvGrpSpPr>
            <p:cNvPr id="19" name="Group 18"/>
            <p:cNvGrpSpPr/>
            <p:nvPr/>
          </p:nvGrpSpPr>
          <p:grpSpPr>
            <a:xfrm>
              <a:off x="3071383" y="3194861"/>
              <a:ext cx="1403502" cy="446568"/>
              <a:chOff x="2417134" y="4607442"/>
              <a:chExt cx="1403502" cy="446568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2417134" y="4607442"/>
                <a:ext cx="467834" cy="44656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2884968" y="4607442"/>
                <a:ext cx="467834" cy="44656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3352802" y="4607442"/>
                <a:ext cx="467834" cy="44656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127" name="TextBox 126"/>
            <p:cNvSpPr txBox="1"/>
            <p:nvPr/>
          </p:nvSpPr>
          <p:spPr>
            <a:xfrm>
              <a:off x="1158396" y="3226136"/>
              <a:ext cx="34024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4p</a:t>
              </a: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15366" y="3046008"/>
            <a:ext cx="2551814" cy="334926"/>
            <a:chOff x="-753478" y="2445486"/>
            <a:chExt cx="3402419" cy="446568"/>
          </a:xfrm>
        </p:grpSpPr>
        <p:sp>
          <p:nvSpPr>
            <p:cNvPr id="133" name="Rectangle 132"/>
            <p:cNvSpPr/>
            <p:nvPr/>
          </p:nvSpPr>
          <p:spPr>
            <a:xfrm>
              <a:off x="1169581" y="2445486"/>
              <a:ext cx="467834" cy="44656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-753478" y="2499493"/>
              <a:ext cx="34024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5s</a:t>
              </a: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2355825" y="2844365"/>
            <a:ext cx="3195158" cy="334926"/>
            <a:chOff x="3147141" y="2344818"/>
            <a:chExt cx="4260211" cy="446568"/>
          </a:xfrm>
        </p:grpSpPr>
        <p:grpSp>
          <p:nvGrpSpPr>
            <p:cNvPr id="29" name="Group 28"/>
            <p:cNvGrpSpPr/>
            <p:nvPr/>
          </p:nvGrpSpPr>
          <p:grpSpPr>
            <a:xfrm>
              <a:off x="5068182" y="2344818"/>
              <a:ext cx="2339170" cy="446568"/>
              <a:chOff x="4653515" y="2445486"/>
              <a:chExt cx="2339170" cy="446568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4653515" y="2445486"/>
                <a:ext cx="1403502" cy="446568"/>
                <a:chOff x="2417134" y="4607442"/>
                <a:chExt cx="1403502" cy="446568"/>
              </a:xfrm>
              <a:solidFill>
                <a:schemeClr val="accent3">
                  <a:lumMod val="20000"/>
                  <a:lumOff val="80000"/>
                </a:schemeClr>
              </a:solidFill>
            </p:grpSpPr>
            <p:sp>
              <p:nvSpPr>
                <p:cNvPr id="24" name="Rectangle 23"/>
                <p:cNvSpPr/>
                <p:nvPr/>
              </p:nvSpPr>
              <p:spPr>
                <a:xfrm>
                  <a:off x="2417134" y="4607442"/>
                  <a:ext cx="467834" cy="446568"/>
                </a:xfrm>
                <a:prstGeom prst="rect">
                  <a:avLst/>
                </a:prstGeom>
                <a:grpFill/>
                <a:ln w="28575"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2884968" y="4607442"/>
                  <a:ext cx="467834" cy="446568"/>
                </a:xfrm>
                <a:prstGeom prst="rect">
                  <a:avLst/>
                </a:prstGeom>
                <a:grpFill/>
                <a:ln w="28575"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3352802" y="4607442"/>
                  <a:ext cx="467834" cy="446568"/>
                </a:xfrm>
                <a:prstGeom prst="rect">
                  <a:avLst/>
                </a:prstGeom>
                <a:grpFill/>
                <a:ln w="28575"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</p:grpSp>
          <p:sp>
            <p:nvSpPr>
              <p:cNvPr id="27" name="Rectangle 26"/>
              <p:cNvSpPr/>
              <p:nvPr/>
            </p:nvSpPr>
            <p:spPr>
              <a:xfrm>
                <a:off x="6057017" y="2445486"/>
                <a:ext cx="467834" cy="446568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6524851" y="2445486"/>
                <a:ext cx="467834" cy="446568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160" name="TextBox 159"/>
            <p:cNvSpPr txBox="1"/>
            <p:nvPr/>
          </p:nvSpPr>
          <p:spPr>
            <a:xfrm>
              <a:off x="3147141" y="2411421"/>
              <a:ext cx="34024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4d</a:t>
              </a: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862417" y="2630194"/>
            <a:ext cx="2551814" cy="334926"/>
            <a:chOff x="1158396" y="3194861"/>
            <a:chExt cx="3402419" cy="446568"/>
          </a:xfrm>
        </p:grpSpPr>
        <p:grpSp>
          <p:nvGrpSpPr>
            <p:cNvPr id="162" name="Group 161"/>
            <p:cNvGrpSpPr/>
            <p:nvPr/>
          </p:nvGrpSpPr>
          <p:grpSpPr>
            <a:xfrm>
              <a:off x="3071383" y="3194861"/>
              <a:ext cx="1403502" cy="446568"/>
              <a:chOff x="2417134" y="4607442"/>
              <a:chExt cx="1403502" cy="446568"/>
            </a:xfrm>
          </p:grpSpPr>
          <p:sp>
            <p:nvSpPr>
              <p:cNvPr id="164" name="Rectangle 163"/>
              <p:cNvSpPr/>
              <p:nvPr/>
            </p:nvSpPr>
            <p:spPr>
              <a:xfrm>
                <a:off x="2417134" y="4607442"/>
                <a:ext cx="467834" cy="44656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65" name="Rectangle 164"/>
              <p:cNvSpPr/>
              <p:nvPr/>
            </p:nvSpPr>
            <p:spPr>
              <a:xfrm>
                <a:off x="2884968" y="4607442"/>
                <a:ext cx="467834" cy="44656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66" name="Rectangle 165"/>
              <p:cNvSpPr/>
              <p:nvPr/>
            </p:nvSpPr>
            <p:spPr>
              <a:xfrm>
                <a:off x="3352802" y="4607442"/>
                <a:ext cx="467834" cy="44656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163" name="TextBox 162"/>
            <p:cNvSpPr txBox="1"/>
            <p:nvPr/>
          </p:nvSpPr>
          <p:spPr>
            <a:xfrm>
              <a:off x="1158396" y="3226136"/>
              <a:ext cx="34024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5p</a:t>
              </a:r>
              <a:endParaRPr lang="en-US" sz="1200" dirty="0"/>
            </a:p>
          </p:txBody>
        </p:sp>
      </p:grpSp>
      <p:grpSp>
        <p:nvGrpSpPr>
          <p:cNvPr id="167" name="Group 166"/>
          <p:cNvGrpSpPr/>
          <p:nvPr/>
        </p:nvGrpSpPr>
        <p:grpSpPr>
          <a:xfrm>
            <a:off x="15366" y="2455443"/>
            <a:ext cx="2551814" cy="334926"/>
            <a:chOff x="-753478" y="2445486"/>
            <a:chExt cx="3402419" cy="446568"/>
          </a:xfrm>
        </p:grpSpPr>
        <p:sp>
          <p:nvSpPr>
            <p:cNvPr id="168" name="Rectangle 167"/>
            <p:cNvSpPr/>
            <p:nvPr/>
          </p:nvSpPr>
          <p:spPr>
            <a:xfrm>
              <a:off x="1169581" y="2445486"/>
              <a:ext cx="467834" cy="44656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-753478" y="2499493"/>
              <a:ext cx="34024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6s</a:t>
              </a:r>
            </a:p>
          </p:txBody>
        </p:sp>
      </p:grpSp>
      <p:sp>
        <p:nvSpPr>
          <p:cNvPr id="170" name="TextBox 169"/>
          <p:cNvSpPr txBox="1"/>
          <p:nvPr/>
        </p:nvSpPr>
        <p:spPr>
          <a:xfrm>
            <a:off x="4731490" y="2181050"/>
            <a:ext cx="25518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4f</a:t>
            </a:r>
          </a:p>
        </p:txBody>
      </p:sp>
      <p:cxnSp>
        <p:nvCxnSpPr>
          <p:cNvPr id="171" name="Straight Arrow Connector 170"/>
          <p:cNvCxnSpPr/>
          <p:nvPr/>
        </p:nvCxnSpPr>
        <p:spPr>
          <a:xfrm flipV="1">
            <a:off x="982612" y="2140544"/>
            <a:ext cx="7355" cy="362851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2" name="TextBox 171"/>
          <p:cNvSpPr txBox="1"/>
          <p:nvPr/>
        </p:nvSpPr>
        <p:spPr>
          <a:xfrm rot="16200000">
            <a:off x="-500125" y="2935597"/>
            <a:ext cx="237249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Energy</a:t>
            </a:r>
            <a:endParaRPr lang="en-US" sz="1200" dirty="0"/>
          </a:p>
        </p:txBody>
      </p:sp>
      <p:sp>
        <p:nvSpPr>
          <p:cNvPr id="174" name="TextBox 173"/>
          <p:cNvSpPr txBox="1"/>
          <p:nvPr/>
        </p:nvSpPr>
        <p:spPr>
          <a:xfrm>
            <a:off x="5807677" y="4510300"/>
            <a:ext cx="22427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But how do we get this ordering of the orbitals?</a:t>
            </a:r>
          </a:p>
        </p:txBody>
      </p:sp>
    </p:spTree>
    <p:extLst>
      <p:ext uri="{BB962C8B-B14F-4D97-AF65-F5344CB8AC3E}">
        <p14:creationId xmlns:p14="http://schemas.microsoft.com/office/powerpoint/2010/main" val="2684900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Electron configurations and the periodic table</a:t>
            </a:r>
          </a:p>
        </p:txBody>
      </p:sp>
      <p:pic>
        <p:nvPicPr>
          <p:cNvPr id="38914" name="Picture 2" descr="http://chem.libretexts.org/@api/deki/files/1281/PeriodicTable2.jpg?revision=1"/>
          <p:cNvPicPr>
            <a:picLocks noChangeAspect="1" noChangeArrowheads="1"/>
          </p:cNvPicPr>
          <p:nvPr/>
        </p:nvPicPr>
        <p:blipFill>
          <a:blip r:embed="rId2" cstate="print"/>
          <a:srcRect t="5353"/>
          <a:stretch>
            <a:fillRect/>
          </a:stretch>
        </p:blipFill>
        <p:spPr bwMode="auto">
          <a:xfrm>
            <a:off x="1741429" y="2164556"/>
            <a:ext cx="5661143" cy="354722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514475" y="5522120"/>
            <a:ext cx="814388" cy="2643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576410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Aufbau</a:t>
            </a:r>
            <a:r>
              <a:rPr lang="en-US" dirty="0"/>
              <a:t> Principle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000" dirty="0"/>
              <a:t>Says that electrons fill the lowest available energy levels before filling higher levels</a:t>
            </a:r>
          </a:p>
          <a:p>
            <a:r>
              <a:rPr lang="en-US" sz="2000" dirty="0"/>
              <a:t>By filling orbitals of lowest energy first, you usually get the lowest total energy 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(ground state)</a:t>
            </a:r>
            <a:r>
              <a:rPr lang="en-US" sz="2000" dirty="0"/>
              <a:t> of the atom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868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/>
              <a:t>spdf</a:t>
            </a:r>
            <a:r>
              <a:rPr lang="en-US" baseline="0" dirty="0"/>
              <a:t> notation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/>
                  <a:t>When using </a:t>
                </a:r>
                <a:r>
                  <a:rPr lang="en-US" sz="2000" i="1" dirty="0" err="1"/>
                  <a:t>spdf</a:t>
                </a:r>
                <a:r>
                  <a:rPr lang="en-US" sz="2000" dirty="0"/>
                  <a:t> notation, fill the orbitals using the previously stated rules. </a:t>
                </a:r>
              </a:p>
              <a:p>
                <a:r>
                  <a:rPr lang="en-US" sz="2000" dirty="0"/>
                  <a:t>A superscript is used to show how many electrons are in an orbital</a:t>
                </a:r>
              </a:p>
              <a:p>
                <a:pPr lvl="1"/>
                <a:r>
                  <a:rPr lang="en-US" sz="2000" dirty="0"/>
                  <a:t>Ex. Li: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 baseline="30000" dirty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 baseline="30000" dirty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2000" dirty="0"/>
                  <a:t> &amp; F: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 baseline="30000" dirty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 baseline="30000" dirty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000" i="1" baseline="30000" dirty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sz="2000" dirty="0"/>
                  <a:t> </a:t>
                </a:r>
              </a:p>
              <a:p>
                <a:pPr>
                  <a:buNone/>
                </a:pPr>
                <a:endParaRPr lang="en-US" sz="1725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2265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Noble gas</a:t>
            </a:r>
            <a:r>
              <a:rPr lang="en-US" baseline="0" dirty="0"/>
              <a:t> notation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/>
                  <a:t>Noble gas notation is often used to represent filled shells</a:t>
                </a:r>
              </a:p>
              <a:p>
                <a:r>
                  <a:rPr lang="en-US" sz="2000" dirty="0"/>
                  <a:t>In noble gas configuration, write the symbol of the most recent noble gas in brackets, and then list the remaining electrons as previously done in </a:t>
                </a:r>
                <a:r>
                  <a:rPr lang="en-US" sz="2000" i="1" dirty="0" err="1"/>
                  <a:t>spdf</a:t>
                </a:r>
                <a:r>
                  <a:rPr lang="en-US" sz="2000" dirty="0"/>
                  <a:t> notation</a:t>
                </a:r>
              </a:p>
              <a:p>
                <a:pPr lvl="1"/>
                <a:r>
                  <a:rPr lang="en-US" sz="2000" dirty="0"/>
                  <a:t>Ex. Si: [Ne]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 baseline="30000" dirty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000" i="1" baseline="30000" dirty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2000" dirty="0"/>
                  <a:t> &amp; In [Kr]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 baseline="30000" dirty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000" i="1" baseline="30000" dirty="0">
                        <a:latin typeface="Cambria Math" panose="02040503050406030204" pitchFamily="18" charset="0"/>
                      </a:rPr>
                      <m:t>10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000" i="1" baseline="30000" dirty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sz="2000" baseline="30000" dirty="0"/>
              </a:p>
              <a:p>
                <a:r>
                  <a:rPr lang="en-US" sz="2000" dirty="0"/>
                  <a:t>The electron configuration for chromium is [</a:t>
                </a:r>
                <a:r>
                  <a:rPr lang="en-US" sz="2000" dirty="0" err="1"/>
                  <a:t>Ar</a:t>
                </a:r>
                <a:r>
                  <a:rPr lang="en-US" sz="2000" dirty="0"/>
                  <a:t>]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 baseline="30000" dirty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000" i="1" baseline="30000" dirty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sz="2000" dirty="0"/>
                  <a:t>, and the electron configuration for copper is [</a:t>
                </a:r>
                <a:r>
                  <a:rPr lang="en-US" sz="2000" dirty="0" err="1"/>
                  <a:t>Ar</a:t>
                </a:r>
                <a:r>
                  <a:rPr lang="en-US" sz="2000" dirty="0"/>
                  <a:t>]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000" i="1" baseline="30000" dirty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000" i="1" baseline="30000" dirty="0"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en-US" sz="2000" dirty="0"/>
                  <a:t>.</a:t>
                </a:r>
                <a:r>
                  <a:rPr lang="en-US" sz="2000" baseline="30000" dirty="0"/>
                  <a:t> </a:t>
                </a:r>
                <a:r>
                  <a:rPr lang="en-US" sz="2000" dirty="0"/>
                  <a:t> These are irregular and should be memorized.</a:t>
                </a:r>
                <a:endParaRPr lang="en-US" sz="2000" baseline="30000" dirty="0"/>
              </a:p>
              <a:p>
                <a:endParaRPr lang="en-US" sz="2225" baseline="300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t="-8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4378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configurations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Give the electron configurations for the following atoms using </a:t>
            </a:r>
            <a:r>
              <a:rPr lang="en-US" sz="2000" i="1" dirty="0" err="1"/>
              <a:t>spdf</a:t>
            </a:r>
            <a:r>
              <a:rPr lang="en-US" sz="2000" dirty="0"/>
              <a:t> notation and noble gas notation. </a:t>
            </a:r>
          </a:p>
          <a:p>
            <a:pPr>
              <a:buNone/>
            </a:pPr>
            <a:endParaRPr lang="en-US" sz="2000" dirty="0"/>
          </a:p>
          <a:p>
            <a:pPr marL="385763" indent="-385763">
              <a:buFont typeface="+mj-lt"/>
              <a:buAutoNum type="alphaUcPeriod"/>
            </a:pPr>
            <a:r>
              <a:rPr lang="en-US" sz="2000" dirty="0"/>
              <a:t>Sulfur</a:t>
            </a:r>
            <a:endParaRPr lang="en-US" sz="2000" baseline="30000" dirty="0"/>
          </a:p>
          <a:p>
            <a:pPr marL="385763" indent="-385763">
              <a:buFont typeface="+mj-lt"/>
              <a:buAutoNum type="alphaUcPeriod"/>
            </a:pPr>
            <a:r>
              <a:rPr lang="en-US" sz="2000" dirty="0"/>
              <a:t>Cobalt</a:t>
            </a:r>
            <a:endParaRPr lang="en-US" sz="2000" baseline="30000" dirty="0"/>
          </a:p>
          <a:p>
            <a:pPr marL="385763" indent="-385763">
              <a:buFont typeface="+mj-lt"/>
              <a:buAutoNum type="alphaUcPeriod"/>
            </a:pPr>
            <a:r>
              <a:rPr lang="en-US" sz="2000" dirty="0"/>
              <a:t>Californium  (noble gas notation only)</a:t>
            </a:r>
            <a:endParaRPr lang="en-US" sz="2000" baseline="30000" dirty="0"/>
          </a:p>
          <a:p>
            <a:pPr marL="385763" indent="-385763">
              <a:buFont typeface="+mj-lt"/>
              <a:buAutoNum type="alphaUcPeriod"/>
            </a:pPr>
            <a:endParaRPr lang="en-US" sz="1500" baseline="30000" dirty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3780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mbria Math"/>
        <a:ea typeface=""/>
        <a:cs typeface=""/>
      </a:majorFont>
      <a:minorFont>
        <a:latin typeface="Cambria Math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dian" id="{C81E0E53-31CD-4C35-8B6A-415A53D816AA}" vid="{DBE256A4-CD7B-437B-B054-3AB0F8BF08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3040</TotalTime>
  <Words>700</Words>
  <Application>Microsoft Office PowerPoint</Application>
  <PresentationFormat>On-screen Show (4:3)</PresentationFormat>
  <Paragraphs>135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Cambria Math</vt:lpstr>
      <vt:lpstr>Times New Roman</vt:lpstr>
      <vt:lpstr>Wingdings</vt:lpstr>
      <vt:lpstr>Wingdings 2</vt:lpstr>
      <vt:lpstr>Median</vt:lpstr>
      <vt:lpstr>Chapter 6 Part 3</vt:lpstr>
      <vt:lpstr>Orbital Energy Diagrams</vt:lpstr>
      <vt:lpstr>Diagrams for multielectron systems</vt:lpstr>
      <vt:lpstr>Diagrams for multielectron systems</vt:lpstr>
      <vt:lpstr>Electron configurations and the periodic table</vt:lpstr>
      <vt:lpstr>Aufbau Principle</vt:lpstr>
      <vt:lpstr>spdf notation</vt:lpstr>
      <vt:lpstr>Noble gas notation</vt:lpstr>
      <vt:lpstr>Electron configurations</vt:lpstr>
      <vt:lpstr>Electron configurations</vt:lpstr>
      <vt:lpstr>Excited State Electron Configurations</vt:lpstr>
      <vt:lpstr>Adding electrons to form anions</vt:lpstr>
      <vt:lpstr>Ion Formation</vt:lpstr>
      <vt:lpstr>Ion Formation</vt:lpstr>
      <vt:lpstr>Loss of Electrons</vt:lpstr>
      <vt:lpstr>Ion Formation</vt:lpstr>
      <vt:lpstr>Ion Formation</vt:lpstr>
      <vt:lpstr>Hund’s rule of maximum multiplicity </vt:lpstr>
      <vt:lpstr>Orbital Box Notation</vt:lpstr>
      <vt:lpstr>Orbital Box Notation</vt:lpstr>
      <vt:lpstr>Electronic Energy-Level Diagram</vt:lpstr>
    </vt:vector>
  </TitlesOfParts>
  <Company>Armstrong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 Part 2</dc:title>
  <dc:creator>Walter Turner</dc:creator>
  <cp:lastModifiedBy>Walter Turner</cp:lastModifiedBy>
  <cp:revision>50</cp:revision>
  <dcterms:created xsi:type="dcterms:W3CDTF">2017-10-23T01:57:11Z</dcterms:created>
  <dcterms:modified xsi:type="dcterms:W3CDTF">2021-11-05T02:08:41Z</dcterms:modified>
</cp:coreProperties>
</file>