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420" r:id="rId2"/>
    <p:sldId id="511" r:id="rId3"/>
    <p:sldId id="510" r:id="rId4"/>
    <p:sldId id="512" r:id="rId5"/>
    <p:sldId id="476" r:id="rId6"/>
    <p:sldId id="431" r:id="rId7"/>
    <p:sldId id="435" r:id="rId8"/>
    <p:sldId id="436" r:id="rId9"/>
    <p:sldId id="437" r:id="rId10"/>
    <p:sldId id="438" r:id="rId11"/>
    <p:sldId id="440" r:id="rId12"/>
    <p:sldId id="441" r:id="rId13"/>
    <p:sldId id="443" r:id="rId14"/>
    <p:sldId id="444" r:id="rId15"/>
    <p:sldId id="445" r:id="rId16"/>
    <p:sldId id="446" r:id="rId17"/>
    <p:sldId id="447" r:id="rId18"/>
    <p:sldId id="449" r:id="rId19"/>
    <p:sldId id="450" r:id="rId20"/>
    <p:sldId id="451" r:id="rId21"/>
    <p:sldId id="452" r:id="rId22"/>
    <p:sldId id="453" r:id="rId23"/>
    <p:sldId id="455" r:id="rId24"/>
    <p:sldId id="458" r:id="rId25"/>
    <p:sldId id="484" r:id="rId26"/>
    <p:sldId id="485" r:id="rId27"/>
    <p:sldId id="4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7AD9B-781E-4B2A-981B-4D92D60E2C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59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/>
              <a:t>Chapter 6 Part 4</a:t>
            </a:r>
          </a:p>
        </p:txBody>
      </p:sp>
    </p:spTree>
    <p:extLst>
      <p:ext uri="{BB962C8B-B14F-4D97-AF65-F5344CB8AC3E}">
        <p14:creationId xmlns:p14="http://schemas.microsoft.com/office/powerpoint/2010/main" val="82860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Radius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Which of the following would you expect to have the largest ionic radius?</a:t>
                </a:r>
              </a:p>
              <a:p>
                <a:pPr>
                  <a:buNone/>
                </a:pPr>
                <a:endParaRPr lang="en-US" sz="28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O</a:t>
                </a:r>
                <a:r>
                  <a:rPr lang="en-US" sz="2400" baseline="30000" dirty="0"/>
                  <a:t>+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O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547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Ionization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The first ionization energy of an atom is the minimum energy needed by a photon to remove the highest-energy (that is, the outermost) electron from the neutral atom in the gaseous state</a:t>
                </a:r>
              </a:p>
              <a:p>
                <a:pPr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Li</m:t>
                      </m:r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 dirty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 i="0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First ionization energy generally increases as one goes to the right and up the periodic table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755167" y="3790435"/>
            <a:ext cx="4444706" cy="2778072"/>
            <a:chOff x="2458604" y="3525794"/>
            <a:chExt cx="4444706" cy="2778072"/>
          </a:xfrm>
        </p:grpSpPr>
        <p:pic>
          <p:nvPicPr>
            <p:cNvPr id="6" name="Picture 4" descr="http://www.chem.qmul.ac.uk/iupac/AtWt/table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154" y="3926173"/>
              <a:ext cx="4072156" cy="2265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ight Arrow 6"/>
            <p:cNvSpPr/>
            <p:nvPr/>
          </p:nvSpPr>
          <p:spPr>
            <a:xfrm>
              <a:off x="2880582" y="3525794"/>
              <a:ext cx="3973300" cy="30429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16200000">
              <a:off x="1376370" y="4912322"/>
              <a:ext cx="2473778" cy="309309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2263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Using periodic trends, arrange the following elements by increasing first ionization energy: </a:t>
            </a:r>
            <a:r>
              <a:rPr lang="en-US" sz="2400" dirty="0" err="1"/>
              <a:t>Ar</a:t>
            </a:r>
            <a:r>
              <a:rPr lang="en-US" sz="2400" dirty="0"/>
              <a:t>, Na, Cl, Al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528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Ionization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Accordingly, the second ionization energy of atom is the minimum energy needed to remove the second-highest energy electron from the cation of the atom with a +1 charge</a:t>
                </a:r>
              </a:p>
              <a:p>
                <a:pPr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</a:rPr>
                            <m:t>Li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  <a:cs typeface="Times New Roman"/>
                        </a:rPr>
                        <m:t>L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  <a:cs typeface="Times New Roman"/>
                            </a:rPr>
                            <m:t>i</m:t>
                          </m:r>
                        </m:e>
                        <m:sup>
                          <m:r>
                            <a:rPr lang="en-US" sz="2000" dirty="0">
                              <a:latin typeface="Cambria Math" panose="02040503050406030204" pitchFamily="18" charset="0"/>
                              <a:cs typeface="Times New Roman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 dirty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 i="0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The second ionization energy will always be larger than the first ionization </a:t>
                </a:r>
                <a:r>
                  <a:rPr lang="en-US" sz="2000"/>
                  <a:t>energy since </a:t>
                </a:r>
                <a:r>
                  <a:rPr lang="en-US" sz="2000" dirty="0"/>
                  <a:t>the second ionization energy involves pulling an electron from a cation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4780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Information about Orbital Energies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Filling a subshell lowers the energy of all of the electrons in that subshell</a:t>
            </a:r>
          </a:p>
          <a:p>
            <a:endParaRPr lang="en-US" sz="3200" dirty="0"/>
          </a:p>
          <a:p>
            <a:endParaRPr lang="en-US" sz="1800" dirty="0"/>
          </a:p>
          <a:p>
            <a:r>
              <a:rPr lang="en-US" sz="1800" dirty="0"/>
              <a:t>Adding a new electron to a subshell in a higher energy shell adds a significant amount of energy to the atom</a:t>
            </a:r>
          </a:p>
          <a:p>
            <a:endParaRPr lang="en-US" sz="1800" dirty="0"/>
          </a:p>
          <a:p>
            <a:endParaRPr lang="en-US" sz="2800" dirty="0"/>
          </a:p>
          <a:p>
            <a:endParaRPr lang="en-US" sz="1800" dirty="0"/>
          </a:p>
          <a:p>
            <a:r>
              <a:rPr lang="en-US" sz="1800" dirty="0"/>
              <a:t>Adding an electron which results in the first spin pairing results in a lot of energy due to the new electron repulsion in that orbital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919121" y="3622089"/>
            <a:ext cx="2222500" cy="642968"/>
            <a:chOff x="3403600" y="5145853"/>
            <a:chExt cx="2222500" cy="642968"/>
          </a:xfrm>
        </p:grpSpPr>
        <p:grpSp>
          <p:nvGrpSpPr>
            <p:cNvPr id="21" name="Group 37"/>
            <p:cNvGrpSpPr>
              <a:grpSpLocks/>
            </p:cNvGrpSpPr>
            <p:nvPr/>
          </p:nvGrpSpPr>
          <p:grpSpPr bwMode="auto">
            <a:xfrm>
              <a:off x="3403600" y="5155406"/>
              <a:ext cx="355600" cy="623888"/>
              <a:chOff x="5840" y="2194"/>
              <a:chExt cx="560" cy="981"/>
            </a:xfrm>
          </p:grpSpPr>
          <p:sp>
            <p:nvSpPr>
              <p:cNvPr id="34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1s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" name="Group 40"/>
            <p:cNvGrpSpPr>
              <a:grpSpLocks/>
            </p:cNvGrpSpPr>
            <p:nvPr/>
          </p:nvGrpSpPr>
          <p:grpSpPr bwMode="auto">
            <a:xfrm>
              <a:off x="3975100" y="5145881"/>
              <a:ext cx="365125" cy="623888"/>
              <a:chOff x="5900" y="2194"/>
              <a:chExt cx="575" cy="981"/>
            </a:xfrm>
          </p:grpSpPr>
          <p:sp>
            <p:nvSpPr>
              <p:cNvPr id="32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90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915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2s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Group 43"/>
            <p:cNvGrpSpPr>
              <a:grpSpLocks/>
            </p:cNvGrpSpPr>
            <p:nvPr/>
          </p:nvGrpSpPr>
          <p:grpSpPr bwMode="auto">
            <a:xfrm>
              <a:off x="4546600" y="5145881"/>
              <a:ext cx="355600" cy="623888"/>
              <a:chOff x="5840" y="2194"/>
              <a:chExt cx="560" cy="981"/>
            </a:xfrm>
          </p:grpSpPr>
          <p:sp>
            <p:nvSpPr>
              <p:cNvPr id="30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" name="Group 46"/>
            <p:cNvGrpSpPr>
              <a:grpSpLocks/>
            </p:cNvGrpSpPr>
            <p:nvPr/>
          </p:nvGrpSpPr>
          <p:grpSpPr bwMode="auto">
            <a:xfrm>
              <a:off x="4908550" y="5145853"/>
              <a:ext cx="355600" cy="642968"/>
              <a:chOff x="5840" y="2164"/>
              <a:chExt cx="560" cy="1011"/>
            </a:xfrm>
          </p:grpSpPr>
          <p:sp>
            <p:nvSpPr>
              <p:cNvPr id="28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6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2p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" name="Group 49"/>
            <p:cNvGrpSpPr>
              <a:grpSpLocks/>
            </p:cNvGrpSpPr>
            <p:nvPr/>
          </p:nvGrpSpPr>
          <p:grpSpPr bwMode="auto">
            <a:xfrm>
              <a:off x="5270500" y="5145881"/>
              <a:ext cx="355600" cy="623888"/>
              <a:chOff x="5840" y="2194"/>
              <a:chExt cx="560" cy="981"/>
            </a:xfrm>
          </p:grpSpPr>
          <p:sp>
            <p:nvSpPr>
              <p:cNvPr id="26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37" name="Group 37"/>
          <p:cNvGrpSpPr>
            <a:grpSpLocks/>
          </p:cNvGrpSpPr>
          <p:nvPr/>
        </p:nvGrpSpPr>
        <p:grpSpPr bwMode="auto">
          <a:xfrm>
            <a:off x="1890152" y="2212181"/>
            <a:ext cx="355600" cy="623888"/>
            <a:chOff x="5840" y="2194"/>
            <a:chExt cx="560" cy="981"/>
          </a:xfrm>
        </p:grpSpPr>
        <p:sp>
          <p:nvSpPr>
            <p:cNvPr id="50" name="Text Box 2"/>
            <p:cNvSpPr txBox="1">
              <a:spLocks noChangeAspect="1" noChangeArrowheads="1"/>
            </p:cNvSpPr>
            <p:nvPr/>
          </p:nvSpPr>
          <p:spPr bwMode="auto">
            <a:xfrm>
              <a:off x="5840" y="2194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r>
                <a:rPr lang="en-US" sz="1100" dirty="0">
                  <a:latin typeface="Times New Roman" pitchFamily="18" charset="0"/>
                  <a:cs typeface="Arial" pitchFamily="34" charset="0"/>
                </a:rPr>
                <a:t>↑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 Box 3"/>
            <p:cNvSpPr txBox="1">
              <a:spLocks noChangeAspect="1" noChangeArrowheads="1"/>
            </p:cNvSpPr>
            <p:nvPr/>
          </p:nvSpPr>
          <p:spPr bwMode="auto">
            <a:xfrm>
              <a:off x="5840" y="2719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r>
                <a:rPr lang="en-US" sz="1100" dirty="0">
                  <a:latin typeface="Times New Roman" pitchFamily="18" charset="0"/>
                  <a:cs typeface="Arial" pitchFamily="34" charset="0"/>
                </a:rPr>
                <a:t>1s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8" name="Group 40"/>
          <p:cNvGrpSpPr>
            <a:grpSpLocks/>
          </p:cNvGrpSpPr>
          <p:nvPr/>
        </p:nvGrpSpPr>
        <p:grpSpPr bwMode="auto">
          <a:xfrm>
            <a:off x="2461654" y="2202656"/>
            <a:ext cx="365125" cy="623888"/>
            <a:chOff x="5900" y="2194"/>
            <a:chExt cx="575" cy="981"/>
          </a:xfrm>
        </p:grpSpPr>
        <p:sp>
          <p:nvSpPr>
            <p:cNvPr id="48" name="Text Box 2"/>
            <p:cNvSpPr txBox="1">
              <a:spLocks noChangeAspect="1" noChangeArrowheads="1"/>
            </p:cNvSpPr>
            <p:nvPr/>
          </p:nvSpPr>
          <p:spPr bwMode="auto">
            <a:xfrm>
              <a:off x="5900" y="2194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 Box 3"/>
            <p:cNvSpPr txBox="1">
              <a:spLocks noChangeAspect="1" noChangeArrowheads="1"/>
            </p:cNvSpPr>
            <p:nvPr/>
          </p:nvSpPr>
          <p:spPr bwMode="auto">
            <a:xfrm>
              <a:off x="5915" y="2719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r>
                <a:rPr lang="en-US" sz="1100" dirty="0">
                  <a:latin typeface="Times New Roman" pitchFamily="18" charset="0"/>
                  <a:cs typeface="Arial" pitchFamily="34" charset="0"/>
                </a:rPr>
                <a:t>2s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Group 43"/>
          <p:cNvGrpSpPr>
            <a:grpSpLocks/>
          </p:cNvGrpSpPr>
          <p:nvPr/>
        </p:nvGrpSpPr>
        <p:grpSpPr bwMode="auto">
          <a:xfrm>
            <a:off x="3033152" y="2202656"/>
            <a:ext cx="355600" cy="623888"/>
            <a:chOff x="5840" y="2194"/>
            <a:chExt cx="560" cy="981"/>
          </a:xfrm>
        </p:grpSpPr>
        <p:sp>
          <p:nvSpPr>
            <p:cNvPr id="46" name="Text Box 2"/>
            <p:cNvSpPr txBox="1">
              <a:spLocks noChangeAspect="1" noChangeArrowheads="1"/>
            </p:cNvSpPr>
            <p:nvPr/>
          </p:nvSpPr>
          <p:spPr bwMode="auto">
            <a:xfrm>
              <a:off x="5840" y="2194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3"/>
            <p:cNvSpPr txBox="1">
              <a:spLocks noChangeAspect="1" noChangeArrowheads="1"/>
            </p:cNvSpPr>
            <p:nvPr/>
          </p:nvSpPr>
          <p:spPr bwMode="auto">
            <a:xfrm>
              <a:off x="5840" y="2719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Group 46"/>
          <p:cNvGrpSpPr>
            <a:grpSpLocks/>
          </p:cNvGrpSpPr>
          <p:nvPr/>
        </p:nvGrpSpPr>
        <p:grpSpPr bwMode="auto">
          <a:xfrm>
            <a:off x="3395102" y="2202628"/>
            <a:ext cx="355600" cy="642968"/>
            <a:chOff x="5840" y="2164"/>
            <a:chExt cx="560" cy="1011"/>
          </a:xfrm>
        </p:grpSpPr>
        <p:sp>
          <p:nvSpPr>
            <p:cNvPr id="44" name="Text Box 2"/>
            <p:cNvSpPr txBox="1">
              <a:spLocks noChangeAspect="1" noChangeArrowheads="1"/>
            </p:cNvSpPr>
            <p:nvPr/>
          </p:nvSpPr>
          <p:spPr bwMode="auto">
            <a:xfrm>
              <a:off x="5840" y="2164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 Box 3"/>
            <p:cNvSpPr txBox="1">
              <a:spLocks noChangeAspect="1" noChangeArrowheads="1"/>
            </p:cNvSpPr>
            <p:nvPr/>
          </p:nvSpPr>
          <p:spPr bwMode="auto">
            <a:xfrm>
              <a:off x="5840" y="2719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r>
                <a:rPr lang="en-US" sz="1100" dirty="0">
                  <a:latin typeface="Times New Roman" pitchFamily="18" charset="0"/>
                  <a:cs typeface="Arial" pitchFamily="34" charset="0"/>
                </a:rPr>
                <a:t>2p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Group 49"/>
          <p:cNvGrpSpPr>
            <a:grpSpLocks/>
          </p:cNvGrpSpPr>
          <p:nvPr/>
        </p:nvGrpSpPr>
        <p:grpSpPr bwMode="auto">
          <a:xfrm>
            <a:off x="3757052" y="2202656"/>
            <a:ext cx="355600" cy="623888"/>
            <a:chOff x="5840" y="2194"/>
            <a:chExt cx="560" cy="981"/>
          </a:xfrm>
        </p:grpSpPr>
        <p:sp>
          <p:nvSpPr>
            <p:cNvPr id="42" name="Text Box 2"/>
            <p:cNvSpPr txBox="1">
              <a:spLocks noChangeAspect="1" noChangeArrowheads="1"/>
            </p:cNvSpPr>
            <p:nvPr/>
          </p:nvSpPr>
          <p:spPr bwMode="auto">
            <a:xfrm>
              <a:off x="5840" y="2194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 Box 3"/>
            <p:cNvSpPr txBox="1">
              <a:spLocks noChangeAspect="1" noChangeArrowheads="1"/>
            </p:cNvSpPr>
            <p:nvPr/>
          </p:nvSpPr>
          <p:spPr bwMode="auto">
            <a:xfrm>
              <a:off x="5840" y="2719"/>
              <a:ext cx="560" cy="4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ts val="500"/>
                </a:spcAft>
              </a:pP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950745" y="3593120"/>
            <a:ext cx="2222500" cy="642967"/>
            <a:chOff x="3403600" y="5145850"/>
            <a:chExt cx="2222500" cy="642967"/>
          </a:xfrm>
        </p:grpSpPr>
        <p:grpSp>
          <p:nvGrpSpPr>
            <p:cNvPr id="69" name="Group 37"/>
            <p:cNvGrpSpPr>
              <a:grpSpLocks/>
            </p:cNvGrpSpPr>
            <p:nvPr/>
          </p:nvGrpSpPr>
          <p:grpSpPr bwMode="auto">
            <a:xfrm>
              <a:off x="3403600" y="5155406"/>
              <a:ext cx="355600" cy="623888"/>
              <a:chOff x="5840" y="2194"/>
              <a:chExt cx="560" cy="981"/>
            </a:xfrm>
          </p:grpSpPr>
          <p:sp>
            <p:nvSpPr>
              <p:cNvPr id="82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1s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0" name="Group 40"/>
            <p:cNvGrpSpPr>
              <a:grpSpLocks/>
            </p:cNvGrpSpPr>
            <p:nvPr/>
          </p:nvGrpSpPr>
          <p:grpSpPr bwMode="auto">
            <a:xfrm>
              <a:off x="3975100" y="5145881"/>
              <a:ext cx="365125" cy="623888"/>
              <a:chOff x="5900" y="2194"/>
              <a:chExt cx="575" cy="981"/>
            </a:xfrm>
          </p:grpSpPr>
          <p:sp>
            <p:nvSpPr>
              <p:cNvPr id="80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90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↑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915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2s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1" name="Group 43"/>
            <p:cNvGrpSpPr>
              <a:grpSpLocks/>
            </p:cNvGrpSpPr>
            <p:nvPr/>
          </p:nvGrpSpPr>
          <p:grpSpPr bwMode="auto">
            <a:xfrm>
              <a:off x="4546600" y="5145881"/>
              <a:ext cx="355600" cy="623888"/>
              <a:chOff x="5840" y="2194"/>
              <a:chExt cx="560" cy="981"/>
            </a:xfrm>
          </p:grpSpPr>
          <p:sp>
            <p:nvSpPr>
              <p:cNvPr id="78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2" name="Group 46"/>
            <p:cNvGrpSpPr>
              <a:grpSpLocks/>
            </p:cNvGrpSpPr>
            <p:nvPr/>
          </p:nvGrpSpPr>
          <p:grpSpPr bwMode="auto">
            <a:xfrm>
              <a:off x="4908550" y="5145850"/>
              <a:ext cx="355600" cy="642967"/>
              <a:chOff x="5840" y="2164"/>
              <a:chExt cx="560" cy="1011"/>
            </a:xfrm>
          </p:grpSpPr>
          <p:sp>
            <p:nvSpPr>
              <p:cNvPr id="76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6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2p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3" name="Group 49"/>
            <p:cNvGrpSpPr>
              <a:grpSpLocks/>
            </p:cNvGrpSpPr>
            <p:nvPr/>
          </p:nvGrpSpPr>
          <p:grpSpPr bwMode="auto">
            <a:xfrm>
              <a:off x="5270500" y="5145881"/>
              <a:ext cx="355600" cy="623888"/>
              <a:chOff x="5840" y="2194"/>
              <a:chExt cx="560" cy="981"/>
            </a:xfrm>
          </p:grpSpPr>
          <p:sp>
            <p:nvSpPr>
              <p:cNvPr id="74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4929334" y="2196330"/>
            <a:ext cx="2222500" cy="642968"/>
            <a:chOff x="3403600" y="5145853"/>
            <a:chExt cx="2222500" cy="642968"/>
          </a:xfrm>
        </p:grpSpPr>
        <p:grpSp>
          <p:nvGrpSpPr>
            <p:cNvPr id="85" name="Group 37"/>
            <p:cNvGrpSpPr>
              <a:grpSpLocks/>
            </p:cNvGrpSpPr>
            <p:nvPr/>
          </p:nvGrpSpPr>
          <p:grpSpPr bwMode="auto">
            <a:xfrm>
              <a:off x="3403600" y="5155406"/>
              <a:ext cx="355600" cy="623888"/>
              <a:chOff x="5840" y="2194"/>
              <a:chExt cx="560" cy="981"/>
            </a:xfrm>
          </p:grpSpPr>
          <p:sp>
            <p:nvSpPr>
              <p:cNvPr id="98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1s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6" name="Group 40"/>
            <p:cNvGrpSpPr>
              <a:grpSpLocks/>
            </p:cNvGrpSpPr>
            <p:nvPr/>
          </p:nvGrpSpPr>
          <p:grpSpPr bwMode="auto">
            <a:xfrm>
              <a:off x="3975100" y="5145881"/>
              <a:ext cx="365125" cy="623888"/>
              <a:chOff x="5900" y="2194"/>
              <a:chExt cx="575" cy="981"/>
            </a:xfrm>
          </p:grpSpPr>
          <p:sp>
            <p:nvSpPr>
              <p:cNvPr id="96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90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915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2s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7" name="Group 43"/>
            <p:cNvGrpSpPr>
              <a:grpSpLocks/>
            </p:cNvGrpSpPr>
            <p:nvPr/>
          </p:nvGrpSpPr>
          <p:grpSpPr bwMode="auto">
            <a:xfrm>
              <a:off x="4546600" y="5145881"/>
              <a:ext cx="355600" cy="623888"/>
              <a:chOff x="5840" y="2194"/>
              <a:chExt cx="560" cy="981"/>
            </a:xfrm>
          </p:grpSpPr>
          <p:sp>
            <p:nvSpPr>
              <p:cNvPr id="94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8" name="Group 46"/>
            <p:cNvGrpSpPr>
              <a:grpSpLocks/>
            </p:cNvGrpSpPr>
            <p:nvPr/>
          </p:nvGrpSpPr>
          <p:grpSpPr bwMode="auto">
            <a:xfrm>
              <a:off x="4908550" y="5145853"/>
              <a:ext cx="355600" cy="642968"/>
              <a:chOff x="5840" y="2164"/>
              <a:chExt cx="560" cy="1011"/>
            </a:xfrm>
          </p:grpSpPr>
          <p:sp>
            <p:nvSpPr>
              <p:cNvPr id="92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6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r>
                  <a:rPr lang="en-US" sz="1100" dirty="0">
                    <a:latin typeface="Times New Roman" pitchFamily="18" charset="0"/>
                    <a:cs typeface="Arial" pitchFamily="34" charset="0"/>
                  </a:rPr>
                  <a:t>2p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9" name="Group 49"/>
            <p:cNvGrpSpPr>
              <a:grpSpLocks/>
            </p:cNvGrpSpPr>
            <p:nvPr/>
          </p:nvGrpSpPr>
          <p:grpSpPr bwMode="auto">
            <a:xfrm>
              <a:off x="5270500" y="5145881"/>
              <a:ext cx="355600" cy="623888"/>
              <a:chOff x="5840" y="2194"/>
              <a:chExt cx="560" cy="981"/>
            </a:xfrm>
          </p:grpSpPr>
          <p:sp>
            <p:nvSpPr>
              <p:cNvPr id="90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500"/>
                  </a:spcAft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cxnSp>
        <p:nvCxnSpPr>
          <p:cNvPr id="101" name="Straight Arrow Connector 100"/>
          <p:cNvCxnSpPr/>
          <p:nvPr/>
        </p:nvCxnSpPr>
        <p:spPr>
          <a:xfrm flipV="1">
            <a:off x="4337732" y="2320009"/>
            <a:ext cx="438308" cy="755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4316320" y="3757103"/>
            <a:ext cx="438308" cy="755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E38409C-FD2E-4C10-B778-44BAB90C2BEB}"/>
              </a:ext>
            </a:extLst>
          </p:cNvPr>
          <p:cNvGrpSpPr/>
          <p:nvPr/>
        </p:nvGrpSpPr>
        <p:grpSpPr>
          <a:xfrm>
            <a:off x="1904008" y="5360567"/>
            <a:ext cx="5283085" cy="673199"/>
            <a:chOff x="1904008" y="5186392"/>
            <a:chExt cx="5283085" cy="673199"/>
          </a:xfrm>
        </p:grpSpPr>
        <p:grpSp>
          <p:nvGrpSpPr>
            <p:cNvPr id="4" name="Group 3"/>
            <p:cNvGrpSpPr/>
            <p:nvPr/>
          </p:nvGrpSpPr>
          <p:grpSpPr>
            <a:xfrm>
              <a:off x="1904008" y="5216623"/>
              <a:ext cx="2222500" cy="642968"/>
              <a:chOff x="3403600" y="5145853"/>
              <a:chExt cx="2222500" cy="642968"/>
            </a:xfrm>
          </p:grpSpPr>
          <p:grpSp>
            <p:nvGrpSpPr>
              <p:cNvPr id="5" name="Group 37"/>
              <p:cNvGrpSpPr>
                <a:grpSpLocks/>
              </p:cNvGrpSpPr>
              <p:nvPr/>
            </p:nvGrpSpPr>
            <p:grpSpPr bwMode="auto">
              <a:xfrm>
                <a:off x="3403600" y="5155406"/>
                <a:ext cx="355600" cy="623888"/>
                <a:chOff x="5840" y="2194"/>
                <a:chExt cx="560" cy="981"/>
              </a:xfrm>
            </p:grpSpPr>
            <p:sp>
              <p:nvSpPr>
                <p:cNvPr id="18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↑↓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1s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6" name="Group 40"/>
              <p:cNvGrpSpPr>
                <a:grpSpLocks/>
              </p:cNvGrpSpPr>
              <p:nvPr/>
            </p:nvGrpSpPr>
            <p:grpSpPr bwMode="auto">
              <a:xfrm>
                <a:off x="3975100" y="5145881"/>
                <a:ext cx="365125" cy="623888"/>
                <a:chOff x="5900" y="2194"/>
                <a:chExt cx="575" cy="981"/>
              </a:xfrm>
            </p:grpSpPr>
            <p:sp>
              <p:nvSpPr>
                <p:cNvPr id="16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90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↑↓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915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2s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7" name="Group 43"/>
              <p:cNvGrpSpPr>
                <a:grpSpLocks/>
              </p:cNvGrpSpPr>
              <p:nvPr/>
            </p:nvGrpSpPr>
            <p:grpSpPr bwMode="auto">
              <a:xfrm>
                <a:off x="4546600" y="5145881"/>
                <a:ext cx="355600" cy="623888"/>
                <a:chOff x="5840" y="2194"/>
                <a:chExt cx="560" cy="981"/>
              </a:xfrm>
            </p:grpSpPr>
            <p:sp>
              <p:nvSpPr>
                <p:cNvPr id="14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" name="Group 46"/>
              <p:cNvGrpSpPr>
                <a:grpSpLocks/>
              </p:cNvGrpSpPr>
              <p:nvPr/>
            </p:nvGrpSpPr>
            <p:grpSpPr bwMode="auto">
              <a:xfrm>
                <a:off x="4908550" y="5145853"/>
                <a:ext cx="355600" cy="642968"/>
                <a:chOff x="5840" y="2164"/>
                <a:chExt cx="560" cy="1011"/>
              </a:xfrm>
            </p:grpSpPr>
            <p:sp>
              <p:nvSpPr>
                <p:cNvPr id="12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6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2p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49"/>
              <p:cNvGrpSpPr>
                <a:grpSpLocks/>
              </p:cNvGrpSpPr>
              <p:nvPr/>
            </p:nvGrpSpPr>
            <p:grpSpPr bwMode="auto">
              <a:xfrm>
                <a:off x="5270500" y="5145881"/>
                <a:ext cx="355600" cy="623888"/>
                <a:chOff x="5840" y="2194"/>
                <a:chExt cx="560" cy="981"/>
              </a:xfrm>
            </p:grpSpPr>
            <p:sp>
              <p:nvSpPr>
                <p:cNvPr id="10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>
              <a:off x="4964593" y="5186392"/>
              <a:ext cx="2222500" cy="642968"/>
              <a:chOff x="3403600" y="5145853"/>
              <a:chExt cx="2222500" cy="642968"/>
            </a:xfrm>
          </p:grpSpPr>
          <p:grpSp>
            <p:nvGrpSpPr>
              <p:cNvPr id="53" name="Group 37"/>
              <p:cNvGrpSpPr>
                <a:grpSpLocks/>
              </p:cNvGrpSpPr>
              <p:nvPr/>
            </p:nvGrpSpPr>
            <p:grpSpPr bwMode="auto">
              <a:xfrm>
                <a:off x="3403600" y="5155406"/>
                <a:ext cx="355600" cy="623888"/>
                <a:chOff x="5840" y="2194"/>
                <a:chExt cx="560" cy="981"/>
              </a:xfrm>
            </p:grpSpPr>
            <p:sp>
              <p:nvSpPr>
                <p:cNvPr id="66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↑↓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7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1s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4" name="Group 40"/>
              <p:cNvGrpSpPr>
                <a:grpSpLocks/>
              </p:cNvGrpSpPr>
              <p:nvPr/>
            </p:nvGrpSpPr>
            <p:grpSpPr bwMode="auto">
              <a:xfrm>
                <a:off x="3975100" y="5145881"/>
                <a:ext cx="365125" cy="623888"/>
                <a:chOff x="5900" y="2194"/>
                <a:chExt cx="575" cy="981"/>
              </a:xfrm>
            </p:grpSpPr>
            <p:sp>
              <p:nvSpPr>
                <p:cNvPr id="64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90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↑↓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5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915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2s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5" name="Group 43"/>
              <p:cNvGrpSpPr>
                <a:grpSpLocks/>
              </p:cNvGrpSpPr>
              <p:nvPr/>
            </p:nvGrpSpPr>
            <p:grpSpPr bwMode="auto">
              <a:xfrm>
                <a:off x="4546600" y="5145881"/>
                <a:ext cx="355600" cy="623888"/>
                <a:chOff x="5840" y="2194"/>
                <a:chExt cx="560" cy="981"/>
              </a:xfrm>
            </p:grpSpPr>
            <p:sp>
              <p:nvSpPr>
                <p:cNvPr id="62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↑↓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3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6" name="Group 46"/>
              <p:cNvGrpSpPr>
                <a:grpSpLocks/>
              </p:cNvGrpSpPr>
              <p:nvPr/>
            </p:nvGrpSpPr>
            <p:grpSpPr bwMode="auto">
              <a:xfrm>
                <a:off x="4908550" y="5145853"/>
                <a:ext cx="355600" cy="642968"/>
                <a:chOff x="5840" y="2164"/>
                <a:chExt cx="560" cy="1011"/>
              </a:xfrm>
            </p:grpSpPr>
            <p:sp>
              <p:nvSpPr>
                <p:cNvPr id="60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6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2p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7" name="Group 49"/>
              <p:cNvGrpSpPr>
                <a:grpSpLocks/>
              </p:cNvGrpSpPr>
              <p:nvPr/>
            </p:nvGrpSpPr>
            <p:grpSpPr bwMode="auto">
              <a:xfrm>
                <a:off x="5270500" y="5145881"/>
                <a:ext cx="355600" cy="623888"/>
                <a:chOff x="5840" y="2194"/>
                <a:chExt cx="560" cy="981"/>
              </a:xfrm>
            </p:grpSpPr>
            <p:sp>
              <p:nvSpPr>
                <p:cNvPr id="58" name="Text Box 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194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r>
                    <a:rPr lang="en-US" sz="1100" dirty="0">
                      <a:latin typeface="Times New Roman" pitchFamily="18" charset="0"/>
                      <a:cs typeface="Arial" pitchFamily="34" charset="0"/>
                    </a:rPr>
                    <a:t>↑</a:t>
                  </a: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" name="Text Box 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840" y="2719"/>
                  <a:ext cx="560" cy="45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ts val="500"/>
                    </a:spcAft>
                  </a:pPr>
                  <a:endParaRPr lang="en-US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cxnSp>
          <p:nvCxnSpPr>
            <p:cNvPr id="103" name="Straight Arrow Connector 102"/>
            <p:cNvCxnSpPr/>
            <p:nvPr/>
          </p:nvCxnSpPr>
          <p:spPr>
            <a:xfrm flipV="1">
              <a:off x="4325137" y="5352895"/>
              <a:ext cx="438308" cy="755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5345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Energy Trend Deviations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92" y="1842567"/>
            <a:ext cx="8205421" cy="459633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7207200" y="2923200"/>
            <a:ext cx="547200" cy="25272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890800" y="2923200"/>
            <a:ext cx="547200" cy="25272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35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Successive Ionization Energies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95300" y="2290140"/>
          <a:ext cx="8153400" cy="36880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19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First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Third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Fourth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Fifth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Sixth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Seventh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11,815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1757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14,848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21,006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2427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3660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25,025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32,826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4620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37,829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47,276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2857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4578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7475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9445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53,265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64,358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3388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5306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7469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10,989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13,326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71,333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1681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3374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8407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11,022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15,164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17,867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029">
                <a:tc>
                  <a:txBody>
                    <a:bodyPr/>
                    <a:lstStyle/>
                    <a:p>
                      <a:r>
                        <a:rPr lang="en-US" sz="1600" dirty="0"/>
                        <a:t>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3952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12,177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15,238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19,998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98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Ionization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When trying to remove electrons from Be, which of the following sets of ionization energies makes the most sense going from first to third ionization energy?</a:t>
            </a:r>
          </a:p>
          <a:p>
            <a:pPr>
              <a:buNone/>
            </a:pPr>
            <a:endParaRPr lang="en-US" sz="2000" dirty="0"/>
          </a:p>
          <a:p>
            <a:pPr marL="514350" indent="-514350">
              <a:buFont typeface="+mj-lt"/>
              <a:buAutoNum type="alphaUcPeriod"/>
            </a:pPr>
            <a:r>
              <a:rPr lang="en-US" sz="2000" dirty="0"/>
              <a:t>First IE 900 kJ/mol, second IE 1,750 kJ/mol, third IE 15,000 kJ/mol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/>
              <a:t>First IE 1,750 kJ/mol, second IE 900 kJ/mol, third IE 15,000 kJ/mol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/>
              <a:t>First IE 15,000 kJ/mol, second IE 1,750 kJ/mol, third IE 900 kJ/mol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000" dirty="0"/>
              <a:t>First IE 900 kJ/mol, second IE 15,000 kJ/mol, third IE 22,000 kJ/mol</a:t>
            </a:r>
          </a:p>
          <a:p>
            <a:pPr marL="514350" indent="-51435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9588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Affinity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Electron affinity is the energy change for the process of adding an electron to a neutral atom in the gaseous state to form a negative atom </a:t>
                </a:r>
              </a:p>
              <a:p>
                <a:endParaRPr lang="en-US" sz="20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Cl</m:t>
                      </m:r>
                      <m:r>
                        <a:rPr lang="en-US" sz="2000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Ne</m:t>
                              </m:r>
                            </m:e>
                          </m:d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 baseline="30000" dirty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dirty="0">
                              <a:latin typeface="Cambria Math" panose="02040503050406030204" pitchFamily="18" charset="0"/>
                            </a:rPr>
                            <m:t>+ </m:t>
                          </m:r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</a:rPr>
                            <m:t>Cl</m:t>
                          </m:r>
                        </m:e>
                        <m:sup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([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Ne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]3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i="1" baseline="30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000" i="1" baseline="30000" dirty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If the negative ion is stable (does not spontaneously disintegrate into the natural atom and free electron), the energy change for its formation is a negative number.</a:t>
                </a:r>
              </a:p>
              <a:p>
                <a:r>
                  <a:rPr lang="en-US" sz="2000" dirty="0"/>
                  <a:t>Larger negative numbers such as this indicate that a very stable negative ion is formed</a:t>
                </a:r>
              </a:p>
              <a:p>
                <a:r>
                  <a:rPr lang="en-US" sz="2000" dirty="0"/>
                  <a:t>Smaller negative numbers indicate that a less stable ion is formed.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pPr algn="ctr">
                  <a:buNone/>
                </a:pPr>
                <a:endParaRPr lang="en-US" sz="2400" dirty="0"/>
              </a:p>
              <a:p>
                <a:pPr algn="ctr">
                  <a:buNone/>
                </a:pPr>
                <a:endParaRPr lang="en-US" sz="2400" dirty="0"/>
              </a:p>
              <a:p>
                <a:pPr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 r="-1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8872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Affinity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6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600" baseline="30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 = −23</m:t>
                      </m:r>
                      <m:f>
                        <m:f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600" dirty="0"/>
              </a:p>
              <a:p>
                <a:pPr algn="ctr">
                  <a:buNone/>
                </a:pPr>
                <a:endParaRPr lang="en-US" sz="26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6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US" sz="2600" baseline="30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 = −123</m:t>
                      </m:r>
                      <m:f>
                        <m:f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600" dirty="0"/>
              </a:p>
              <a:p>
                <a:pPr algn="ctr">
                  <a:buNone/>
                </a:pPr>
                <a:endParaRPr lang="en-US" sz="26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6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2600" i="1" baseline="30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 = 0</m:t>
                      </m:r>
                      <m:f>
                        <m:f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600" dirty="0"/>
              </a:p>
              <a:p>
                <a:pPr algn="ctr">
                  <a:buNone/>
                </a:pPr>
                <a:endParaRPr lang="en-US" sz="26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6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US" sz="2600" i="1" baseline="30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 = −141</m:t>
                      </m:r>
                      <m:f>
                        <m:f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600" dirty="0"/>
              </a:p>
              <a:p>
                <a:pPr algn="ctr">
                  <a:buNone/>
                </a:pPr>
                <a:endParaRPr lang="en-US" sz="26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US" sz="2600" i="1" dirty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600" i="1" dirty="0">
                          <a:latin typeface="Cambria Math" panose="02040503050406030204" pitchFamily="18" charset="0"/>
                          <a:cs typeface="Times New Roman"/>
                        </a:rPr>
                        <m:t>→</m:t>
                      </m:r>
                      <m:sSup>
                        <m:sSup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 dirty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600" i="1" baseline="30000" dirty="0"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US" sz="2600" i="1" baseline="300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2600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600" dirty="0">
                          <a:latin typeface="Cambria Math" panose="02040503050406030204" pitchFamily="18" charset="0"/>
                        </a:rPr>
                        <m:t>. = −322</m:t>
                      </m:r>
                      <m:f>
                        <m:fPr>
                          <m:ctrlPr>
                            <a:rPr lang="en-US" sz="2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600" dirty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2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716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electrons vs. Valence Electrons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Lower energy electrons, </a:t>
            </a:r>
            <a:r>
              <a:rPr lang="en-US" sz="2000"/>
              <a:t>innermost electrons </a:t>
            </a:r>
            <a:r>
              <a:rPr lang="en-US" sz="2000" dirty="0"/>
              <a:t>which shield the outermost electrons from the positive charge of the nucleus</a:t>
            </a:r>
          </a:p>
          <a:p>
            <a:r>
              <a:rPr lang="en-US" sz="2000" dirty="0"/>
              <a:t>Rarely participate in bonding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Higher energy, outermost electrons that don’t feel as much of the positive pull of the nucleus</a:t>
                </a:r>
              </a:p>
              <a:p>
                <a:r>
                  <a:rPr lang="en-US" sz="2000" dirty="0"/>
                  <a:t>Regularly participate in bonding</a:t>
                </a:r>
              </a:p>
              <a:p>
                <a:r>
                  <a:rPr lang="en-US" sz="2000" dirty="0"/>
                  <a:t>Equal to the sum of electrons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000" dirty="0"/>
                  <a:t> orbitals of the highest occupied shell.</a:t>
                </a: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0">
                <a:blip r:embed="rId2"/>
                <a:stretch>
                  <a:fillRect t="-850" r="-1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Core electrons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Valence electrons</a:t>
            </a:r>
          </a:p>
        </p:txBody>
      </p:sp>
    </p:spTree>
    <p:extLst>
      <p:ext uri="{BB962C8B-B14F-4D97-AF65-F5344CB8AC3E}">
        <p14:creationId xmlns:p14="http://schemas.microsoft.com/office/powerpoint/2010/main" val="134766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Affinity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Electron affinity generally increases as one goes to the right and up the periodic table</a:t>
            </a:r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968843" y="2700045"/>
            <a:ext cx="5371070" cy="3613089"/>
            <a:chOff x="2458604" y="3525794"/>
            <a:chExt cx="4444706" cy="2778072"/>
          </a:xfrm>
        </p:grpSpPr>
        <p:pic>
          <p:nvPicPr>
            <p:cNvPr id="5" name="Picture 4" descr="http://www.chem.qmul.ac.uk/iupac/AtWt/table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154" y="3926173"/>
              <a:ext cx="4072156" cy="2265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ight Arrow 5"/>
            <p:cNvSpPr/>
            <p:nvPr/>
          </p:nvSpPr>
          <p:spPr>
            <a:xfrm>
              <a:off x="2880582" y="3525794"/>
              <a:ext cx="3973300" cy="30429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/>
            <p:cNvSpPr/>
            <p:nvPr/>
          </p:nvSpPr>
          <p:spPr>
            <a:xfrm rot="16200000">
              <a:off x="1376370" y="4912322"/>
              <a:ext cx="2473778" cy="309309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0952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Affinities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From what you know in a general way about electron affinities, state which member of each of the following pairs has the more negative value: </a:t>
            </a:r>
          </a:p>
          <a:p>
            <a:pPr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As, Br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F, Li</a:t>
            </a:r>
          </a:p>
        </p:txBody>
      </p:sp>
    </p:spTree>
    <p:extLst>
      <p:ext uri="{BB962C8B-B14F-4D97-AF65-F5344CB8AC3E}">
        <p14:creationId xmlns:p14="http://schemas.microsoft.com/office/powerpoint/2010/main" val="2194425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Affinity Trend Deviations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43" y="1891324"/>
            <a:ext cx="8069719" cy="4439138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8038060" y="2476800"/>
            <a:ext cx="547200" cy="28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36060" y="2930400"/>
            <a:ext cx="547200" cy="24264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092460" y="2930400"/>
            <a:ext cx="547200" cy="28944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33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Ionization Energy and Electron Affinity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33400" y="2438400"/>
            <a:ext cx="5562600" cy="3657600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124200" y="2438400"/>
            <a:ext cx="5562600" cy="3657600"/>
          </a:xfrm>
          <a:prstGeom prst="roundRect">
            <a:avLst/>
          </a:prstGeom>
          <a:solidFill>
            <a:srgbClr val="0070C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248400" y="2718033"/>
                <a:ext cx="2133600" cy="30480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Corresponds to gaining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800" dirty="0"/>
              </a:p>
              <a:p>
                <a:r>
                  <a:rPr lang="en-US" sz="1800" dirty="0"/>
                  <a:t>Values become more </a:t>
                </a:r>
                <a:r>
                  <a:rPr lang="en-US" sz="1800" u="sng" dirty="0"/>
                  <a:t>negative</a:t>
                </a:r>
                <a:r>
                  <a:rPr lang="en-US" sz="1800" dirty="0"/>
                  <a:t> values as one goes up and to the right in the periodic table</a:t>
                </a:r>
              </a:p>
            </p:txBody>
          </p:sp>
        </mc:Choice>
        <mc:Fallback xmlns="">
          <p:sp>
            <p:nvSpPr>
              <p:cNvPr id="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248400" y="2718033"/>
                <a:ext cx="2133600" cy="3048000"/>
              </a:xfrm>
              <a:blipFill rotWithShape="0">
                <a:blip r:embed="rId2"/>
                <a:stretch>
                  <a:fillRect t="-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 txBox="1">
                <a:spLocks/>
              </p:cNvSpPr>
              <p:nvPr/>
            </p:nvSpPr>
            <p:spPr>
              <a:xfrm>
                <a:off x="3540154" y="2761376"/>
                <a:ext cx="2133600" cy="304800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/>
              <a:p>
                <a:pPr marL="320040" indent="-320040"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/>
                  <a:buChar char=""/>
                  <a:defRPr/>
                </a:pPr>
                <a:r>
                  <a:rPr lang="en-US" dirty="0"/>
                  <a:t>Affected by going from one subshell to another</a:t>
                </a:r>
              </a:p>
              <a:p>
                <a:pPr marL="320040" indent="-320040"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/>
                  <a:buChar char=""/>
                  <a:defRPr/>
                </a:pPr>
                <a:r>
                  <a:rPr lang="en-US" dirty="0"/>
                  <a:t>Affected by spin pairing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in an orbital</a:t>
                </a:r>
              </a:p>
            </p:txBody>
          </p:sp>
        </mc:Choice>
        <mc:Fallback xmlns=""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154" y="2761376"/>
                <a:ext cx="2133600" cy="3048000"/>
              </a:xfrm>
              <a:prstGeom prst="rect">
                <a:avLst/>
              </a:prstGeom>
              <a:blipFill>
                <a:blip r:embed="rId3"/>
                <a:stretch>
                  <a:fillRect t="-1400" r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857076" y="2754385"/>
                <a:ext cx="2133600" cy="304800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/>
              <a:p>
                <a:pPr marL="320040" indent="-320040"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/>
                  <a:buChar char=""/>
                  <a:defRPr/>
                </a:pPr>
                <a:r>
                  <a:rPr lang="en-US" dirty="0"/>
                  <a:t>Corresponds to loosing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320040" indent="-320040">
                  <a:spcBef>
                    <a:spcPts val="700"/>
                  </a:spcBef>
                  <a:buClr>
                    <a:schemeClr val="accent2"/>
                  </a:buClr>
                  <a:buSzPct val="60000"/>
                  <a:buFont typeface="Wingdings"/>
                  <a:buChar char=""/>
                  <a:defRPr/>
                </a:pPr>
                <a:r>
                  <a:rPr lang="en-US" dirty="0"/>
                  <a:t>Values become greater </a:t>
                </a:r>
                <a:r>
                  <a:rPr lang="en-US" u="sng" dirty="0"/>
                  <a:t>positive</a:t>
                </a:r>
                <a:r>
                  <a:rPr lang="en-US" dirty="0"/>
                  <a:t> values as one goes up and to the right in the periodic table</a:t>
                </a:r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076" y="2754385"/>
                <a:ext cx="2133600" cy="3048000"/>
              </a:xfrm>
              <a:prstGeom prst="rect">
                <a:avLst/>
              </a:prstGeom>
              <a:blipFill rotWithShape="0">
                <a:blip r:embed="rId4"/>
                <a:stretch>
                  <a:fillRect t="-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05343" y="1879134"/>
            <a:ext cx="233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Ionization Energy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23438" y="1905699"/>
            <a:ext cx="233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Both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84814" y="1873541"/>
            <a:ext cx="2332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Electron Affinity</a:t>
            </a:r>
          </a:p>
        </p:txBody>
      </p:sp>
    </p:spTree>
    <p:extLst>
      <p:ext uri="{BB962C8B-B14F-4D97-AF65-F5344CB8AC3E}">
        <p14:creationId xmlns:p14="http://schemas.microsoft.com/office/powerpoint/2010/main" val="1360066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Metals vs. Nonmetals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2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1800" dirty="0"/>
                  <a:t>Have small positive values for ionization energy</a:t>
                </a:r>
              </a:p>
              <a:p>
                <a:r>
                  <a:rPr lang="en-US" sz="1800" dirty="0"/>
                  <a:t>Thus, it doesn’t take much energy for them to lose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80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and form a </a:t>
                </a:r>
                <a:r>
                  <a:rPr lang="en-US" sz="1800" dirty="0" err="1"/>
                  <a:t>cation</a:t>
                </a:r>
                <a:endParaRPr lang="en-US" sz="1800" dirty="0"/>
              </a:p>
              <a:p>
                <a:r>
                  <a:rPr lang="en-US" sz="1800" dirty="0"/>
                  <a:t>Have small negative values for electron affinity</a:t>
                </a:r>
              </a:p>
              <a:p>
                <a:r>
                  <a:rPr lang="en-US" sz="1800" dirty="0"/>
                  <a:t>Means the system doesn’t loose a lot of energy when gaining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800" dirty="0"/>
              </a:p>
              <a:p>
                <a:r>
                  <a:rPr lang="en-US" sz="1800" dirty="0"/>
                  <a:t>Thus, the system doesn’t get a lot of stabilization by gaining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and forming an anion</a:t>
                </a:r>
                <a:endParaRPr lang="en-US" sz="1800" baseline="30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blipFill rotWithShape="0">
                <a:blip r:embed="rId2"/>
                <a:stretch>
                  <a:fillRect t="-1701" r="-2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1800" dirty="0"/>
                  <a:t>Have large positive values for ionization energy</a:t>
                </a:r>
              </a:p>
              <a:p>
                <a:r>
                  <a:rPr lang="en-US" sz="1800" dirty="0"/>
                  <a:t>Thus, it takes a lot of energy for them to lose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and form a </a:t>
                </a:r>
                <a:r>
                  <a:rPr lang="en-US" sz="1800" dirty="0" err="1"/>
                  <a:t>cation</a:t>
                </a:r>
                <a:endParaRPr lang="en-US" sz="1800" dirty="0"/>
              </a:p>
              <a:p>
                <a:r>
                  <a:rPr lang="en-US" sz="1800" dirty="0"/>
                  <a:t>Have large negative values for electron affinity</a:t>
                </a:r>
              </a:p>
              <a:p>
                <a:r>
                  <a:rPr lang="en-US" sz="1800" dirty="0"/>
                  <a:t>Means the system looses a lot of energy when gaining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800" dirty="0"/>
              </a:p>
              <a:p>
                <a:r>
                  <a:rPr lang="en-US" sz="1800" dirty="0"/>
                  <a:t>Thus, the system gets a lot of stabilization by gaining 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and forming an anion</a:t>
                </a:r>
                <a:endParaRPr lang="en-US" sz="1800" baseline="30000" dirty="0"/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0">
                <a:blip r:embed="rId3"/>
                <a:stretch>
                  <a:fillRect t="-1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Metals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Nonmetals</a:t>
            </a:r>
          </a:p>
        </p:txBody>
      </p:sp>
    </p:spTree>
    <p:extLst>
      <p:ext uri="{BB962C8B-B14F-4D97-AF65-F5344CB8AC3E}">
        <p14:creationId xmlns:p14="http://schemas.microsoft.com/office/powerpoint/2010/main" val="3817571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Group 1 atoms normally form ions with a +1 charge since they have low first ionization energies</a:t>
            </a:r>
          </a:p>
          <a:p>
            <a:r>
              <a:rPr lang="en-US" sz="1800" dirty="0"/>
              <a:t>Group 2 atoms normally form ions with a +2 charge since they have low first and second ionization energies </a:t>
            </a:r>
          </a:p>
          <a:p>
            <a:r>
              <a:rPr lang="en-US" sz="1800" dirty="0"/>
              <a:t>Group 13 atoms normally form ions with a +3 charge since they have low first, second, and third ionization energies.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Group 17 atoms normally form ions with a -1 since gaining one e</a:t>
            </a:r>
            <a:r>
              <a:rPr lang="en-US" sz="1800" baseline="30000" dirty="0"/>
              <a:t>-</a:t>
            </a:r>
            <a:r>
              <a:rPr lang="en-US" sz="1800" dirty="0"/>
              <a:t> fills the subshell</a:t>
            </a:r>
          </a:p>
          <a:p>
            <a:r>
              <a:rPr lang="en-US" sz="1800" dirty="0"/>
              <a:t>Group 16 atoms normally form ions with a -2 charge since gaining two e</a:t>
            </a:r>
            <a:r>
              <a:rPr lang="en-US" sz="1800" baseline="30000" dirty="0"/>
              <a:t>-</a:t>
            </a:r>
            <a:r>
              <a:rPr lang="en-US" sz="1800" dirty="0"/>
              <a:t> fills the subshell</a:t>
            </a:r>
          </a:p>
          <a:p>
            <a:r>
              <a:rPr lang="en-US" sz="1800" dirty="0"/>
              <a:t>Group 15 atoms normally form ions with a -3 charge since gaining three e</a:t>
            </a:r>
            <a:r>
              <a:rPr lang="en-US" sz="1800" baseline="30000" dirty="0"/>
              <a:t>-</a:t>
            </a:r>
            <a:r>
              <a:rPr lang="en-US" sz="1800" dirty="0"/>
              <a:t> fills the subshell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err="1"/>
              <a:t>Cations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Anions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1665" y="5972422"/>
                <a:ext cx="8093573" cy="661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Group 14 atoms normally don’t form ions since it requires a lot of energy to gain or loose 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65" y="5972422"/>
                <a:ext cx="8093573" cy="661720"/>
              </a:xfrm>
              <a:prstGeom prst="rect">
                <a:avLst/>
              </a:prstGeom>
              <a:blipFill rotWithShape="0">
                <a:blip r:embed="rId2"/>
                <a:stretch>
                  <a:fillRect t="-6481" r="-377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9216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/>
              <a:t>Ionic Bonds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Atoms held together by electrostatic attraction between cations and anions</a:t>
            </a:r>
          </a:p>
          <a:p>
            <a:r>
              <a:rPr lang="en-US" sz="2000" dirty="0"/>
              <a:t>Primarily between metals and nonmetals</a:t>
            </a:r>
          </a:p>
          <a:p>
            <a:r>
              <a:rPr lang="en-US" sz="2000" dirty="0"/>
              <a:t>Involves electron transfer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03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Lattice Formation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Na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Cl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530" name="Picture 2" descr="http://2012books.lardbucket.org/books/principles-of-general-chemistry-v1.0/section_06/4b1092559c38c43dd6fe074d07ee63b6.jpg"/>
          <p:cNvPicPr>
            <a:picLocks noChangeAspect="1" noChangeArrowheads="1"/>
          </p:cNvPicPr>
          <p:nvPr/>
        </p:nvPicPr>
        <p:blipFill rotWithShape="1">
          <a:blip r:embed="rId3" cstate="print"/>
          <a:srcRect l="31138"/>
          <a:stretch/>
        </p:blipFill>
        <p:spPr bwMode="auto">
          <a:xfrm>
            <a:off x="2001795" y="3142734"/>
            <a:ext cx="5729667" cy="3200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499286" y="5972432"/>
            <a:ext cx="1919417" cy="584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7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Valence Electrons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2677296"/>
            <a:ext cx="8090031" cy="290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85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Valence Electrons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number of valence electrons in the following elements</a:t>
            </a:r>
          </a:p>
          <a:p>
            <a:pPr>
              <a:buNone/>
            </a:pPr>
            <a:endParaRPr lang="en-US" sz="2400" dirty="0"/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Selenium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Lithium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Silicon </a:t>
            </a:r>
          </a:p>
        </p:txBody>
      </p:sp>
    </p:spTree>
    <p:extLst>
      <p:ext uri="{BB962C8B-B14F-4D97-AF65-F5344CB8AC3E}">
        <p14:creationId xmlns:p14="http://schemas.microsoft.com/office/powerpoint/2010/main" val="3168375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</a:t>
            </a:r>
            <a:r>
              <a:rPr lang="en-US" baseline="0" dirty="0"/>
              <a:t> </a:t>
            </a:r>
            <a:r>
              <a:rPr lang="en-US" dirty="0"/>
              <a:t>Radius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Atomic radius size increases as one goes to the left and down the periodic table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995574" y="2759676"/>
            <a:ext cx="5387548" cy="3560666"/>
            <a:chOff x="2458604" y="3525794"/>
            <a:chExt cx="4444706" cy="2778072"/>
          </a:xfrm>
        </p:grpSpPr>
        <p:pic>
          <p:nvPicPr>
            <p:cNvPr id="4" name="Picture 4" descr="http://www.chem.qmul.ac.uk/iupac/AtWt/table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154" y="3926173"/>
              <a:ext cx="4072156" cy="2265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ight Arrow 4"/>
            <p:cNvSpPr/>
            <p:nvPr/>
          </p:nvSpPr>
          <p:spPr>
            <a:xfrm rot="10800000">
              <a:off x="2880582" y="3525794"/>
              <a:ext cx="3973300" cy="304291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ight Arrow 5"/>
            <p:cNvSpPr/>
            <p:nvPr/>
          </p:nvSpPr>
          <p:spPr>
            <a:xfrm rot="5400000">
              <a:off x="1376370" y="4912322"/>
              <a:ext cx="2473778" cy="30930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4489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Radius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of the following shows the atoms C, Al, and Si in order of increasing atomic radius?</a:t>
            </a:r>
          </a:p>
          <a:p>
            <a:pPr>
              <a:buNone/>
            </a:pPr>
            <a:endParaRPr lang="en-US" sz="28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C, Al, Si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Si, Al, C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C, Si, Al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Al, Si, C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114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Size (Anions)</a:t>
            </a:r>
          </a:p>
        </p:txBody>
      </p:sp>
      <p:sp>
        <p:nvSpPr>
          <p:cNvPr id="9" name="Oval 8"/>
          <p:cNvSpPr/>
          <p:nvPr/>
        </p:nvSpPr>
        <p:spPr>
          <a:xfrm>
            <a:off x="2297336" y="3733171"/>
            <a:ext cx="770816" cy="78593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9+</a:t>
            </a:r>
          </a:p>
        </p:txBody>
      </p:sp>
      <p:sp>
        <p:nvSpPr>
          <p:cNvPr id="10" name="Oval 9"/>
          <p:cNvSpPr/>
          <p:nvPr/>
        </p:nvSpPr>
        <p:spPr>
          <a:xfrm>
            <a:off x="5956195" y="3711760"/>
            <a:ext cx="770816" cy="78593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9+</a:t>
            </a:r>
          </a:p>
        </p:txBody>
      </p:sp>
      <p:sp>
        <p:nvSpPr>
          <p:cNvPr id="12" name="Oval 11"/>
          <p:cNvSpPr/>
          <p:nvPr/>
        </p:nvSpPr>
        <p:spPr>
          <a:xfrm>
            <a:off x="4928442" y="2676447"/>
            <a:ext cx="2894341" cy="2833884"/>
          </a:xfrm>
          <a:prstGeom prst="ellipse">
            <a:avLst/>
          </a:prstGeom>
          <a:solidFill>
            <a:schemeClr val="accent3">
              <a:lumMod val="75000"/>
              <a:alpha val="2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78704" y="2418248"/>
                <a:ext cx="544106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9</m:t>
                      </m:r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b="0" i="0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704" y="2418248"/>
                <a:ext cx="544106" cy="3629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094317" y="2247694"/>
                <a:ext cx="809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317" y="2247694"/>
                <a:ext cx="809724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6767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07571" y="1753230"/>
                <a:ext cx="46173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Fluorine Atom (F) </a:t>
                </a:r>
                <a:r>
                  <a:rPr lang="en-US" sz="2000" dirty="0">
                    <a:latin typeface="Times New Roman"/>
                    <a:cs typeface="Times New Roman"/>
                  </a:rPr>
                  <a:t>→</a:t>
                </a:r>
                <a:r>
                  <a:rPr lang="en-US" sz="2000" dirty="0"/>
                  <a:t> Fluoride 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71" y="1753230"/>
                <a:ext cx="4617342" cy="400110"/>
              </a:xfrm>
              <a:prstGeom prst="rect">
                <a:avLst/>
              </a:prstGeom>
              <a:blipFill rotWithShape="0">
                <a:blip r:embed="rId5"/>
                <a:stretch>
                  <a:fillRect l="-1319" t="-10769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51665" y="5713110"/>
            <a:ext cx="8093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added number of electrons increases the amount of electron repulsion.  In response, the electron cloud gets bigger in order to accommodate the added repulsion</a:t>
            </a:r>
          </a:p>
        </p:txBody>
      </p:sp>
      <p:sp>
        <p:nvSpPr>
          <p:cNvPr id="17" name="Oval 16"/>
          <p:cNvSpPr/>
          <p:nvPr/>
        </p:nvSpPr>
        <p:spPr>
          <a:xfrm>
            <a:off x="1488736" y="2849000"/>
            <a:ext cx="2395577" cy="2486261"/>
          </a:xfrm>
          <a:prstGeom prst="ellipse">
            <a:avLst/>
          </a:prstGeom>
          <a:solidFill>
            <a:schemeClr val="accent3">
              <a:lumMod val="75000"/>
              <a:alpha val="2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0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/>
              <a:t>Ionic</a:t>
            </a:r>
            <a:r>
              <a:rPr lang="en-US" dirty="0"/>
              <a:t> Size (Cations)</a:t>
            </a:r>
          </a:p>
        </p:txBody>
      </p:sp>
      <p:sp>
        <p:nvSpPr>
          <p:cNvPr id="6" name="Oval 5"/>
          <p:cNvSpPr/>
          <p:nvPr/>
        </p:nvSpPr>
        <p:spPr>
          <a:xfrm>
            <a:off x="5333795" y="2864009"/>
            <a:ext cx="2493819" cy="2486261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7984" y="2511760"/>
            <a:ext cx="3182768" cy="3167652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65934" y="3627267"/>
            <a:ext cx="1005084" cy="9748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11+</a:t>
            </a:r>
          </a:p>
        </p:txBody>
      </p:sp>
      <p:sp>
        <p:nvSpPr>
          <p:cNvPr id="10" name="Oval 9"/>
          <p:cNvSpPr/>
          <p:nvPr/>
        </p:nvSpPr>
        <p:spPr>
          <a:xfrm>
            <a:off x="6090963" y="3620969"/>
            <a:ext cx="961002" cy="9748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11+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15481" y="1586970"/>
            <a:ext cx="506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Sodium Atom (Na) </a:t>
            </a:r>
            <a:r>
              <a:rPr lang="en-US" sz="2000" dirty="0">
                <a:latin typeface="Times New Roman"/>
                <a:cs typeface="Times New Roman"/>
              </a:rPr>
              <a:t>→</a:t>
            </a:r>
            <a:r>
              <a:rPr lang="en-US" sz="2000" dirty="0"/>
              <a:t> Sodium Ion (Na</a:t>
            </a:r>
            <a:r>
              <a:rPr lang="en-US" sz="2000" baseline="30000" dirty="0"/>
              <a:t>+</a:t>
            </a:r>
            <a:r>
              <a:rPr lang="en-US" sz="2000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437761" y="2104344"/>
                <a:ext cx="7967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761" y="2104344"/>
                <a:ext cx="796759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6870" t="-983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288703" y="2461461"/>
                <a:ext cx="7967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i="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703" y="2461461"/>
                <a:ext cx="796759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6923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51665" y="5795000"/>
            <a:ext cx="8093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decreased number of electrons decreases the amount of electron repulsion.  In response, the electron cloud gets smaller.</a:t>
            </a:r>
          </a:p>
        </p:txBody>
      </p:sp>
    </p:spTree>
    <p:extLst>
      <p:ext uri="{BB962C8B-B14F-4D97-AF65-F5344CB8AC3E}">
        <p14:creationId xmlns:p14="http://schemas.microsoft.com/office/powerpoint/2010/main" val="4261835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Isoelectronic</a:t>
            </a:r>
            <a:r>
              <a:rPr lang="en-US" dirty="0"/>
              <a:t> Series</a:t>
            </a:r>
          </a:p>
        </p:txBody>
      </p:sp>
      <p:sp>
        <p:nvSpPr>
          <p:cNvPr id="4" name="Oval 3"/>
          <p:cNvSpPr/>
          <p:nvPr/>
        </p:nvSpPr>
        <p:spPr>
          <a:xfrm>
            <a:off x="6989607" y="3716737"/>
            <a:ext cx="791570" cy="81886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6+</a:t>
            </a:r>
          </a:p>
        </p:txBody>
      </p:sp>
      <p:sp>
        <p:nvSpPr>
          <p:cNvPr id="5" name="Oval 4"/>
          <p:cNvSpPr/>
          <p:nvPr/>
        </p:nvSpPr>
        <p:spPr>
          <a:xfrm>
            <a:off x="1388126" y="3716737"/>
            <a:ext cx="791570" cy="81886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8+</a:t>
            </a:r>
          </a:p>
        </p:txBody>
      </p:sp>
      <p:sp>
        <p:nvSpPr>
          <p:cNvPr id="6" name="Oval 5"/>
          <p:cNvSpPr/>
          <p:nvPr/>
        </p:nvSpPr>
        <p:spPr>
          <a:xfrm>
            <a:off x="4098876" y="3716738"/>
            <a:ext cx="791570" cy="81886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7+</a:t>
            </a:r>
          </a:p>
        </p:txBody>
      </p:sp>
      <p:sp>
        <p:nvSpPr>
          <p:cNvPr id="7" name="Oval 6"/>
          <p:cNvSpPr/>
          <p:nvPr/>
        </p:nvSpPr>
        <p:spPr>
          <a:xfrm>
            <a:off x="844633" y="3144669"/>
            <a:ext cx="1910687" cy="1992572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20873" y="2854652"/>
            <a:ext cx="2565778" cy="2577152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812743" y="2565776"/>
            <a:ext cx="3088944" cy="3120787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37009" y="2582016"/>
                <a:ext cx="6329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009" y="2582016"/>
                <a:ext cx="632987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7692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200597" y="2447813"/>
                <a:ext cx="6329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597" y="2447813"/>
                <a:ext cx="632987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7692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068901" y="2095246"/>
                <a:ext cx="6329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901" y="2095246"/>
                <a:ext cx="632987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738" t="-1166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77937" y="1637611"/>
                <a:ext cx="13511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937" y="1637611"/>
                <a:ext cx="1351129" cy="4616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260385" y="1639999"/>
            <a:ext cx="557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681650" y="1633581"/>
                <a:ext cx="135112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1650" y="1633581"/>
                <a:ext cx="1351129" cy="4616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551665" y="5795000"/>
            <a:ext cx="8093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Substances in isoelectronic series have the same number of electrons</a:t>
            </a:r>
          </a:p>
        </p:txBody>
      </p:sp>
    </p:spTree>
    <p:extLst>
      <p:ext uri="{BB962C8B-B14F-4D97-AF65-F5344CB8AC3E}">
        <p14:creationId xmlns:p14="http://schemas.microsoft.com/office/powerpoint/2010/main" val="2517760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3300</TotalTime>
  <Words>966</Words>
  <Application>Microsoft Office PowerPoint</Application>
  <PresentationFormat>On-screen Show (4:3)</PresentationFormat>
  <Paragraphs>260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Times New Roman</vt:lpstr>
      <vt:lpstr>Wingdings</vt:lpstr>
      <vt:lpstr>Wingdings 2</vt:lpstr>
      <vt:lpstr>Median</vt:lpstr>
      <vt:lpstr>Chapter 6 Part 4</vt:lpstr>
      <vt:lpstr>Core electrons vs. Valence Electrons</vt:lpstr>
      <vt:lpstr>Valence Electrons</vt:lpstr>
      <vt:lpstr>Valence Electrons</vt:lpstr>
      <vt:lpstr>Atomic Radius</vt:lpstr>
      <vt:lpstr>Atomic Radius</vt:lpstr>
      <vt:lpstr>Ionic Size (Anions)</vt:lpstr>
      <vt:lpstr>Ionic Size (Cations)</vt:lpstr>
      <vt:lpstr>Isoelectronic Series</vt:lpstr>
      <vt:lpstr>Ionic Radius</vt:lpstr>
      <vt:lpstr>First Ionization Energy</vt:lpstr>
      <vt:lpstr>Ionization Energy</vt:lpstr>
      <vt:lpstr>Second Ionization Energy</vt:lpstr>
      <vt:lpstr>Key Information about Orbital Energies</vt:lpstr>
      <vt:lpstr>Ionization Energy Trend Deviations</vt:lpstr>
      <vt:lpstr>Successive Ionization Energies</vt:lpstr>
      <vt:lpstr>Ionization Energy</vt:lpstr>
      <vt:lpstr>Electron Affinity</vt:lpstr>
      <vt:lpstr>Electron Affinity</vt:lpstr>
      <vt:lpstr>Electron Affinity  </vt:lpstr>
      <vt:lpstr>Electron Affinities</vt:lpstr>
      <vt:lpstr>Electron Affinity Trend Deviations</vt:lpstr>
      <vt:lpstr>Ionization Energy and Electron Affinity</vt:lpstr>
      <vt:lpstr>Metals vs. Nonmetals</vt:lpstr>
      <vt:lpstr>Ion Formation</vt:lpstr>
      <vt:lpstr>Ionic Bonds</vt:lpstr>
      <vt:lpstr>Ionic Lattice Formation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Turner, Walter</cp:lastModifiedBy>
  <cp:revision>90</cp:revision>
  <dcterms:created xsi:type="dcterms:W3CDTF">2017-10-23T01:57:11Z</dcterms:created>
  <dcterms:modified xsi:type="dcterms:W3CDTF">2021-11-08T16:10:23Z</dcterms:modified>
</cp:coreProperties>
</file>