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18"/>
  </p:notesMasterIdLst>
  <p:sldIdLst>
    <p:sldId id="1693" r:id="rId2"/>
    <p:sldId id="1646" r:id="rId3"/>
    <p:sldId id="1656" r:id="rId4"/>
    <p:sldId id="1658" r:id="rId5"/>
    <p:sldId id="1727" r:id="rId6"/>
    <p:sldId id="1659" r:id="rId7"/>
    <p:sldId id="1668" r:id="rId8"/>
    <p:sldId id="534" r:id="rId9"/>
    <p:sldId id="1709" r:id="rId10"/>
    <p:sldId id="1710" r:id="rId11"/>
    <p:sldId id="1725" r:id="rId12"/>
    <p:sldId id="1717" r:id="rId13"/>
    <p:sldId id="1721" r:id="rId14"/>
    <p:sldId id="385" r:id="rId15"/>
    <p:sldId id="1724" r:id="rId16"/>
    <p:sldId id="28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58018" autoAdjust="0"/>
  </p:normalViewPr>
  <p:slideViewPr>
    <p:cSldViewPr snapToGrid="0">
      <p:cViewPr varScale="1">
        <p:scale>
          <a:sx n="50" d="100"/>
          <a:sy n="50" d="100"/>
        </p:scale>
        <p:origin x="1786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73C75-0DBC-41CC-B4DC-25B0B865FE4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DD60A-1940-471F-88A4-F15D5179B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12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PRuxMprSDQ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18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167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96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68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80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69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https://www.youtube.com/watch?v=8PRuxMprSDQ</a:t>
            </a:r>
            <a:endParaRPr lang="en-US" dirty="0"/>
          </a:p>
          <a:p>
            <a:endParaRPr lang="en-US" dirty="0"/>
          </a:p>
          <a:p>
            <a:r>
              <a:rPr lang="en-US" dirty="0"/>
              <a:t>0:20 to 3:00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54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86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75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728403-6582-4E97-9FA4-4285CFA2CD44}" type="slidenum">
              <a:rPr lang="en-US"/>
              <a:pPr/>
              <a:t>8</a:t>
            </a:fld>
            <a:endParaRPr lang="en-US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0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59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88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65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063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773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45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89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97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85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62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8096C-0B31-489A-82FD-A6FD49FA7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3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0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5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66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4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557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028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62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  <p:sldLayoutId id="2147483844" r:id="rId17"/>
    <p:sldLayoutId id="2147483845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1196D-E552-4454-975B-FDBBFF5FB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68A0B-1A76-46A2-998B-1BD3071D0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42" y="2194560"/>
            <a:ext cx="11688278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r>
              <a:rPr lang="en-US" sz="3600" dirty="0"/>
              <a:t>A schema that associates characteristics with a specific group of people is a ________________________, but negative feelings toward others because of their group is  __________________.</a:t>
            </a:r>
          </a:p>
          <a:p>
            <a:endParaRPr lang="en-US" sz="36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6D0FA2E-B489-4AC5-B292-EB246A38E206}"/>
              </a:ext>
            </a:extLst>
          </p:cNvPr>
          <p:cNvSpPr/>
          <p:nvPr/>
        </p:nvSpPr>
        <p:spPr>
          <a:xfrm>
            <a:off x="1847247" y="3822854"/>
            <a:ext cx="2720741" cy="383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stereotype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8CBBAF2-20D5-427B-9B67-189E22B208A9}"/>
              </a:ext>
            </a:extLst>
          </p:cNvPr>
          <p:cNvSpPr/>
          <p:nvPr/>
        </p:nvSpPr>
        <p:spPr>
          <a:xfrm>
            <a:off x="897554" y="5003525"/>
            <a:ext cx="2720741" cy="383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prejudice</a:t>
            </a:r>
          </a:p>
        </p:txBody>
      </p:sp>
    </p:spTree>
    <p:extLst>
      <p:ext uri="{BB962C8B-B14F-4D97-AF65-F5344CB8AC3E}">
        <p14:creationId xmlns:p14="http://schemas.microsoft.com/office/powerpoint/2010/main" val="16579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15EB3-2D5C-4164-85FB-F97EF7BB2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prejudice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09632-AFDE-40B5-ABC1-A4DA3C8F2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Prejudice can also be generated from </a:t>
            </a:r>
            <a:r>
              <a:rPr lang="en-US" sz="2800" u="sng" dirty="0"/>
              <a:t>negative stereotypes</a:t>
            </a:r>
          </a:p>
          <a:p>
            <a:pPr lvl="1"/>
            <a:r>
              <a:rPr lang="en-US" sz="2800" dirty="0"/>
              <a:t>Remember the ABCs of attitudes</a:t>
            </a:r>
          </a:p>
          <a:p>
            <a:pPr lvl="1"/>
            <a:endParaRPr lang="en-US" sz="1400" dirty="0"/>
          </a:p>
          <a:p>
            <a:r>
              <a:rPr lang="en-US" sz="2800" dirty="0"/>
              <a:t>Incorrect negative stereotypes can be maintained through</a:t>
            </a:r>
          </a:p>
          <a:p>
            <a:pPr lvl="1"/>
            <a:r>
              <a:rPr lang="en-US" sz="2600" dirty="0"/>
              <a:t>Confirmation bias</a:t>
            </a:r>
          </a:p>
          <a:p>
            <a:pPr lvl="2"/>
            <a:r>
              <a:rPr lang="en-US" sz="2400" dirty="0"/>
              <a:t>Schemas aid in memory</a:t>
            </a:r>
          </a:p>
          <a:p>
            <a:pPr lvl="1"/>
            <a:r>
              <a:rPr lang="en-US" sz="2600" dirty="0"/>
              <a:t>Self-fulfilling prophecy</a:t>
            </a:r>
          </a:p>
          <a:p>
            <a:pPr lvl="1"/>
            <a:r>
              <a:rPr lang="en-US" sz="2600" dirty="0"/>
              <a:t>Subtyping</a:t>
            </a:r>
          </a:p>
          <a:p>
            <a:pPr lvl="2"/>
            <a:r>
              <a:rPr lang="en-US" sz="2400" dirty="0"/>
              <a:t>“Tomboy”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265F88-E49B-4733-883C-1FE2DE581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630" y="3917687"/>
            <a:ext cx="3905250" cy="2009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7732"/>
          <a:stretch/>
        </p:blipFill>
        <p:spPr>
          <a:xfrm>
            <a:off x="5673567" y="3917687"/>
            <a:ext cx="2038350" cy="1371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8B4C5E-24A1-45B5-832A-3FCADB2E7D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298" y="5057087"/>
            <a:ext cx="2038349" cy="174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6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Self-fulfilling prophecy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Stereotype threat</a:t>
            </a:r>
          </a:p>
          <a:p>
            <a:pPr lvl="1"/>
            <a:r>
              <a:rPr lang="en-US" dirty="0"/>
              <a:t>Occurs due to concern about confirming a negative stereotype of one’s group</a:t>
            </a:r>
          </a:p>
          <a:p>
            <a:pPr lvl="1"/>
            <a:r>
              <a:rPr lang="en-US" dirty="0"/>
              <a:t>Impairs performance, creating a self-fulfilling prophecy</a:t>
            </a:r>
          </a:p>
          <a:p>
            <a:pPr lvl="1"/>
            <a:endParaRPr lang="en-US" dirty="0"/>
          </a:p>
          <a:p>
            <a:r>
              <a:rPr lang="en-US" dirty="0"/>
              <a:t>Can be generated by reminding of stereotype beforehand</a:t>
            </a:r>
          </a:p>
          <a:p>
            <a:pPr lvl="1"/>
            <a:r>
              <a:rPr lang="en-US" dirty="0"/>
              <a:t>Directly</a:t>
            </a:r>
          </a:p>
          <a:p>
            <a:pPr lvl="1"/>
            <a:r>
              <a:rPr lang="en-US" dirty="0"/>
              <a:t>Through phrasing on what the test assesses</a:t>
            </a:r>
          </a:p>
          <a:p>
            <a:pPr lvl="1"/>
            <a:r>
              <a:rPr lang="en-US" dirty="0"/>
              <a:t>Simple reminders of group membership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1C9DDD-F0C2-4BA2-88CA-92B03E459A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8657" y="3337140"/>
            <a:ext cx="2129344" cy="1738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9609" y="5261549"/>
            <a:ext cx="2030726" cy="13529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6361" y="5015624"/>
            <a:ext cx="2046587" cy="1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7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37F67-830A-4E99-8BF3-E2A5CD1E5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sources of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DD308-F6E4-40E5-B039-8063B33C7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Realistic Conflict Theory</a:t>
            </a:r>
          </a:p>
          <a:p>
            <a:pPr lvl="1"/>
            <a:r>
              <a:rPr lang="en-US" sz="3200" dirty="0"/>
              <a:t>A.k.a. competition</a:t>
            </a:r>
          </a:p>
          <a:p>
            <a:pPr marL="971550" lvl="1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Social Identity Theory</a:t>
            </a:r>
          </a:p>
          <a:p>
            <a:pPr lvl="1"/>
            <a:r>
              <a:rPr lang="en-US" sz="3200" dirty="0"/>
              <a:t>A.k.a. motive for own group to be superior</a:t>
            </a:r>
          </a:p>
          <a:p>
            <a:pPr marL="971550" lvl="1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Negative Stereotypes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30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49C71-E2B0-4EA3-9225-97BD5191C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A45E7-0BBE-480E-B407-776914235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200" dirty="0">
                <a:ea typeface="ヒラギノ角ゴ Pro W3" pitchFamily="-105" charset="-128"/>
              </a:rPr>
              <a:t>Behavior directed against persons because of their membership in a particular group</a:t>
            </a:r>
          </a:p>
          <a:p>
            <a:endParaRPr lang="en-US" altLang="en-US" sz="3200" dirty="0">
              <a:ea typeface="ヒラギノ角ゴ Pro W3" pitchFamily="-105" charset="-128"/>
            </a:endParaRPr>
          </a:p>
          <a:p>
            <a:pPr lvl="1"/>
            <a:r>
              <a:rPr lang="en-US" altLang="en-US" sz="3000" dirty="0">
                <a:ea typeface="ヒラギノ角ゴ Pro W3" pitchFamily="-105" charset="-128"/>
              </a:rPr>
              <a:t>Remember Fein and Spencer (1997)?</a:t>
            </a:r>
          </a:p>
          <a:p>
            <a:pPr lvl="2"/>
            <a:r>
              <a:rPr lang="en-US" altLang="en-US" sz="2800" dirty="0">
                <a:ea typeface="ヒラギノ角ゴ Pro W3" pitchFamily="-105" charset="-128"/>
              </a:rPr>
              <a:t>Covert prejudice frequently denied due                                to </a:t>
            </a:r>
            <a:r>
              <a:rPr lang="en-US" altLang="en-US" sz="2800" u="sng" dirty="0">
                <a:ea typeface="ヒラギノ角ゴ Pro W3" pitchFamily="-105" charset="-128"/>
              </a:rPr>
              <a:t>naïve realism</a:t>
            </a:r>
          </a:p>
          <a:p>
            <a:pPr lvl="2"/>
            <a:endParaRPr lang="en-US" altLang="en-US" sz="2800" dirty="0">
              <a:ea typeface="ヒラギノ角ゴ Pro W3" pitchFamily="-105" charset="-128"/>
            </a:endParaRPr>
          </a:p>
          <a:p>
            <a:endParaRPr lang="en-US" altLang="en-US" sz="3200" dirty="0">
              <a:ea typeface="ヒラギノ角ゴ Pro W3" pitchFamily="-105" charset="-128"/>
            </a:endParaRPr>
          </a:p>
          <a:p>
            <a:endParaRPr lang="en-US" altLang="en-US" sz="3200" dirty="0">
              <a:ea typeface="ヒラギノ角ゴ Pro W3" pitchFamily="-105" charset="-128"/>
            </a:endParaRPr>
          </a:p>
          <a:p>
            <a:endParaRPr lang="en-US" altLang="en-US" sz="3200" dirty="0">
              <a:ea typeface="ヒラギノ角ゴ Pro W3" pitchFamily="-105" charset="-128"/>
            </a:endParaRPr>
          </a:p>
          <a:p>
            <a:endParaRPr lang="en-US" altLang="en-US" sz="3000" dirty="0">
              <a:ea typeface="ヒラギノ角ゴ Pro W3" pitchFamily="-105" charset="-128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9C58CA-0930-42AC-A523-5B5B9BA05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7100" y="3267366"/>
            <a:ext cx="2880580" cy="3456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145F8B-2FB3-41D0-BE7C-AF2C1F295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1350" y="4995714"/>
            <a:ext cx="2763359" cy="171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9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>
            <a:extLst>
              <a:ext uri="{FF2B5EF4-FFF2-40B4-BE49-F238E27FC236}">
                <a16:creationId xmlns:a16="http://schemas.microsoft.com/office/drawing/2014/main" id="{4CDB76F7-08DC-47EC-8F0A-64F792B9A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discrimination</a:t>
            </a:r>
          </a:p>
        </p:txBody>
      </p:sp>
      <p:sp>
        <p:nvSpPr>
          <p:cNvPr id="638979" name="Rectangle 3">
            <a:extLst>
              <a:ext uri="{FF2B5EF4-FFF2-40B4-BE49-F238E27FC236}">
                <a16:creationId xmlns:a16="http://schemas.microsoft.com/office/drawing/2014/main" id="{F3B66249-5B37-45FC-8F53-9D8177F528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194560"/>
            <a:ext cx="9086850" cy="4024125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Dovidio &amp; </a:t>
            </a:r>
            <a:r>
              <a:rPr lang="en-US" altLang="en-US" sz="2800" dirty="0" err="1"/>
              <a:t>Gaertner</a:t>
            </a:r>
            <a:r>
              <a:rPr lang="en-US" altLang="en-US" sz="2800" dirty="0"/>
              <a:t> (2000)</a:t>
            </a:r>
          </a:p>
          <a:p>
            <a:pPr lvl="1"/>
            <a:r>
              <a:rPr lang="en-US" altLang="en-US" sz="2600" dirty="0"/>
              <a:t>Measured overt endorsement of prejudice, and “modern racism”	</a:t>
            </a:r>
          </a:p>
          <a:p>
            <a:pPr lvl="2"/>
            <a:r>
              <a:rPr lang="en-US" altLang="en-US" sz="2400" dirty="0"/>
              <a:t>Overt declines significantly from 1989 to 1999</a:t>
            </a:r>
          </a:p>
          <a:p>
            <a:endParaRPr lang="en-US" altLang="en-US" sz="2800" dirty="0"/>
          </a:p>
          <a:p>
            <a:pPr lvl="1"/>
            <a:r>
              <a:rPr lang="en-US" altLang="en-US" sz="2600" u="sng" dirty="0"/>
              <a:t>Modern racism</a:t>
            </a:r>
            <a:r>
              <a:rPr lang="en-US" altLang="en-US" sz="2600" dirty="0"/>
              <a:t> is the same in the two time periods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979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EF119-A6A9-4619-BF51-5EF1E1ECC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232D9-46EC-47D3-8144-1B7BECB23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47849"/>
            <a:ext cx="8610600" cy="4914901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/>
              <a:t>Stereotypes, prejudice, and discrimination</a:t>
            </a:r>
          </a:p>
          <a:p>
            <a:pPr lvl="1"/>
            <a:r>
              <a:rPr lang="en-US" sz="3000" dirty="0"/>
              <a:t>Affect, behavior, or cognition?</a:t>
            </a:r>
          </a:p>
          <a:p>
            <a:endParaRPr lang="en-US" sz="3000" dirty="0"/>
          </a:p>
          <a:p>
            <a:r>
              <a:rPr lang="en-US" sz="3000" dirty="0"/>
              <a:t>Prejudice?</a:t>
            </a:r>
          </a:p>
          <a:p>
            <a:pPr lvl="1"/>
            <a:r>
              <a:rPr lang="en-US" altLang="en-US" sz="3000" dirty="0">
                <a:ea typeface="ヒラギノ角ゴ Pro W3" pitchFamily="-105" charset="-128"/>
              </a:rPr>
              <a:t>Negative feelings toward others because of their membership in certain groups</a:t>
            </a:r>
            <a:endParaRPr lang="en-US" sz="3000" dirty="0"/>
          </a:p>
          <a:p>
            <a:r>
              <a:rPr lang="en-US" sz="3000" dirty="0"/>
              <a:t>Stereotype?</a:t>
            </a:r>
          </a:p>
          <a:p>
            <a:pPr lvl="1"/>
            <a:r>
              <a:rPr lang="en-US" altLang="en-US" sz="3000" dirty="0">
                <a:ea typeface="ヒラギノ角ゴ Pro W3" pitchFamily="-105" charset="-128"/>
              </a:rPr>
              <a:t>Beliefs that associate a whole group of people with certain traits or characteristics</a:t>
            </a:r>
          </a:p>
          <a:p>
            <a:pPr lvl="1"/>
            <a:endParaRPr lang="en-US" sz="3000" dirty="0"/>
          </a:p>
          <a:p>
            <a:r>
              <a:rPr lang="en-US" sz="3000" dirty="0"/>
              <a:t>Discrimination?</a:t>
            </a:r>
          </a:p>
          <a:p>
            <a:pPr lvl="1"/>
            <a:r>
              <a:rPr lang="en-US" altLang="en-US" sz="3000" dirty="0">
                <a:ea typeface="ヒラギノ角ゴ Pro W3" pitchFamily="-105" charset="-128"/>
              </a:rPr>
              <a:t>Behavior directed against persons because of their membership in a particular group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4F46F-27F2-434B-A4A3-611F075EB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43" y="2453955"/>
            <a:ext cx="981541" cy="835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2E0023-A464-4314-8DC1-441CB5769E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83" r="32400"/>
          <a:stretch/>
        </p:blipFill>
        <p:spPr>
          <a:xfrm>
            <a:off x="8903206" y="3813201"/>
            <a:ext cx="1305791" cy="16573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B1B37B-CDA7-4BBD-8C3E-4711B95F3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3428" y="2627365"/>
            <a:ext cx="1536963" cy="184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4AB045-E74A-40B0-B30B-123F5EFD6D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3937" y="5033149"/>
            <a:ext cx="1520709" cy="182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9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56A8-9D49-47CE-94EB-7F331207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Next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7D97B-F1CF-4EF9-9D0A-88046E23A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sz="2400" dirty="0"/>
          </a:p>
          <a:p>
            <a:r>
              <a:rPr lang="en-US" sz="2600" dirty="0"/>
              <a:t>Wednesday</a:t>
            </a:r>
          </a:p>
          <a:p>
            <a:pPr lvl="1"/>
            <a:r>
              <a:rPr lang="en-US" sz="2400" dirty="0"/>
              <a:t>Read p401-405</a:t>
            </a:r>
            <a:endParaRPr lang="en-US" dirty="0"/>
          </a:p>
          <a:p>
            <a:pPr lvl="1"/>
            <a:r>
              <a:rPr lang="en-US" sz="2400" dirty="0"/>
              <a:t>Watch “A Class Divided”</a:t>
            </a:r>
          </a:p>
          <a:p>
            <a:pPr lvl="1"/>
            <a:r>
              <a:rPr lang="en-US" sz="2400" dirty="0"/>
              <a:t>Complete Film Assignment by Class time</a:t>
            </a:r>
          </a:p>
          <a:p>
            <a:pPr lvl="1"/>
            <a:endParaRPr lang="en-US" sz="2400" dirty="0"/>
          </a:p>
          <a:p>
            <a:r>
              <a:rPr lang="en-US" sz="2600" dirty="0"/>
              <a:t>Friday</a:t>
            </a:r>
          </a:p>
          <a:p>
            <a:pPr lvl="1"/>
            <a:r>
              <a:rPr lang="en-US" sz="2400" dirty="0" err="1"/>
              <a:t>InQuizitive</a:t>
            </a:r>
            <a:r>
              <a:rPr lang="en-US" sz="2400" dirty="0"/>
              <a:t> Chapter 11 due (11:59 P.M.)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83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65CB2-2423-4D5B-9BAF-59B7F5CCBD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Prejudice: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63FFE-5F06-4743-83FC-996AA96C6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Where Does It Come From?</a:t>
            </a:r>
          </a:p>
        </p:txBody>
      </p:sp>
    </p:spTree>
    <p:extLst>
      <p:ext uri="{BB962C8B-B14F-4D97-AF65-F5344CB8AC3E}">
        <p14:creationId xmlns:p14="http://schemas.microsoft.com/office/powerpoint/2010/main" val="1662528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Prejudice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ea typeface="ヒラギノ角ゴ Pro W3" pitchFamily="-105" charset="-128"/>
              </a:rPr>
              <a:t>Negative feelings toward others because of their membership in certain groups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800" dirty="0"/>
              <a:t>What motivates prejudice against other groups?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Realistic Conflict Theory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Social Identity Theory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5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Realistic conflict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Hostility between groups is caused by direct competition for limited resources.</a:t>
            </a:r>
          </a:p>
          <a:p>
            <a:endParaRPr lang="en-US" sz="2800" dirty="0"/>
          </a:p>
          <a:p>
            <a:pPr lvl="1"/>
            <a:r>
              <a:rPr lang="en-US" sz="2400" u="sng" dirty="0"/>
              <a:t>Perception</a:t>
            </a:r>
            <a:r>
              <a:rPr lang="en-US" sz="2400" b="1" dirty="0"/>
              <a:t> </a:t>
            </a:r>
            <a:r>
              <a:rPr lang="en-US" sz="2400" dirty="0"/>
              <a:t>of limited resources is important</a:t>
            </a:r>
          </a:p>
          <a:p>
            <a:pPr lvl="2"/>
            <a:r>
              <a:rPr lang="en-US" sz="2000" dirty="0"/>
              <a:t>E.g.,  believing</a:t>
            </a:r>
            <a:r>
              <a:rPr lang="en-US" sz="2000" b="1" dirty="0"/>
              <a:t> </a:t>
            </a:r>
            <a:r>
              <a:rPr lang="en-US" sz="2000" dirty="0"/>
              <a:t>that “group x is taking all our jobs away”</a:t>
            </a:r>
          </a:p>
          <a:p>
            <a:pPr lvl="2"/>
            <a:endParaRPr lang="en-US" sz="2000" dirty="0"/>
          </a:p>
          <a:p>
            <a:pPr lvl="1"/>
            <a:r>
              <a:rPr lang="en-US" sz="2400" dirty="0"/>
              <a:t>Relative deprivation </a:t>
            </a:r>
          </a:p>
          <a:p>
            <a:pPr lvl="2"/>
            <a:r>
              <a:rPr lang="en-US" sz="2000" dirty="0"/>
              <a:t>the belief that one fares poorly </a:t>
            </a:r>
            <a:r>
              <a:rPr lang="en-US" sz="2000" i="1" dirty="0"/>
              <a:t>compared with </a:t>
            </a:r>
            <a:r>
              <a:rPr lang="en-US" sz="2000" dirty="0"/>
              <a:t>others</a:t>
            </a:r>
          </a:p>
          <a:p>
            <a:pPr lvl="2"/>
            <a:r>
              <a:rPr lang="en-US" sz="2000" dirty="0"/>
              <a:t>E.g., “group x is getting all the </a:t>
            </a:r>
            <a:r>
              <a:rPr lang="en-US" sz="2000" i="1" dirty="0"/>
              <a:t>good </a:t>
            </a:r>
            <a:r>
              <a:rPr lang="en-US" sz="2000" dirty="0"/>
              <a:t>jobs”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337" y="4611290"/>
            <a:ext cx="2709863" cy="2032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3500" y="2827687"/>
            <a:ext cx="2552700" cy="152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2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314325"/>
            <a:ext cx="1186815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91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Identity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4196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People derive self-esteem from positive </a:t>
            </a:r>
            <a:r>
              <a:rPr lang="en-US" sz="2800" u="sng" dirty="0"/>
              <a:t>group memberships</a:t>
            </a:r>
            <a:r>
              <a:rPr lang="en-US" sz="2800" dirty="0"/>
              <a:t>.</a:t>
            </a:r>
          </a:p>
          <a:p>
            <a:pPr lvl="1"/>
            <a:r>
              <a:rPr lang="en-US" sz="2400" dirty="0"/>
              <a:t>Generally judge our groups to be superior </a:t>
            </a:r>
          </a:p>
          <a:p>
            <a:pPr lvl="1"/>
            <a:r>
              <a:rPr lang="en-US" sz="2400" dirty="0"/>
              <a:t>Generally favor our own groups with better treatment</a:t>
            </a:r>
          </a:p>
          <a:p>
            <a:pPr>
              <a:buNone/>
            </a:pPr>
            <a:endParaRPr lang="en-US" sz="1050" dirty="0"/>
          </a:p>
          <a:p>
            <a:r>
              <a:rPr lang="en-US" sz="2800" dirty="0"/>
              <a:t>Threats to self-esteem lead people to derogate                         outgroups, which in turn increases self-esteem.</a:t>
            </a:r>
          </a:p>
          <a:p>
            <a:pPr marL="457200" lvl="1" indent="0">
              <a:buNone/>
            </a:pPr>
            <a:endParaRPr lang="en-US" sz="900" dirty="0"/>
          </a:p>
          <a:p>
            <a:r>
              <a:rPr lang="en-US" sz="3000" dirty="0"/>
              <a:t>Why?</a:t>
            </a:r>
          </a:p>
          <a:p>
            <a:pPr lvl="1"/>
            <a:r>
              <a:rPr lang="en-US" sz="2800" dirty="0"/>
              <a:t>Value is relative</a:t>
            </a:r>
          </a:p>
          <a:p>
            <a:pPr marL="0" indent="0">
              <a:buNone/>
            </a:pPr>
            <a:r>
              <a:rPr lang="en-US" dirty="0"/>
              <a:t>	“ . . . a </a:t>
            </a:r>
            <a:r>
              <a:rPr lang="en-US" b="1" dirty="0"/>
              <a:t>mountain</a:t>
            </a:r>
            <a:r>
              <a:rPr lang="en-US" dirty="0"/>
              <a:t> is not a </a:t>
            </a:r>
            <a:r>
              <a:rPr lang="en-US" b="1" dirty="0"/>
              <a:t>mountain</a:t>
            </a:r>
            <a:r>
              <a:rPr lang="en-US" dirty="0"/>
              <a:t> if there is nothing below”</a:t>
            </a:r>
          </a:p>
          <a:p>
            <a:pPr marL="0" indent="0">
              <a:buNone/>
            </a:pPr>
            <a:r>
              <a:rPr lang="en-US" dirty="0"/>
              <a:t>	-</a:t>
            </a:r>
            <a:r>
              <a:rPr lang="en-US" dirty="0" err="1"/>
              <a:t>TaNehisi</a:t>
            </a:r>
            <a:r>
              <a:rPr lang="en-US" dirty="0"/>
              <a:t> Coates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80543D-C73D-4D79-B904-537C5B5F9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881" y="2732055"/>
            <a:ext cx="1928028" cy="268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2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Fein &amp; Spencer (1997)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Tx/>
              <a:buChar char="•"/>
            </a:pPr>
            <a:r>
              <a:rPr lang="en-US" sz="2800" dirty="0"/>
              <a:t>Campus with a prevalent negative “Jewish American Princess” stereotype</a:t>
            </a:r>
          </a:p>
          <a:p>
            <a:pPr marL="342900" lvl="1" indent="-342900">
              <a:buFontTx/>
              <a:buChar char="•"/>
            </a:pPr>
            <a:endParaRPr lang="en-US" sz="2800" dirty="0"/>
          </a:p>
          <a:p>
            <a:pPr marL="800100" lvl="2" indent="-342900">
              <a:buFontTx/>
              <a:buChar char="•"/>
            </a:pPr>
            <a:r>
              <a:rPr lang="en-US" sz="2600" dirty="0"/>
              <a:t>Took intelligence test</a:t>
            </a:r>
          </a:p>
          <a:p>
            <a:pPr lvl="2"/>
            <a:r>
              <a:rPr lang="en-US" sz="2400" dirty="0"/>
              <a:t>Gave Ps + or – feedback about performance </a:t>
            </a:r>
          </a:p>
          <a:p>
            <a:pPr lvl="1"/>
            <a:endParaRPr lang="en-US" sz="2800" dirty="0"/>
          </a:p>
          <a:p>
            <a:pPr lvl="1"/>
            <a:r>
              <a:rPr lang="en-US" sz="2600" dirty="0"/>
              <a:t>Evaluated job applicant (resume and video)</a:t>
            </a:r>
          </a:p>
          <a:p>
            <a:pPr lvl="2"/>
            <a:r>
              <a:rPr lang="en-US" sz="2400" dirty="0"/>
              <a:t>Jewish (Julie Goldberg) or Italian (Maria </a:t>
            </a:r>
            <a:r>
              <a:rPr lang="en-US" sz="2400" dirty="0" err="1"/>
              <a:t>D’Agostino</a:t>
            </a:r>
            <a:r>
              <a:rPr lang="en-US" sz="2400" dirty="0"/>
              <a:t>) </a:t>
            </a:r>
          </a:p>
          <a:p>
            <a:pPr lvl="2"/>
            <a:endParaRPr lang="en-US" sz="2800" i="1" dirty="0"/>
          </a:p>
          <a:p>
            <a:r>
              <a:rPr lang="en-US" sz="3200" dirty="0"/>
              <a:t>Measured ratings of applicant’s personality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6" y="1777367"/>
            <a:ext cx="1314140" cy="1647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899" y="3314700"/>
            <a:ext cx="1789245" cy="1311159"/>
          </a:xfrm>
          <a:prstGeom prst="rect">
            <a:avLst/>
          </a:prstGeom>
        </p:spPr>
      </p:pic>
      <p:pic>
        <p:nvPicPr>
          <p:cNvPr id="15364" name="Picture 4" descr="Image result for job applicant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0676" y="4763018"/>
            <a:ext cx="1789682" cy="110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03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17C3-5B1F-44F6-9197-2DACBEE560F1}" type="slidenum">
              <a:rPr lang="en-US"/>
              <a:pPr/>
              <a:t>8</a:t>
            </a:fld>
            <a:endParaRPr lang="en-US"/>
          </a:p>
        </p:txBody>
      </p: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33775" y="371476"/>
            <a:ext cx="8229600" cy="1143000"/>
          </a:xfrm>
        </p:spPr>
        <p:txBody>
          <a:bodyPr/>
          <a:lstStyle/>
          <a:p>
            <a:r>
              <a:rPr lang="en-US" dirty="0"/>
              <a:t>Fein &amp; Spencer (1997)</a:t>
            </a:r>
          </a:p>
        </p:txBody>
      </p:sp>
      <p:pic>
        <p:nvPicPr>
          <p:cNvPr id="369667" name="Picture 3" descr="05_07_LA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8150" y="2133601"/>
            <a:ext cx="8674100" cy="4581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9668" name="Text Box 4"/>
          <p:cNvSpPr txBox="1">
            <a:spLocks noChangeArrowheads="1"/>
          </p:cNvSpPr>
          <p:nvPr/>
        </p:nvSpPr>
        <p:spPr bwMode="auto">
          <a:xfrm>
            <a:off x="2381250" y="1676401"/>
            <a:ext cx="3657600" cy="4108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815138" y="2057400"/>
            <a:ext cx="3719512" cy="3751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388645" y="1676401"/>
            <a:ext cx="1490662" cy="4108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72562" y="2209800"/>
            <a:ext cx="1614487" cy="359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69107" y="1327151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Tx/>
              <a:buChar char="•"/>
            </a:pPr>
            <a:r>
              <a:rPr lang="en-US" sz="2800" dirty="0"/>
              <a:t>Question:  Results according to social identity theory?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0272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8" grpId="0" animBg="1"/>
      <p:bldP spid="369668" grpId="1" animBg="1"/>
      <p:bldP spid="2" grpId="0" animBg="1"/>
      <p:bldP spid="2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51CB9-51E9-4FA2-9578-265CEE71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in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51029-E702-4EC7-9015-92796E930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How is prejudice generated, according to . . .</a:t>
            </a:r>
          </a:p>
          <a:p>
            <a:endParaRPr lang="en-US" sz="1800" dirty="0"/>
          </a:p>
          <a:p>
            <a:r>
              <a:rPr lang="en-US" sz="2800" dirty="0"/>
              <a:t>Realistic conflict theory?</a:t>
            </a:r>
          </a:p>
          <a:p>
            <a:r>
              <a:rPr lang="en-US" sz="2800" dirty="0"/>
              <a:t>Social Identity theory?</a:t>
            </a:r>
          </a:p>
          <a:p>
            <a:endParaRPr lang="en-US" sz="1600" dirty="0"/>
          </a:p>
          <a:p>
            <a:r>
              <a:rPr lang="en-US" sz="2800" dirty="0"/>
              <a:t>Note:  These are both </a:t>
            </a:r>
            <a:r>
              <a:rPr lang="en-US" sz="2800" i="1" dirty="0"/>
              <a:t>motivational</a:t>
            </a:r>
            <a:r>
              <a:rPr lang="en-US" sz="2800" dirty="0"/>
              <a:t> accounts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F3AD37-5139-4132-80BE-57C668E8D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529"/>
          <a:stretch/>
        </p:blipFill>
        <p:spPr>
          <a:xfrm>
            <a:off x="6096000" y="182749"/>
            <a:ext cx="2806366" cy="15460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2FAD68-AEFA-4B1F-BAFD-4E9597EDD7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2366" y="4988506"/>
            <a:ext cx="2933198" cy="16543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7B63E2-11F9-40EE-A473-507ABE8941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2364" y="2826217"/>
            <a:ext cx="2933197" cy="189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79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16956</TotalTime>
  <Words>574</Words>
  <Application>Microsoft Office PowerPoint</Application>
  <PresentationFormat>Widescreen</PresentationFormat>
  <Paragraphs>153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Century Gothic</vt:lpstr>
      <vt:lpstr>Vapor Trail</vt:lpstr>
      <vt:lpstr>Review</vt:lpstr>
      <vt:lpstr>Prejudice:</vt:lpstr>
      <vt:lpstr>Prejudice</vt:lpstr>
      <vt:lpstr>Realistic conflict theory</vt:lpstr>
      <vt:lpstr>PowerPoint Presentation</vt:lpstr>
      <vt:lpstr>Social Identity theory</vt:lpstr>
      <vt:lpstr>Fein &amp; Spencer (1997)</vt:lpstr>
      <vt:lpstr>Fein &amp; Spencer (1997)</vt:lpstr>
      <vt:lpstr>Check in</vt:lpstr>
      <vt:lpstr>prejudice </vt:lpstr>
      <vt:lpstr>Self-fulfilling prophecy</vt:lpstr>
      <vt:lpstr>Overview of sources of prejudice</vt:lpstr>
      <vt:lpstr>Discrimination</vt:lpstr>
      <vt:lpstr>discrimination</vt:lpstr>
      <vt:lpstr>Test yourself</vt:lpstr>
      <vt:lpstr>For Next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</dc:title>
  <dc:creator>Kraemer, Kyle Rhoads</dc:creator>
  <cp:lastModifiedBy>Kraemer, Kyle</cp:lastModifiedBy>
  <cp:revision>164</cp:revision>
  <dcterms:created xsi:type="dcterms:W3CDTF">2019-03-26T15:14:23Z</dcterms:created>
  <dcterms:modified xsi:type="dcterms:W3CDTF">2021-11-08T20:55:27Z</dcterms:modified>
</cp:coreProperties>
</file>