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7" r:id="rId1"/>
  </p:sldMasterIdLst>
  <p:notesMasterIdLst>
    <p:notesMasterId r:id="rId22"/>
  </p:notesMasterIdLst>
  <p:sldIdLst>
    <p:sldId id="1693" r:id="rId2"/>
    <p:sldId id="1646" r:id="rId3"/>
    <p:sldId id="1706" r:id="rId4"/>
    <p:sldId id="1657" r:id="rId5"/>
    <p:sldId id="1701" r:id="rId6"/>
    <p:sldId id="1715" r:id="rId7"/>
    <p:sldId id="1702" r:id="rId8"/>
    <p:sldId id="1718" r:id="rId9"/>
    <p:sldId id="1707" r:id="rId10"/>
    <p:sldId id="1727" r:id="rId11"/>
    <p:sldId id="1728" r:id="rId12"/>
    <p:sldId id="1719" r:id="rId13"/>
    <p:sldId id="1720" r:id="rId14"/>
    <p:sldId id="1732" r:id="rId15"/>
    <p:sldId id="1711" r:id="rId16"/>
    <p:sldId id="1729" r:id="rId17"/>
    <p:sldId id="1723" r:id="rId18"/>
    <p:sldId id="1730" r:id="rId19"/>
    <p:sldId id="1733" r:id="rId20"/>
    <p:sldId id="282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86" autoAdjust="0"/>
    <p:restoredTop sz="61809" autoAdjust="0"/>
  </p:normalViewPr>
  <p:slideViewPr>
    <p:cSldViewPr snapToGrid="0">
      <p:cViewPr varScale="1">
        <p:scale>
          <a:sx n="53" d="100"/>
          <a:sy n="53" d="100"/>
        </p:scale>
        <p:origin x="169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85504E-FDD4-4D0A-879F-222E7D6A758E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821222D-3A80-497F-AAAE-9BD1E86CE939}">
      <dgm:prSet phldrT="[Text]" custT="1"/>
      <dgm:spPr>
        <a:solidFill>
          <a:srgbClr val="008000"/>
        </a:solidFill>
      </dgm:spPr>
      <dgm:t>
        <a:bodyPr/>
        <a:lstStyle/>
        <a:p>
          <a:r>
            <a:rPr lang="en-US" sz="2400" dirty="0"/>
            <a:t>Equal status</a:t>
          </a:r>
        </a:p>
      </dgm:t>
    </dgm:pt>
    <dgm:pt modelId="{FB91D06C-C5E4-4155-8D41-B6FA66BE1ED6}" type="parTrans" cxnId="{8696F001-6A4D-4B1D-9935-536414CDBD21}">
      <dgm:prSet/>
      <dgm:spPr/>
      <dgm:t>
        <a:bodyPr/>
        <a:lstStyle/>
        <a:p>
          <a:endParaRPr lang="en-US"/>
        </a:p>
      </dgm:t>
    </dgm:pt>
    <dgm:pt modelId="{A5A8E360-4B57-4FB0-914E-1AB8D10108B9}" type="sibTrans" cxnId="{8696F001-6A4D-4B1D-9935-536414CDBD21}">
      <dgm:prSet/>
      <dgm:spPr/>
      <dgm:t>
        <a:bodyPr/>
        <a:lstStyle/>
        <a:p>
          <a:endParaRPr lang="en-US"/>
        </a:p>
      </dgm:t>
    </dgm:pt>
    <dgm:pt modelId="{EC80CF0C-B545-4E08-AD54-981F71303CC0}">
      <dgm:prSet phldrT="[Text]" custT="1"/>
      <dgm:spPr>
        <a:solidFill>
          <a:srgbClr val="000099"/>
        </a:solidFill>
      </dgm:spPr>
      <dgm:t>
        <a:bodyPr/>
        <a:lstStyle/>
        <a:p>
          <a:r>
            <a:rPr lang="en-US" sz="2400" dirty="0"/>
            <a:t>Personal interaction</a:t>
          </a:r>
        </a:p>
      </dgm:t>
    </dgm:pt>
    <dgm:pt modelId="{020E7771-E045-428B-8FD8-3977A2DC4DEB}" type="parTrans" cxnId="{F85F13F7-0495-4B6E-BDE7-8FC8C96367CE}">
      <dgm:prSet/>
      <dgm:spPr/>
      <dgm:t>
        <a:bodyPr/>
        <a:lstStyle/>
        <a:p>
          <a:endParaRPr lang="en-US"/>
        </a:p>
      </dgm:t>
    </dgm:pt>
    <dgm:pt modelId="{BCECE7BD-7D32-44D8-A31F-E956A7E1102F}" type="sibTrans" cxnId="{F85F13F7-0495-4B6E-BDE7-8FC8C96367CE}">
      <dgm:prSet/>
      <dgm:spPr/>
      <dgm:t>
        <a:bodyPr/>
        <a:lstStyle/>
        <a:p>
          <a:endParaRPr lang="en-US"/>
        </a:p>
      </dgm:t>
    </dgm:pt>
    <dgm:pt modelId="{C2313EE4-D84C-4145-992E-2C0CB9B63738}">
      <dgm:prSet phldrT="[Text]" custT="1"/>
      <dgm:spPr>
        <a:solidFill>
          <a:srgbClr val="CC0000"/>
        </a:solidFill>
      </dgm:spPr>
      <dgm:t>
        <a:bodyPr/>
        <a:lstStyle/>
        <a:p>
          <a:r>
            <a:rPr lang="en-US" sz="2400" dirty="0"/>
            <a:t>Cooperative behavior</a:t>
          </a:r>
        </a:p>
      </dgm:t>
    </dgm:pt>
    <dgm:pt modelId="{591DB99E-AC14-4430-8660-6691274F3A6E}" type="parTrans" cxnId="{E14006C2-C333-4170-9C76-9623190C36FC}">
      <dgm:prSet/>
      <dgm:spPr/>
      <dgm:t>
        <a:bodyPr/>
        <a:lstStyle/>
        <a:p>
          <a:endParaRPr lang="en-US"/>
        </a:p>
      </dgm:t>
    </dgm:pt>
    <dgm:pt modelId="{2E2C3F6E-57A2-4BE8-B559-A6382042EB72}" type="sibTrans" cxnId="{E14006C2-C333-4170-9C76-9623190C36FC}">
      <dgm:prSet/>
      <dgm:spPr/>
      <dgm:t>
        <a:bodyPr/>
        <a:lstStyle/>
        <a:p>
          <a:endParaRPr lang="en-US"/>
        </a:p>
      </dgm:t>
    </dgm:pt>
    <dgm:pt modelId="{CEF9AE00-2BEB-4D6A-86BA-D3B04306F5CE}">
      <dgm:prSet phldrT="[Text]" custT="1"/>
      <dgm:spPr>
        <a:solidFill>
          <a:srgbClr val="CC6600"/>
        </a:solidFill>
      </dgm:spPr>
      <dgm:t>
        <a:bodyPr/>
        <a:lstStyle/>
        <a:p>
          <a:r>
            <a:rPr lang="en-US" sz="2400" dirty="0"/>
            <a:t>Social norms</a:t>
          </a:r>
        </a:p>
      </dgm:t>
    </dgm:pt>
    <dgm:pt modelId="{6462D0F0-451C-476C-9E52-D0957D47703E}" type="parTrans" cxnId="{6721D997-4EE8-4DE8-9E22-8E40859815DA}">
      <dgm:prSet/>
      <dgm:spPr/>
      <dgm:t>
        <a:bodyPr/>
        <a:lstStyle/>
        <a:p>
          <a:endParaRPr lang="en-US"/>
        </a:p>
      </dgm:t>
    </dgm:pt>
    <dgm:pt modelId="{67B8A75F-FE9D-4D52-91D7-0454A95411FF}" type="sibTrans" cxnId="{6721D997-4EE8-4DE8-9E22-8E40859815DA}">
      <dgm:prSet/>
      <dgm:spPr/>
      <dgm:t>
        <a:bodyPr/>
        <a:lstStyle/>
        <a:p>
          <a:endParaRPr lang="en-US"/>
        </a:p>
      </dgm:t>
    </dgm:pt>
    <dgm:pt modelId="{86B42B43-F2A8-49CD-80DE-5D486810A727}" type="pres">
      <dgm:prSet presAssocID="{5885504E-FDD4-4D0A-879F-222E7D6A758E}" presName="diagram" presStyleCnt="0">
        <dgm:presLayoutVars>
          <dgm:dir/>
          <dgm:resizeHandles val="exact"/>
        </dgm:presLayoutVars>
      </dgm:prSet>
      <dgm:spPr/>
    </dgm:pt>
    <dgm:pt modelId="{778B1660-97FB-4EED-BE43-279C66E744FA}" type="pres">
      <dgm:prSet presAssocID="{D821222D-3A80-497F-AAAE-9BD1E86CE939}" presName="node" presStyleLbl="node1" presStyleIdx="0" presStyleCnt="4" custScaleX="78441" custLinFactNeighborX="-4007" custLinFactNeighborY="42488">
        <dgm:presLayoutVars>
          <dgm:bulletEnabled val="1"/>
        </dgm:presLayoutVars>
      </dgm:prSet>
      <dgm:spPr/>
    </dgm:pt>
    <dgm:pt modelId="{C8CC44DF-7AED-4DD0-BD72-BDF112A127DE}" type="pres">
      <dgm:prSet presAssocID="{A5A8E360-4B57-4FB0-914E-1AB8D10108B9}" presName="sibTrans" presStyleCnt="0"/>
      <dgm:spPr/>
    </dgm:pt>
    <dgm:pt modelId="{6B947382-7984-4C8C-B39A-04BCFBC8EBAA}" type="pres">
      <dgm:prSet presAssocID="{EC80CF0C-B545-4E08-AD54-981F71303CC0}" presName="node" presStyleLbl="node1" presStyleIdx="1" presStyleCnt="4" custScaleX="73445" custLinFactNeighborY="-4170">
        <dgm:presLayoutVars>
          <dgm:bulletEnabled val="1"/>
        </dgm:presLayoutVars>
      </dgm:prSet>
      <dgm:spPr/>
    </dgm:pt>
    <dgm:pt modelId="{0DE38D60-B741-4EA2-B535-6FF6C0369B1C}" type="pres">
      <dgm:prSet presAssocID="{BCECE7BD-7D32-44D8-A31F-E956A7E1102F}" presName="sibTrans" presStyleCnt="0"/>
      <dgm:spPr/>
    </dgm:pt>
    <dgm:pt modelId="{42251F68-D00F-413A-8FAE-8E30ACA64367}" type="pres">
      <dgm:prSet presAssocID="{C2313EE4-D84C-4145-992E-2C0CB9B63738}" presName="node" presStyleLbl="node1" presStyleIdx="2" presStyleCnt="4" custScaleX="82709" custLinFactNeighborY="-4170">
        <dgm:presLayoutVars>
          <dgm:bulletEnabled val="1"/>
        </dgm:presLayoutVars>
      </dgm:prSet>
      <dgm:spPr/>
    </dgm:pt>
    <dgm:pt modelId="{13B197C7-4181-40B1-8219-DF6E3F617C04}" type="pres">
      <dgm:prSet presAssocID="{2E2C3F6E-57A2-4BE8-B559-A6382042EB72}" presName="sibTrans" presStyleCnt="0"/>
      <dgm:spPr/>
    </dgm:pt>
    <dgm:pt modelId="{63A98E3F-94AA-4887-992D-E1A04558117A}" type="pres">
      <dgm:prSet presAssocID="{CEF9AE00-2BEB-4D6A-86BA-D3B04306F5CE}" presName="node" presStyleLbl="node1" presStyleIdx="3" presStyleCnt="4" custScaleX="72365" custLinFactNeighborY="-4170">
        <dgm:presLayoutVars>
          <dgm:bulletEnabled val="1"/>
        </dgm:presLayoutVars>
      </dgm:prSet>
      <dgm:spPr/>
    </dgm:pt>
  </dgm:ptLst>
  <dgm:cxnLst>
    <dgm:cxn modelId="{8696F001-6A4D-4B1D-9935-536414CDBD21}" srcId="{5885504E-FDD4-4D0A-879F-222E7D6A758E}" destId="{D821222D-3A80-497F-AAAE-9BD1E86CE939}" srcOrd="0" destOrd="0" parTransId="{FB91D06C-C5E4-4155-8D41-B6FA66BE1ED6}" sibTransId="{A5A8E360-4B57-4FB0-914E-1AB8D10108B9}"/>
    <dgm:cxn modelId="{25BCBA0A-1593-4CE4-9A26-7D95108D2A19}" type="presOf" srcId="{CEF9AE00-2BEB-4D6A-86BA-D3B04306F5CE}" destId="{63A98E3F-94AA-4887-992D-E1A04558117A}" srcOrd="0" destOrd="0" presId="urn:microsoft.com/office/officeart/2005/8/layout/default#1"/>
    <dgm:cxn modelId="{C866A513-3669-467D-BB87-15C87B8EB934}" type="presOf" srcId="{D821222D-3A80-497F-AAAE-9BD1E86CE939}" destId="{778B1660-97FB-4EED-BE43-279C66E744FA}" srcOrd="0" destOrd="0" presId="urn:microsoft.com/office/officeart/2005/8/layout/default#1"/>
    <dgm:cxn modelId="{A1228D2E-E224-425A-AFC5-2C3FC1AAD7ED}" type="presOf" srcId="{C2313EE4-D84C-4145-992E-2C0CB9B63738}" destId="{42251F68-D00F-413A-8FAE-8E30ACA64367}" srcOrd="0" destOrd="0" presId="urn:microsoft.com/office/officeart/2005/8/layout/default#1"/>
    <dgm:cxn modelId="{B325C82E-0C9A-447D-857F-EA0A1D28CD0E}" type="presOf" srcId="{EC80CF0C-B545-4E08-AD54-981F71303CC0}" destId="{6B947382-7984-4C8C-B39A-04BCFBC8EBAA}" srcOrd="0" destOrd="0" presId="urn:microsoft.com/office/officeart/2005/8/layout/default#1"/>
    <dgm:cxn modelId="{DF220854-6A82-48A4-85E8-7BC755354723}" type="presOf" srcId="{5885504E-FDD4-4D0A-879F-222E7D6A758E}" destId="{86B42B43-F2A8-49CD-80DE-5D486810A727}" srcOrd="0" destOrd="0" presId="urn:microsoft.com/office/officeart/2005/8/layout/default#1"/>
    <dgm:cxn modelId="{6721D997-4EE8-4DE8-9E22-8E40859815DA}" srcId="{5885504E-FDD4-4D0A-879F-222E7D6A758E}" destId="{CEF9AE00-2BEB-4D6A-86BA-D3B04306F5CE}" srcOrd="3" destOrd="0" parTransId="{6462D0F0-451C-476C-9E52-D0957D47703E}" sibTransId="{67B8A75F-FE9D-4D52-91D7-0454A95411FF}"/>
    <dgm:cxn modelId="{E14006C2-C333-4170-9C76-9623190C36FC}" srcId="{5885504E-FDD4-4D0A-879F-222E7D6A758E}" destId="{C2313EE4-D84C-4145-992E-2C0CB9B63738}" srcOrd="2" destOrd="0" parTransId="{591DB99E-AC14-4430-8660-6691274F3A6E}" sibTransId="{2E2C3F6E-57A2-4BE8-B559-A6382042EB72}"/>
    <dgm:cxn modelId="{F85F13F7-0495-4B6E-BDE7-8FC8C96367CE}" srcId="{5885504E-FDD4-4D0A-879F-222E7D6A758E}" destId="{EC80CF0C-B545-4E08-AD54-981F71303CC0}" srcOrd="1" destOrd="0" parTransId="{020E7771-E045-428B-8FD8-3977A2DC4DEB}" sibTransId="{BCECE7BD-7D32-44D8-A31F-E956A7E1102F}"/>
    <dgm:cxn modelId="{244ACF9B-7D86-472F-A376-96E4E74ACA5D}" type="presParOf" srcId="{86B42B43-F2A8-49CD-80DE-5D486810A727}" destId="{778B1660-97FB-4EED-BE43-279C66E744FA}" srcOrd="0" destOrd="0" presId="urn:microsoft.com/office/officeart/2005/8/layout/default#1"/>
    <dgm:cxn modelId="{326612F0-903F-49B3-BD30-77AF81385EAB}" type="presParOf" srcId="{86B42B43-F2A8-49CD-80DE-5D486810A727}" destId="{C8CC44DF-7AED-4DD0-BD72-BDF112A127DE}" srcOrd="1" destOrd="0" presId="urn:microsoft.com/office/officeart/2005/8/layout/default#1"/>
    <dgm:cxn modelId="{EB89DD6A-54C9-4FB4-8C24-D0CD0F206D70}" type="presParOf" srcId="{86B42B43-F2A8-49CD-80DE-5D486810A727}" destId="{6B947382-7984-4C8C-B39A-04BCFBC8EBAA}" srcOrd="2" destOrd="0" presId="urn:microsoft.com/office/officeart/2005/8/layout/default#1"/>
    <dgm:cxn modelId="{5CAD5AB5-6C6D-4C6B-817B-A02DEB5588C6}" type="presParOf" srcId="{86B42B43-F2A8-49CD-80DE-5D486810A727}" destId="{0DE38D60-B741-4EA2-B535-6FF6C0369B1C}" srcOrd="3" destOrd="0" presId="urn:microsoft.com/office/officeart/2005/8/layout/default#1"/>
    <dgm:cxn modelId="{237AD258-193D-4181-9DD3-152E989DE048}" type="presParOf" srcId="{86B42B43-F2A8-49CD-80DE-5D486810A727}" destId="{42251F68-D00F-413A-8FAE-8E30ACA64367}" srcOrd="4" destOrd="0" presId="urn:microsoft.com/office/officeart/2005/8/layout/default#1"/>
    <dgm:cxn modelId="{5194CD8E-A666-4B2B-B1AC-C0BE8D34891E}" type="presParOf" srcId="{86B42B43-F2A8-49CD-80DE-5D486810A727}" destId="{13B197C7-4181-40B1-8219-DF6E3F617C04}" srcOrd="5" destOrd="0" presId="urn:microsoft.com/office/officeart/2005/8/layout/default#1"/>
    <dgm:cxn modelId="{D42E9A53-D35A-4C67-98AA-7DB11466C6FD}" type="presParOf" srcId="{86B42B43-F2A8-49CD-80DE-5D486810A727}" destId="{63A98E3F-94AA-4887-992D-E1A04558117A}" srcOrd="6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8B1660-97FB-4EED-BE43-279C66E744FA}">
      <dsp:nvSpPr>
        <dsp:cNvPr id="0" name=""/>
        <dsp:cNvSpPr/>
      </dsp:nvSpPr>
      <dsp:spPr>
        <a:xfrm>
          <a:off x="0" y="3007"/>
          <a:ext cx="2386949" cy="1825792"/>
        </a:xfrm>
        <a:prstGeom prst="rect">
          <a:avLst/>
        </a:prstGeom>
        <a:solidFill>
          <a:srgbClr val="008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Equal status</a:t>
          </a:r>
        </a:p>
      </dsp:txBody>
      <dsp:txXfrm>
        <a:off x="0" y="3007"/>
        <a:ext cx="2386949" cy="1825792"/>
      </dsp:txXfrm>
    </dsp:sp>
    <dsp:sp modelId="{6B947382-7984-4C8C-B39A-04BCFBC8EBAA}">
      <dsp:nvSpPr>
        <dsp:cNvPr id="0" name=""/>
        <dsp:cNvSpPr/>
      </dsp:nvSpPr>
      <dsp:spPr>
        <a:xfrm>
          <a:off x="2697897" y="0"/>
          <a:ext cx="2234921" cy="1825792"/>
        </a:xfrm>
        <a:prstGeom prst="rect">
          <a:avLst/>
        </a:prstGeom>
        <a:solidFill>
          <a:srgbClr val="00009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Personal interaction</a:t>
          </a:r>
        </a:p>
      </dsp:txBody>
      <dsp:txXfrm>
        <a:off x="2697897" y="0"/>
        <a:ext cx="2234921" cy="1825792"/>
      </dsp:txXfrm>
    </dsp:sp>
    <dsp:sp modelId="{42251F68-D00F-413A-8FAE-8E30ACA64367}">
      <dsp:nvSpPr>
        <dsp:cNvPr id="0" name=""/>
        <dsp:cNvSpPr/>
      </dsp:nvSpPr>
      <dsp:spPr>
        <a:xfrm>
          <a:off x="5237118" y="0"/>
          <a:ext cx="2516824" cy="1825792"/>
        </a:xfrm>
        <a:prstGeom prst="rect">
          <a:avLst/>
        </a:prstGeom>
        <a:solidFill>
          <a:srgbClr val="CC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Cooperative behavior</a:t>
          </a:r>
        </a:p>
      </dsp:txBody>
      <dsp:txXfrm>
        <a:off x="5237118" y="0"/>
        <a:ext cx="2516824" cy="1825792"/>
      </dsp:txXfrm>
    </dsp:sp>
    <dsp:sp modelId="{63A98E3F-94AA-4887-992D-E1A04558117A}">
      <dsp:nvSpPr>
        <dsp:cNvPr id="0" name=""/>
        <dsp:cNvSpPr/>
      </dsp:nvSpPr>
      <dsp:spPr>
        <a:xfrm>
          <a:off x="8058240" y="0"/>
          <a:ext cx="2202057" cy="1825792"/>
        </a:xfrm>
        <a:prstGeom prst="rect">
          <a:avLst/>
        </a:prstGeom>
        <a:solidFill>
          <a:srgbClr val="CC66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Social norms</a:t>
          </a:r>
        </a:p>
      </dsp:txBody>
      <dsp:txXfrm>
        <a:off x="8058240" y="0"/>
        <a:ext cx="2202057" cy="18257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A73C75-0DBC-41CC-B4DC-25B0B865FE42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DD60A-1940-471F-88A4-F15D5179BE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9120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8PRuxMprSDQ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altLang="en-US" sz="2800" dirty="0"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3184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2950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0837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6455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7852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7440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0223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8083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6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636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6232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6681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080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383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https://www.youtube.com/watch?v=8PRuxMprSDQ</a:t>
            </a:r>
            <a:endParaRPr lang="en-US" dirty="0"/>
          </a:p>
          <a:p>
            <a:endParaRPr lang="en-US" dirty="0"/>
          </a:p>
          <a:p>
            <a:r>
              <a:rPr lang="en-US" dirty="0"/>
              <a:t>Start at 2:42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545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1487CDCD-808D-40D3-9D16-FA310706B9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53D065-6F79-4083-BA1E-DF7DCC96F977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462850" name="Rectangle 2">
            <a:extLst>
              <a:ext uri="{FF2B5EF4-FFF2-40B4-BE49-F238E27FC236}">
                <a16:creationId xmlns:a16="http://schemas.microsoft.com/office/drawing/2014/main" id="{7B224DDE-C351-4B4C-8F82-592828CDB16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2851" name="Rectangle 3">
            <a:extLst>
              <a:ext uri="{FF2B5EF4-FFF2-40B4-BE49-F238E27FC236}">
                <a16:creationId xmlns:a16="http://schemas.microsoft.com/office/drawing/2014/main" id="{E83A1506-566F-4692-A295-BBDE849B74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3961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15C5B056-E030-4B65-A648-516177EFEB6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27E8D2-FF4E-4DFC-BFE8-0A62E3B5429D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464898" name="Rectangle 2">
            <a:extLst>
              <a:ext uri="{FF2B5EF4-FFF2-40B4-BE49-F238E27FC236}">
                <a16:creationId xmlns:a16="http://schemas.microsoft.com/office/drawing/2014/main" id="{C1E5188A-6CDC-4734-A564-6930537B4AD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4899" name="Rectangle 3">
            <a:extLst>
              <a:ext uri="{FF2B5EF4-FFF2-40B4-BE49-F238E27FC236}">
                <a16:creationId xmlns:a16="http://schemas.microsoft.com/office/drawing/2014/main" id="{D95193D1-D630-44BE-AADA-24C7894231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5474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577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8888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565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063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477348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0458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3894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8976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0859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462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302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355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366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04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16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2557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6028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962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381365-A592-4DB2-A3B8-81A4BC3A43B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368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  <p:sldLayoutId id="2147483839" r:id="rId12"/>
    <p:sldLayoutId id="2147483840" r:id="rId13"/>
    <p:sldLayoutId id="2147483841" r:id="rId14"/>
    <p:sldLayoutId id="2147483842" r:id="rId15"/>
    <p:sldLayoutId id="2147483843" r:id="rId16"/>
    <p:sldLayoutId id="2147483844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1196D-E552-4454-975B-FDBBFF5FB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168A0B-1A76-46A2-998B-1BD3071D0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842" y="2194560"/>
            <a:ext cx="11688278" cy="4024125"/>
          </a:xfrm>
        </p:spPr>
        <p:txBody>
          <a:bodyPr>
            <a:normAutofit fontScale="85000" lnSpcReduction="20000"/>
          </a:bodyPr>
          <a:lstStyle/>
          <a:p>
            <a:r>
              <a:rPr lang="en-US" sz="3600" dirty="0"/>
              <a:t>We show prejudice against other groups when we are in competition with them over resources, according to __________________________ theory. </a:t>
            </a:r>
          </a:p>
          <a:p>
            <a:endParaRPr lang="en-US" sz="3600" dirty="0"/>
          </a:p>
          <a:p>
            <a:r>
              <a:rPr lang="en-US" sz="3600" dirty="0"/>
              <a:t>We show prejudice against other groups to improve our own self-esteem, according to ___________________ theory.</a:t>
            </a:r>
          </a:p>
          <a:p>
            <a:endParaRPr lang="en-US" sz="3600" dirty="0"/>
          </a:p>
          <a:p>
            <a:r>
              <a:rPr lang="en-US" sz="3600" dirty="0"/>
              <a:t>When people are confronted with someone who doesn’t fit a stereotype, people usually don’t change their mind about the stereotype. Instead, they engage in __________.</a:t>
            </a:r>
          </a:p>
          <a:p>
            <a:endParaRPr lang="en-US" sz="36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856D885-0FF3-43BD-8B11-7B3151807964}"/>
              </a:ext>
            </a:extLst>
          </p:cNvPr>
          <p:cNvSpPr/>
          <p:nvPr/>
        </p:nvSpPr>
        <p:spPr>
          <a:xfrm>
            <a:off x="6736080" y="4206622"/>
            <a:ext cx="3230880" cy="5088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Social identity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6D0FA2E-B489-4AC5-B292-EB246A38E206}"/>
              </a:ext>
            </a:extLst>
          </p:cNvPr>
          <p:cNvSpPr/>
          <p:nvPr/>
        </p:nvSpPr>
        <p:spPr>
          <a:xfrm>
            <a:off x="729914" y="2976098"/>
            <a:ext cx="4587241" cy="5088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Realistic conflict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8CBBAF2-20D5-427B-9B67-189E22B208A9}"/>
              </a:ext>
            </a:extLst>
          </p:cNvPr>
          <p:cNvSpPr/>
          <p:nvPr/>
        </p:nvSpPr>
        <p:spPr>
          <a:xfrm>
            <a:off x="9525000" y="5709859"/>
            <a:ext cx="2575560" cy="3837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subtyping</a:t>
            </a:r>
          </a:p>
        </p:txBody>
      </p:sp>
    </p:spTree>
    <p:extLst>
      <p:ext uri="{BB962C8B-B14F-4D97-AF65-F5344CB8AC3E}">
        <p14:creationId xmlns:p14="http://schemas.microsoft.com/office/powerpoint/2010/main" val="16579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263E95-5B91-414F-B0A4-66A38E9A8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Contact hypothesis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45EEB6-1104-4BF6-9963-9F0512EF19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4" y="2194560"/>
            <a:ext cx="11855116" cy="4024125"/>
          </a:xfrm>
        </p:spPr>
        <p:txBody>
          <a:bodyPr/>
          <a:lstStyle/>
          <a:p>
            <a:r>
              <a:rPr lang="en-US" sz="3200" dirty="0"/>
              <a:t>Conditions for contact to decrease prejudice</a:t>
            </a:r>
          </a:p>
          <a:p>
            <a:pPr lvl="1"/>
            <a:r>
              <a:rPr lang="en-US" sz="3200" dirty="0"/>
              <a:t>Don’t have to have all, but the more these are in place, the better.</a:t>
            </a:r>
          </a:p>
          <a:p>
            <a:pPr lvl="1"/>
            <a:endParaRPr lang="en-US" sz="3000" u="sng" dirty="0"/>
          </a:p>
          <a:p>
            <a:endParaRPr lang="en-US" sz="3200" dirty="0"/>
          </a:p>
          <a:p>
            <a:endParaRPr lang="en-US" sz="3200" dirty="0"/>
          </a:p>
          <a:p>
            <a:pPr lvl="1"/>
            <a:endParaRPr lang="en-US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6C55364-0E75-4624-9BFA-12FD5F3F95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3687729"/>
              </p:ext>
            </p:extLst>
          </p:nvPr>
        </p:nvGraphicFramePr>
        <p:xfrm>
          <a:off x="1374808" y="3836068"/>
          <a:ext cx="10266948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15974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78B1660-97FB-4EED-BE43-279C66E744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B947382-7984-4C8C-B39A-04BCFBC8EB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2251F68-D00F-413A-8FAE-8E30ACA643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3A98E3F-94AA-4887-992D-E1A0455811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276C3A-9547-4AD3-8503-0C152A18A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Contact Hypothesis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02F221-AA7B-4C4A-B784-CAF8CC848E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/>
              <a:t>Results/Reasons why these conditions are effective</a:t>
            </a:r>
          </a:p>
          <a:p>
            <a:pPr lvl="1"/>
            <a:r>
              <a:rPr lang="en-US" sz="2800" dirty="0"/>
              <a:t>Personalization: Begin to see outgroup members as individuals</a:t>
            </a:r>
          </a:p>
          <a:p>
            <a:pPr lvl="1"/>
            <a:r>
              <a:rPr lang="en-US" sz="2800" dirty="0"/>
              <a:t>Positive feelings about individual then generalizes to whole group</a:t>
            </a:r>
          </a:p>
          <a:p>
            <a:pPr lvl="1"/>
            <a:r>
              <a:rPr lang="en-US" sz="2800" dirty="0"/>
              <a:t>A common ingroup identity is developed</a:t>
            </a:r>
          </a:p>
          <a:p>
            <a:pPr lvl="1"/>
            <a:endParaRPr lang="en-US" sz="2800" dirty="0"/>
          </a:p>
          <a:p>
            <a:r>
              <a:rPr lang="en-US" sz="3000" dirty="0"/>
              <a:t>Question: If seeing outgroup members as </a:t>
            </a:r>
            <a:r>
              <a:rPr lang="en-US" sz="3000" i="1" u="sng" dirty="0"/>
              <a:t>individuals</a:t>
            </a:r>
            <a:r>
              <a:rPr lang="en-US" sz="3000" dirty="0"/>
              <a:t> is helpful to reduce prejudice—what might be some experiences that help people be seen that way?</a:t>
            </a:r>
          </a:p>
        </p:txBody>
      </p:sp>
    </p:spTree>
    <p:extLst>
      <p:ext uri="{BB962C8B-B14F-4D97-AF65-F5344CB8AC3E}">
        <p14:creationId xmlns:p14="http://schemas.microsoft.com/office/powerpoint/2010/main" val="2668298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58DD9-3D06-4B8F-8FE0-58B91419F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764373"/>
            <a:ext cx="10774680" cy="1293028"/>
          </a:xfrm>
        </p:spPr>
        <p:txBody>
          <a:bodyPr/>
          <a:lstStyle/>
          <a:p>
            <a:r>
              <a:rPr lang="en-US" dirty="0"/>
              <a:t>Personalization reduces prejudice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D9329B-1264-498F-8D07-63A56C947A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263" y="2194560"/>
            <a:ext cx="7620001" cy="4024125"/>
          </a:xfrm>
        </p:spPr>
        <p:txBody>
          <a:bodyPr>
            <a:normAutofit/>
          </a:bodyPr>
          <a:lstStyle/>
          <a:p>
            <a:r>
              <a:rPr lang="en-US" sz="3000" dirty="0"/>
              <a:t>Taking the perspective of a person from a stereotyped group</a:t>
            </a:r>
          </a:p>
          <a:p>
            <a:pPr lvl="1"/>
            <a:endParaRPr lang="en-US" sz="2800" dirty="0"/>
          </a:p>
          <a:p>
            <a:pPr lvl="1"/>
            <a:endParaRPr lang="en-US" sz="2800" dirty="0"/>
          </a:p>
          <a:p>
            <a:endParaRPr lang="en-US" sz="2800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1290C1-B3B5-4529-9FE5-7169FD70E82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159" r="12993"/>
          <a:stretch/>
        </p:blipFill>
        <p:spPr>
          <a:xfrm>
            <a:off x="7903144" y="1794688"/>
            <a:ext cx="3946358" cy="3005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15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566C0-59D6-4AA6-BC1B-ECFE4A5C4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880" y="764373"/>
            <a:ext cx="10561320" cy="1293028"/>
          </a:xfrm>
        </p:spPr>
        <p:txBody>
          <a:bodyPr/>
          <a:lstStyle/>
          <a:p>
            <a:r>
              <a:rPr lang="en-US" dirty="0"/>
              <a:t>Personalization reduces prejudice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98B76F-59E4-4456-A9EB-4E6A0A3C71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94560"/>
            <a:ext cx="10988040" cy="4318535"/>
          </a:xfrm>
        </p:spPr>
        <p:txBody>
          <a:bodyPr>
            <a:normAutofit/>
          </a:bodyPr>
          <a:lstStyle/>
          <a:p>
            <a:r>
              <a:rPr lang="en-US" sz="2800" dirty="0"/>
              <a:t>Memorable examples inconsistent                                           with stereotype</a:t>
            </a:r>
          </a:p>
          <a:p>
            <a:pPr lvl="1"/>
            <a:r>
              <a:rPr lang="en-US" sz="2600" dirty="0"/>
              <a:t>Avoid </a:t>
            </a:r>
            <a:r>
              <a:rPr lang="en-US" sz="2600" u="sng" dirty="0"/>
              <a:t>subtyping</a:t>
            </a:r>
          </a:p>
          <a:p>
            <a:pPr marL="457200" lvl="1" indent="0">
              <a:buNone/>
            </a:pPr>
            <a:endParaRPr lang="en-US" sz="1000" dirty="0"/>
          </a:p>
          <a:p>
            <a:r>
              <a:rPr lang="en-US" sz="2800" dirty="0"/>
              <a:t>Learning/exposure to very diverse members of the outgroup</a:t>
            </a:r>
          </a:p>
          <a:p>
            <a:pPr marL="0" indent="0">
              <a:buNone/>
            </a:pPr>
            <a:endParaRPr lang="en-US" sz="1000" dirty="0"/>
          </a:p>
          <a:p>
            <a:r>
              <a:rPr lang="en-US" sz="2800" dirty="0"/>
              <a:t>Question: What role might </a:t>
            </a:r>
            <a:r>
              <a:rPr lang="en-US" sz="2800" i="1" u="sng" dirty="0"/>
              <a:t>the media</a:t>
            </a:r>
            <a:r>
              <a:rPr lang="en-US" sz="2800" dirty="0"/>
              <a:t>                                                  play in personalization?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AAA743-0A85-4998-84B4-4B792EB7C9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5803" y="1886903"/>
            <a:ext cx="1220542" cy="17124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CA528E4-7B0A-4B85-81C0-A8757BB8F3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0675" y="1886903"/>
            <a:ext cx="2619375" cy="17430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2342D7-1230-4461-8162-EBB0BBEC3D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1995" y="4486191"/>
            <a:ext cx="3598055" cy="202690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E85C482-3B55-433E-A1FA-727F71876E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21437" y="5527122"/>
            <a:ext cx="773083" cy="113300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7072FE3-170C-4B39-9EFB-3020B0ACB2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69227" y="5459260"/>
            <a:ext cx="2255520" cy="126873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22E5E63-5E7C-4E25-9A04-09A66431FE8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800" y="5418020"/>
            <a:ext cx="3056317" cy="1351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898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566C0-59D6-4AA6-BC1B-ECFE4A5C4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798" y="764373"/>
            <a:ext cx="10820402" cy="1293028"/>
          </a:xfrm>
        </p:spPr>
        <p:txBody>
          <a:bodyPr/>
          <a:lstStyle/>
          <a:p>
            <a:r>
              <a:rPr lang="en-US" dirty="0"/>
              <a:t>Social Norms can reduce prejudice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98B76F-59E4-4456-A9EB-4E6A0A3C71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799" y="2194560"/>
            <a:ext cx="11244263" cy="4318535"/>
          </a:xfrm>
        </p:spPr>
        <p:txBody>
          <a:bodyPr>
            <a:normAutofit/>
          </a:bodyPr>
          <a:lstStyle/>
          <a:p>
            <a:r>
              <a:rPr lang="en-US" sz="2800" dirty="0"/>
              <a:t>Encouragement to pay attention to/confront discrimination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800" dirty="0"/>
              <a:t>Media exposure promoting positive intergroup norms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D5FE5E-F065-4E58-A6DC-A1D641DA88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798" y="4235501"/>
            <a:ext cx="2283488" cy="2057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4446" y="4235501"/>
            <a:ext cx="2603484" cy="1465390"/>
          </a:xfrm>
          <a:prstGeom prst="rect">
            <a:avLst/>
          </a:prstGeom>
        </p:spPr>
      </p:pic>
      <p:pic>
        <p:nvPicPr>
          <p:cNvPr id="12290" name="Picture 2" descr="Image result for attitudes toward interracial marria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090" y="4197416"/>
            <a:ext cx="3910308" cy="2315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608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BB1A3-D1C0-496E-AAD3-E483811F0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764373"/>
            <a:ext cx="10210800" cy="1293028"/>
          </a:xfrm>
        </p:spPr>
        <p:txBody>
          <a:bodyPr/>
          <a:lstStyle/>
          <a:p>
            <a:r>
              <a:rPr lang="en-US" dirty="0"/>
              <a:t>Intuition and Reducing prejudice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DC7EA7-2706-4DB7-9989-82B39133AF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94560"/>
            <a:ext cx="10820400" cy="4343783"/>
          </a:xfrm>
        </p:spPr>
        <p:txBody>
          <a:bodyPr>
            <a:normAutofit fontScale="92500"/>
          </a:bodyPr>
          <a:lstStyle/>
          <a:p>
            <a:r>
              <a:rPr lang="en-US" sz="3200" dirty="0"/>
              <a:t>Stereotypes are activated automatically</a:t>
            </a:r>
          </a:p>
          <a:p>
            <a:endParaRPr lang="en-US" sz="1050" dirty="0"/>
          </a:p>
          <a:p>
            <a:r>
              <a:rPr lang="en-US" sz="3200" dirty="0"/>
              <a:t>Question:  could we reduce prejudiced responses by giving people time to overcome their initial reactions?</a:t>
            </a:r>
          </a:p>
          <a:p>
            <a:endParaRPr lang="en-US" sz="1050" dirty="0"/>
          </a:p>
          <a:p>
            <a:r>
              <a:rPr lang="en-US" sz="3200" dirty="0"/>
              <a:t>Yes!</a:t>
            </a:r>
            <a:r>
              <a:rPr lang="en-US" sz="3000" dirty="0"/>
              <a:t>  Less stereotypical judgments when:</a:t>
            </a:r>
          </a:p>
          <a:p>
            <a:pPr lvl="1"/>
            <a:r>
              <a:rPr lang="en-US" sz="3000" dirty="0"/>
              <a:t>Given more time</a:t>
            </a:r>
          </a:p>
          <a:p>
            <a:pPr lvl="1"/>
            <a:r>
              <a:rPr lang="en-US" sz="3000" dirty="0"/>
              <a:t>More cognitive resources</a:t>
            </a:r>
          </a:p>
          <a:p>
            <a:pPr lvl="1"/>
            <a:endParaRPr lang="en-US" sz="1100" dirty="0"/>
          </a:p>
          <a:p>
            <a:r>
              <a:rPr lang="en-US" sz="3200" dirty="0"/>
              <a:t>Note: System 2 is limited </a:t>
            </a:r>
          </a:p>
          <a:p>
            <a:pPr lvl="1"/>
            <a:endParaRPr lang="en-US" sz="3000" dirty="0"/>
          </a:p>
          <a:p>
            <a:pPr lvl="1"/>
            <a:endParaRPr lang="en-US" sz="3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8D93A2-F981-4ABB-9B1D-1096EE5535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6293" y="3998232"/>
            <a:ext cx="2012024" cy="20120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7BE5F41-26F1-403C-B7C5-D08E9CAC2D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5170655"/>
            <a:ext cx="2429775" cy="136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034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58DD9-3D06-4B8F-8FE0-58B91419F0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Beliefs and prejudice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D9329B-1264-498F-8D07-63A56C947A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194560"/>
            <a:ext cx="11170920" cy="4495800"/>
          </a:xfrm>
        </p:spPr>
        <p:txBody>
          <a:bodyPr>
            <a:normAutofit/>
          </a:bodyPr>
          <a:lstStyle/>
          <a:p>
            <a:r>
              <a:rPr lang="en-US" sz="2600" dirty="0"/>
              <a:t>Beliefs other than stereotypes can also affect the tendency to hold prejudiced views</a:t>
            </a:r>
          </a:p>
          <a:p>
            <a:endParaRPr lang="en-US" sz="1050" dirty="0"/>
          </a:p>
          <a:p>
            <a:r>
              <a:rPr lang="en-US" sz="2600" dirty="0"/>
              <a:t>Mindset</a:t>
            </a:r>
          </a:p>
          <a:p>
            <a:pPr lvl="1"/>
            <a:r>
              <a:rPr lang="en-US" sz="2600" dirty="0"/>
              <a:t>Growth mindset—people can change and improve</a:t>
            </a:r>
          </a:p>
          <a:p>
            <a:pPr lvl="1"/>
            <a:r>
              <a:rPr lang="en-US" sz="2600" dirty="0"/>
              <a:t>Fixed mindset—people are the way they are</a:t>
            </a:r>
          </a:p>
          <a:p>
            <a:endParaRPr lang="en-US" sz="1050" dirty="0"/>
          </a:p>
          <a:p>
            <a:endParaRPr lang="en-US" sz="1050" dirty="0"/>
          </a:p>
          <a:p>
            <a:endParaRPr lang="en-US" sz="1050" dirty="0"/>
          </a:p>
          <a:p>
            <a:endParaRPr lang="en-US" sz="1050" dirty="0"/>
          </a:p>
          <a:p>
            <a:r>
              <a:rPr lang="en-US" sz="2800" dirty="0"/>
              <a:t>Question: What might be the effect of having a growth mindset for prejudice?</a:t>
            </a:r>
          </a:p>
          <a:p>
            <a:pPr lvl="1"/>
            <a:endParaRPr lang="en-US" sz="2600" dirty="0"/>
          </a:p>
          <a:p>
            <a:endParaRPr lang="en-US" sz="2600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5E56AA-6184-4E58-9BE4-3E8303C146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75" r="4575"/>
          <a:stretch/>
        </p:blipFill>
        <p:spPr>
          <a:xfrm>
            <a:off x="8827209" y="4145280"/>
            <a:ext cx="2907591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19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58DD9-3D06-4B8F-8FE0-58B91419F0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Beliefs and prejudice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D9329B-1264-498F-8D07-63A56C947A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799" y="2194560"/>
            <a:ext cx="9749971" cy="4495800"/>
          </a:xfrm>
        </p:spPr>
        <p:txBody>
          <a:bodyPr>
            <a:normAutofit/>
          </a:bodyPr>
          <a:lstStyle/>
          <a:p>
            <a:r>
              <a:rPr lang="en-US" sz="2800" dirty="0"/>
              <a:t>Scenario: Marsha says that she </a:t>
            </a:r>
            <a:r>
              <a:rPr lang="en-US" sz="2800" u="sng" dirty="0"/>
              <a:t>doesn’t see race</a:t>
            </a:r>
            <a:r>
              <a:rPr lang="en-US" sz="2800" dirty="0"/>
              <a:t>. Do you think having that mindset is helpful to reduce stereotyping and prejudice?</a:t>
            </a:r>
          </a:p>
          <a:p>
            <a:endParaRPr lang="en-US" sz="1050" dirty="0"/>
          </a:p>
          <a:p>
            <a:r>
              <a:rPr lang="en-US" sz="2800" dirty="0"/>
              <a:t>Stereotyping/prejudice are reduced most when taking </a:t>
            </a:r>
            <a:r>
              <a:rPr lang="en-US" sz="2800" u="sng" dirty="0"/>
              <a:t>multicultural</a:t>
            </a:r>
            <a:r>
              <a:rPr lang="en-US" sz="2800" dirty="0"/>
              <a:t> views, as opposed to pretending not to notice distinctions between groups</a:t>
            </a:r>
          </a:p>
          <a:p>
            <a:pPr lvl="1"/>
            <a:r>
              <a:rPr lang="en-US" sz="2600" dirty="0"/>
              <a:t>Multicultural—recognize and value group differences;  recognize historical/societal group context</a:t>
            </a:r>
          </a:p>
          <a:p>
            <a:pPr lvl="2"/>
            <a:r>
              <a:rPr lang="en-US" sz="2400" dirty="0"/>
              <a:t>inclusive of </a:t>
            </a:r>
            <a:r>
              <a:rPr lang="en-US" sz="2400" u="sng" dirty="0"/>
              <a:t>everyone</a:t>
            </a:r>
            <a:r>
              <a:rPr lang="en-US" sz="2400" dirty="0"/>
              <a:t>, (including majority)</a:t>
            </a:r>
          </a:p>
          <a:p>
            <a:endParaRPr lang="en-US" sz="2600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4821CE-5741-41CB-AE0D-42445F5597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0000" y="3360965"/>
            <a:ext cx="2032000" cy="1548744"/>
          </a:xfrm>
          <a:prstGeom prst="rect">
            <a:avLst/>
          </a:prstGeom>
        </p:spPr>
      </p:pic>
      <p:pic>
        <p:nvPicPr>
          <p:cNvPr id="12292" name="Picture 4" descr="I Don&amp;#39;t See Race - YouTube">
            <a:extLst>
              <a:ext uri="{FF2B5EF4-FFF2-40B4-BE49-F238E27FC236}">
                <a16:creationId xmlns:a16="http://schemas.microsoft.com/office/drawing/2014/main" id="{97AE19B8-47C7-4BCA-910C-5E3F3C90D5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28626"/>
            <a:ext cx="2895600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370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E877E-B7F2-469A-B94D-A34040B0C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Reducing Prejudice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5A5A92-5526-44D3-AF36-1A50EF6920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057401"/>
            <a:ext cx="10820400" cy="4663440"/>
          </a:xfrm>
        </p:spPr>
        <p:txBody>
          <a:bodyPr>
            <a:normAutofit/>
          </a:bodyPr>
          <a:lstStyle/>
          <a:p>
            <a:r>
              <a:rPr lang="en-US" sz="2400" u="sng" dirty="0"/>
              <a:t>Contact alone does </a:t>
            </a:r>
            <a:r>
              <a:rPr lang="en-US" sz="2400" b="1" u="sng" dirty="0"/>
              <a:t>NOT</a:t>
            </a:r>
            <a:r>
              <a:rPr lang="en-US" sz="2400" u="sng" dirty="0"/>
              <a:t> reduce prejudice</a:t>
            </a:r>
            <a:r>
              <a:rPr lang="en-US" sz="2400" dirty="0"/>
              <a:t>. It should be one-on-one under conditions of equal status, social norms of acceptance, and a shared goal.</a:t>
            </a:r>
          </a:p>
          <a:p>
            <a:endParaRPr lang="en-US" sz="900" dirty="0"/>
          </a:p>
          <a:p>
            <a:r>
              <a:rPr lang="en-US" sz="2400" dirty="0"/>
              <a:t>Effective reductions in prejudice often get people to see outgroup members as </a:t>
            </a:r>
            <a:r>
              <a:rPr lang="en-US" sz="2400" i="1" u="sng" dirty="0"/>
              <a:t>individuals</a:t>
            </a:r>
            <a:r>
              <a:rPr lang="en-US" sz="2400" dirty="0"/>
              <a:t> and develop a </a:t>
            </a:r>
            <a:r>
              <a:rPr lang="en-US" sz="2400" i="1" u="sng" dirty="0"/>
              <a:t>common ingroup identity</a:t>
            </a:r>
            <a:r>
              <a:rPr lang="en-US" sz="2400" dirty="0"/>
              <a:t>.</a:t>
            </a:r>
          </a:p>
          <a:p>
            <a:endParaRPr lang="en-US" sz="900" dirty="0"/>
          </a:p>
          <a:p>
            <a:r>
              <a:rPr lang="en-US" sz="2400" dirty="0"/>
              <a:t>Implicit/automatic stereotyping can frequently be overridden with System 2 processing.</a:t>
            </a:r>
          </a:p>
          <a:p>
            <a:endParaRPr lang="en-US" sz="900" dirty="0"/>
          </a:p>
          <a:p>
            <a:r>
              <a:rPr lang="en-US" sz="2400" dirty="0"/>
              <a:t>Beliefs and mindset changes can reduce prejudice, such as having a growth mindset (about holding prejudice) and a multicultural perspective. </a:t>
            </a:r>
          </a:p>
          <a:p>
            <a:endParaRPr lang="en-US" sz="2400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552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6CE81-8F76-46C3-9B8E-0941D5908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Reducing Prejudice Assignment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4ED2B-C535-46FE-A4BC-813578A3B1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/>
              <a:t>Watch movie Remember the Titans</a:t>
            </a:r>
          </a:p>
          <a:p>
            <a:endParaRPr lang="en-US" sz="900" dirty="0"/>
          </a:p>
          <a:p>
            <a:r>
              <a:rPr lang="en-US" sz="2400" dirty="0"/>
              <a:t>Take notes</a:t>
            </a:r>
          </a:p>
          <a:p>
            <a:endParaRPr lang="en-US" sz="900" dirty="0"/>
          </a:p>
          <a:p>
            <a:r>
              <a:rPr lang="en-US" sz="2400" dirty="0"/>
              <a:t>Analyze concepts</a:t>
            </a:r>
          </a:p>
          <a:p>
            <a:pPr lvl="1"/>
            <a:r>
              <a:rPr lang="en-US" sz="2400" dirty="0"/>
              <a:t>Social norms</a:t>
            </a:r>
          </a:p>
          <a:p>
            <a:pPr lvl="1"/>
            <a:r>
              <a:rPr lang="en-US" sz="2400" dirty="0"/>
              <a:t>Personalization</a:t>
            </a:r>
          </a:p>
          <a:p>
            <a:pPr lvl="1"/>
            <a:r>
              <a:rPr lang="en-US" sz="2400" dirty="0"/>
              <a:t>Etc.</a:t>
            </a:r>
          </a:p>
          <a:p>
            <a:pPr lvl="1"/>
            <a:endParaRPr lang="en-US" sz="900" dirty="0"/>
          </a:p>
          <a:p>
            <a:r>
              <a:rPr lang="en-US" sz="2400" dirty="0"/>
              <a:t>Answer questions</a:t>
            </a:r>
          </a:p>
          <a:p>
            <a:endParaRPr lang="en-US" sz="900" dirty="0"/>
          </a:p>
          <a:p>
            <a:r>
              <a:rPr lang="en-US" sz="2400" dirty="0"/>
              <a:t>Due Monday before class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C6598D-688C-4271-9187-0486220655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0840" y="2194560"/>
            <a:ext cx="2245360" cy="3302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F6F33F7-4D83-4CEE-A2DC-F85E143101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3086" y="3077028"/>
            <a:ext cx="3293575" cy="2198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541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65CB2-2423-4D5B-9BAF-59B7F5CCBD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Prejudice: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B63FFE-5F06-4743-83FC-996AA96C68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How can we </a:t>
            </a:r>
            <a:r>
              <a:rPr lang="en-US" u="sng" dirty="0"/>
              <a:t>reduce</a:t>
            </a:r>
            <a:r>
              <a:rPr lang="en-US" dirty="0"/>
              <a:t> it?</a:t>
            </a:r>
          </a:p>
        </p:txBody>
      </p:sp>
    </p:spTree>
    <p:extLst>
      <p:ext uri="{BB962C8B-B14F-4D97-AF65-F5344CB8AC3E}">
        <p14:creationId xmlns:p14="http://schemas.microsoft.com/office/powerpoint/2010/main" val="16625282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856A8-9D49-47CE-94EB-7F331207A4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Next 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C7D97B-F1CF-4EF9-9D0A-88046E23A9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710466"/>
            <a:ext cx="10820400" cy="4024125"/>
          </a:xfrm>
        </p:spPr>
        <p:txBody>
          <a:bodyPr>
            <a:normAutofit/>
          </a:bodyPr>
          <a:lstStyle/>
          <a:p>
            <a:pPr lvl="1"/>
            <a:endParaRPr lang="en-US" sz="2400" dirty="0"/>
          </a:p>
          <a:p>
            <a:r>
              <a:rPr lang="en-US" sz="2600" dirty="0"/>
              <a:t>Friday</a:t>
            </a:r>
          </a:p>
          <a:p>
            <a:pPr lvl="1"/>
            <a:r>
              <a:rPr lang="en-US" sz="2400" dirty="0"/>
              <a:t>Read p409-418</a:t>
            </a:r>
          </a:p>
          <a:p>
            <a:pPr lvl="1"/>
            <a:r>
              <a:rPr lang="en-US" sz="2400" dirty="0"/>
              <a:t>(No video)</a:t>
            </a:r>
            <a:endParaRPr lang="en-US" dirty="0"/>
          </a:p>
          <a:p>
            <a:pPr lvl="1"/>
            <a:r>
              <a:rPr lang="en-US" sz="2400" dirty="0"/>
              <a:t>Complete Ch. 11 </a:t>
            </a:r>
            <a:r>
              <a:rPr lang="en-US" sz="2400" dirty="0" err="1"/>
              <a:t>InQuizitive</a:t>
            </a:r>
            <a:r>
              <a:rPr lang="en-US" sz="2400" dirty="0"/>
              <a:t> (by 11:59 P.M.)</a:t>
            </a:r>
          </a:p>
          <a:p>
            <a:pPr lvl="1"/>
            <a:endParaRPr lang="en-US" sz="2400" dirty="0"/>
          </a:p>
          <a:p>
            <a:r>
              <a:rPr lang="en-US" sz="2600" dirty="0"/>
              <a:t>Monday</a:t>
            </a:r>
          </a:p>
          <a:p>
            <a:pPr lvl="1"/>
            <a:r>
              <a:rPr lang="en-US" sz="2400" dirty="0"/>
              <a:t>Complete Reducing Prejudice Assignment by class time</a:t>
            </a:r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483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413D1-C20D-4ED5-970E-D9CDF78D7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Reducing prejudice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D47170-65AF-4139-96A2-B98E9DC0DB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Scenario:  Imagine that you are in charge of a school where there are kids from two main different backgrounds, and you are in charge of reducing the prejudice the groups have for one another.  </a:t>
            </a:r>
          </a:p>
          <a:p>
            <a:r>
              <a:rPr lang="en-US" sz="2800" dirty="0"/>
              <a:t>What might you try?</a:t>
            </a:r>
          </a:p>
        </p:txBody>
      </p:sp>
      <p:pic>
        <p:nvPicPr>
          <p:cNvPr id="12290" name="Picture 2" descr="Image result for kids conflict">
            <a:extLst>
              <a:ext uri="{FF2B5EF4-FFF2-40B4-BE49-F238E27FC236}">
                <a16:creationId xmlns:a16="http://schemas.microsoft.com/office/drawing/2014/main" id="{0DCD964B-7884-4CF0-85BE-2053880F4D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4325" y="3712377"/>
            <a:ext cx="3571875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7394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25" y="314325"/>
            <a:ext cx="11868150" cy="622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647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824CE5B-B2E6-442B-AA0C-C3F8570A7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DFE5A-36BC-489F-BA98-F7DF9CDDC561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279554" name="Rectangle 2">
            <a:extLst>
              <a:ext uri="{FF2B5EF4-FFF2-40B4-BE49-F238E27FC236}">
                <a16:creationId xmlns:a16="http://schemas.microsoft.com/office/drawing/2014/main" id="{F4E49B87-7163-4F67-9A05-68061E887A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How do we reduce prejudice?</a:t>
            </a:r>
          </a:p>
        </p:txBody>
      </p:sp>
      <p:sp>
        <p:nvSpPr>
          <p:cNvPr id="279555" name="Rectangle 3">
            <a:extLst>
              <a:ext uri="{FF2B5EF4-FFF2-40B4-BE49-F238E27FC236}">
                <a16:creationId xmlns:a16="http://schemas.microsoft.com/office/drawing/2014/main" id="{84A78F3F-BF3B-4DFC-935F-B5EA284C57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2194560"/>
            <a:ext cx="10820400" cy="4430829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800" i="1" dirty="0"/>
              <a:t>Cooperative interdependence</a:t>
            </a:r>
            <a:r>
              <a:rPr lang="en-US" altLang="en-US" sz="2800" dirty="0"/>
              <a:t> – A situation where two or more groups need each other and must depend on each other to accomplish a goal that is important to both groups</a:t>
            </a:r>
          </a:p>
          <a:p>
            <a:pPr>
              <a:lnSpc>
                <a:spcPct val="90000"/>
              </a:lnSpc>
            </a:pPr>
            <a:endParaRPr lang="en-US" altLang="en-US" sz="2800" dirty="0"/>
          </a:p>
          <a:p>
            <a:pPr>
              <a:lnSpc>
                <a:spcPct val="90000"/>
              </a:lnSpc>
            </a:pPr>
            <a:r>
              <a:rPr lang="en-US" altLang="en-US" sz="2800" dirty="0"/>
              <a:t>Jigsaw classroom</a:t>
            </a:r>
          </a:p>
          <a:p>
            <a:pPr lvl="1"/>
            <a:r>
              <a:rPr lang="en-US" altLang="en-US" sz="2400" dirty="0"/>
              <a:t>Material broken into groups</a:t>
            </a:r>
          </a:p>
          <a:p>
            <a:pPr lvl="1"/>
            <a:r>
              <a:rPr lang="en-US" altLang="en-US" sz="2400" dirty="0"/>
              <a:t>Each group member required                                                                    others to succeed</a:t>
            </a:r>
          </a:p>
          <a:p>
            <a:pPr lvl="1"/>
            <a:r>
              <a:rPr lang="en-US" altLang="en-US" sz="2400" dirty="0"/>
              <a:t>Reduced prejudice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8CE423-C6CA-4C6E-8B00-7894A47971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7975" y="3603119"/>
            <a:ext cx="4848225" cy="27527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9E79D91-9299-4040-BCBD-F4CABAFF68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5352" y="3429000"/>
            <a:ext cx="952500" cy="9525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79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79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79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79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79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555" grpId="0" uiExpand="1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DBF0A9A-E555-4E2E-8E8A-12B84B44AB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01691" y="1113395"/>
            <a:ext cx="5079991" cy="823912"/>
          </a:xfrm>
        </p:spPr>
        <p:txBody>
          <a:bodyPr>
            <a:normAutofit/>
          </a:bodyPr>
          <a:lstStyle/>
          <a:p>
            <a:r>
              <a:rPr lang="en-US" sz="3600" u="sng" dirty="0"/>
              <a:t>Source of prejudice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75F7E26-0251-4DD4-9DA8-BED5345D65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800" y="2101516"/>
            <a:ext cx="5311775" cy="4117169"/>
          </a:xfrm>
        </p:spPr>
        <p:txBody>
          <a:bodyPr>
            <a:normAutofit/>
          </a:bodyPr>
          <a:lstStyle/>
          <a:p>
            <a:r>
              <a:rPr lang="en-US" sz="2800" dirty="0"/>
              <a:t>Competition</a:t>
            </a:r>
          </a:p>
          <a:p>
            <a:pPr lvl="1"/>
            <a:r>
              <a:rPr lang="en-US" sz="2800" dirty="0"/>
              <a:t>(Realistic Conflict Theory)</a:t>
            </a:r>
          </a:p>
          <a:p>
            <a:pPr lvl="1"/>
            <a:endParaRPr lang="en-US" sz="2800" dirty="0"/>
          </a:p>
          <a:p>
            <a:r>
              <a:rPr lang="en-US" sz="2800" dirty="0"/>
              <a:t>Motive for own group to be superior</a:t>
            </a:r>
          </a:p>
          <a:p>
            <a:pPr lvl="1"/>
            <a:r>
              <a:rPr lang="en-US" sz="2600" dirty="0"/>
              <a:t>(Social Identity Theory)</a:t>
            </a:r>
          </a:p>
          <a:p>
            <a:pPr lvl="1"/>
            <a:endParaRPr lang="en-US" sz="2800" dirty="0"/>
          </a:p>
          <a:p>
            <a:r>
              <a:rPr lang="en-US" sz="2800" dirty="0"/>
              <a:t>Negative Stereotypes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6C59940-E80C-480A-B227-A5273670D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00800" y="1113395"/>
            <a:ext cx="5105400" cy="823912"/>
          </a:xfrm>
        </p:spPr>
        <p:txBody>
          <a:bodyPr>
            <a:normAutofit/>
          </a:bodyPr>
          <a:lstStyle/>
          <a:p>
            <a:r>
              <a:rPr lang="en-US" sz="3600" u="sng" dirty="0"/>
              <a:t>Way to reduce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C792D7B-1171-487C-9C8E-604957F928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94427" y="2101516"/>
            <a:ext cx="5885278" cy="4133211"/>
          </a:xfrm>
        </p:spPr>
        <p:txBody>
          <a:bodyPr>
            <a:normAutofit fontScale="92500"/>
          </a:bodyPr>
          <a:lstStyle/>
          <a:p>
            <a:r>
              <a:rPr lang="en-US" sz="2800" dirty="0"/>
              <a:t>Coordination toward shared goal</a:t>
            </a:r>
          </a:p>
          <a:p>
            <a:pPr lvl="1"/>
            <a:endParaRPr lang="en-US" sz="2800" dirty="0"/>
          </a:p>
          <a:p>
            <a:pPr lvl="3"/>
            <a:endParaRPr lang="en-US" sz="2000" dirty="0"/>
          </a:p>
          <a:p>
            <a:r>
              <a:rPr lang="en-US" sz="2800" dirty="0"/>
              <a:t>Focusing on larger, shared group</a:t>
            </a:r>
          </a:p>
          <a:p>
            <a:endParaRPr lang="en-US" sz="2800" dirty="0"/>
          </a:p>
          <a:p>
            <a:endParaRPr lang="en-US" sz="3600" dirty="0"/>
          </a:p>
          <a:p>
            <a:r>
              <a:rPr lang="en-US" sz="2800" dirty="0"/>
              <a:t>Exposure to normal, non-negative examples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2D21F86-4984-4D87-95D4-1FEA34589961}"/>
              </a:ext>
            </a:extLst>
          </p:cNvPr>
          <p:cNvSpPr/>
          <p:nvPr/>
        </p:nvSpPr>
        <p:spPr>
          <a:xfrm>
            <a:off x="6096000" y="2101516"/>
            <a:ext cx="5885278" cy="11389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54F7A9F-24DB-42FC-8E4F-514C5D811F07}"/>
              </a:ext>
            </a:extLst>
          </p:cNvPr>
          <p:cNvSpPr/>
          <p:nvPr/>
        </p:nvSpPr>
        <p:spPr>
          <a:xfrm>
            <a:off x="6096000" y="4324755"/>
            <a:ext cx="5885278" cy="1419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98CC61-1450-431E-9E98-365B13345897}"/>
              </a:ext>
            </a:extLst>
          </p:cNvPr>
          <p:cNvSpPr/>
          <p:nvPr/>
        </p:nvSpPr>
        <p:spPr>
          <a:xfrm>
            <a:off x="6096000" y="3256548"/>
            <a:ext cx="5885278" cy="11389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89E0B12-097F-4236-A418-D369B4309912}"/>
              </a:ext>
            </a:extLst>
          </p:cNvPr>
          <p:cNvSpPr/>
          <p:nvPr/>
        </p:nvSpPr>
        <p:spPr>
          <a:xfrm>
            <a:off x="5615422" y="3236770"/>
            <a:ext cx="5790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>
                <a:ln w="0">
                  <a:solidFill>
                    <a:srgbClr val="00B050"/>
                  </a:solidFill>
                </a:ln>
                <a:solidFill>
                  <a:srgbClr val="00B05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?</a:t>
            </a:r>
            <a:endParaRPr lang="en-US" sz="5400" b="1" cap="none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8297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85E37BB-67CA-4CB8-9B5F-66AB655A6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E4474-5E4D-4FCE-A6E6-63CB7A2B9CF2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280582" name="Rectangle 6">
            <a:extLst>
              <a:ext uri="{FF2B5EF4-FFF2-40B4-BE49-F238E27FC236}">
                <a16:creationId xmlns:a16="http://schemas.microsoft.com/office/drawing/2014/main" id="{89A093B1-C33A-4455-AEEC-A2A6624EB0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How do we reduce prejudice?</a:t>
            </a:r>
          </a:p>
        </p:txBody>
      </p:sp>
      <p:sp>
        <p:nvSpPr>
          <p:cNvPr id="280583" name="Rectangle 7">
            <a:extLst>
              <a:ext uri="{FF2B5EF4-FFF2-40B4-BE49-F238E27FC236}">
                <a16:creationId xmlns:a16="http://schemas.microsoft.com/office/drawing/2014/main" id="{07B23BF2-64AF-4D22-997E-13530CBAE4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en-US" sz="2400" i="1" dirty="0"/>
              <a:t>Common Ingroup Identity</a:t>
            </a:r>
            <a:r>
              <a:rPr lang="en-US" altLang="en-US" sz="2400" dirty="0"/>
              <a:t> - Transforming members’ perceptions of group boundaries from “us” and “them” to a more inclusive “we”</a:t>
            </a:r>
          </a:p>
          <a:p>
            <a:pPr lvl="1"/>
            <a:r>
              <a:rPr lang="en-US" altLang="en-US" sz="2200" dirty="0"/>
              <a:t>Remember “working self-concept”</a:t>
            </a:r>
          </a:p>
          <a:p>
            <a:pPr>
              <a:lnSpc>
                <a:spcPct val="90000"/>
              </a:lnSpc>
            </a:pPr>
            <a:endParaRPr lang="en-US" altLang="en-US" sz="2400" dirty="0"/>
          </a:p>
          <a:p>
            <a:r>
              <a:rPr lang="en-US" sz="2400" dirty="0"/>
              <a:t>Intergroup bias is reduced because now former                                                 outgroup members are part of your ingroup</a:t>
            </a:r>
          </a:p>
          <a:p>
            <a:pPr>
              <a:lnSpc>
                <a:spcPct val="90000"/>
              </a:lnSpc>
            </a:pPr>
            <a:endParaRPr lang="en-US" altLang="en-US" sz="2400" dirty="0"/>
          </a:p>
        </p:txBody>
      </p:sp>
      <p:sp>
        <p:nvSpPr>
          <p:cNvPr id="6" name="Oval 8">
            <a:extLst>
              <a:ext uri="{FF2B5EF4-FFF2-40B4-BE49-F238E27FC236}">
                <a16:creationId xmlns:a16="http://schemas.microsoft.com/office/drawing/2014/main" id="{1A00FA38-BB07-4E0C-9F16-FA21351B87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0" y="3886200"/>
            <a:ext cx="1600200" cy="1600200"/>
          </a:xfrm>
          <a:prstGeom prst="ellips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Oval 9">
            <a:extLst>
              <a:ext uri="{FF2B5EF4-FFF2-40B4-BE49-F238E27FC236}">
                <a16:creationId xmlns:a16="http://schemas.microsoft.com/office/drawing/2014/main" id="{720D9D3D-7C83-472F-8B25-01341B0958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58400" y="3886200"/>
            <a:ext cx="1600200" cy="1600200"/>
          </a:xfrm>
          <a:prstGeom prst="ellipse">
            <a:avLst/>
          </a:prstGeom>
          <a:noFill/>
          <a:ln w="9525">
            <a:solidFill>
              <a:srgbClr val="0000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 Box 10">
            <a:extLst>
              <a:ext uri="{FF2B5EF4-FFF2-40B4-BE49-F238E27FC236}">
                <a16:creationId xmlns:a16="http://schemas.microsoft.com/office/drawing/2014/main" id="{C47ADAA0-94E9-4899-8733-29B704568B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15401" y="4437064"/>
            <a:ext cx="54053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CC0000"/>
                </a:solidFill>
              </a:rPr>
              <a:t>US</a:t>
            </a:r>
          </a:p>
        </p:txBody>
      </p:sp>
      <p:sp>
        <p:nvSpPr>
          <p:cNvPr id="9" name="Text Box 11">
            <a:extLst>
              <a:ext uri="{FF2B5EF4-FFF2-40B4-BE49-F238E27FC236}">
                <a16:creationId xmlns:a16="http://schemas.microsoft.com/office/drawing/2014/main" id="{D4370D36-429D-4FAD-BBDB-C8DF45438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63201" y="4422776"/>
            <a:ext cx="9733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0099"/>
                </a:solidFill>
              </a:rPr>
              <a:t>THEM</a:t>
            </a:r>
          </a:p>
        </p:txBody>
      </p:sp>
      <p:sp>
        <p:nvSpPr>
          <p:cNvPr id="10" name="Oval 12">
            <a:extLst>
              <a:ext uri="{FF2B5EF4-FFF2-40B4-BE49-F238E27FC236}">
                <a16:creationId xmlns:a16="http://schemas.microsoft.com/office/drawing/2014/main" id="{AD73B83E-864F-4869-97C0-1E532E18F0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2400" y="2967788"/>
            <a:ext cx="4419600" cy="3890211"/>
          </a:xfrm>
          <a:prstGeom prst="ellipse">
            <a:avLst/>
          </a:prstGeom>
          <a:noFill/>
          <a:ln w="28575">
            <a:solidFill>
              <a:srgbClr val="33CC33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Text Box 13">
            <a:extLst>
              <a:ext uri="{FF2B5EF4-FFF2-40B4-BE49-F238E27FC236}">
                <a16:creationId xmlns:a16="http://schemas.microsoft.com/office/drawing/2014/main" id="{8D6936F1-210D-4E85-8C82-A383CC58B1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1" y="3352800"/>
            <a:ext cx="69442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33CC33"/>
                </a:solidFill>
              </a:rPr>
              <a:t>WE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4452" y="4727279"/>
            <a:ext cx="1992233" cy="199223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379" y="4907644"/>
            <a:ext cx="2172300" cy="1448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58912" y="4827634"/>
            <a:ext cx="2317119" cy="1448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1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4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7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0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7" grpId="1" animBg="1"/>
      <p:bldP spid="8" grpId="1"/>
      <p:bldP spid="9" grpId="1"/>
      <p:bldP spid="10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DBF0A9A-E555-4E2E-8E8A-12B84B44AB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01691" y="1113395"/>
            <a:ext cx="5079991" cy="823912"/>
          </a:xfrm>
        </p:spPr>
        <p:txBody>
          <a:bodyPr>
            <a:normAutofit/>
          </a:bodyPr>
          <a:lstStyle/>
          <a:p>
            <a:r>
              <a:rPr lang="en-US" sz="3600" u="sng" dirty="0"/>
              <a:t>Source of prejudice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75F7E26-0251-4DD4-9DA8-BED5345D65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800" y="2101516"/>
            <a:ext cx="5311775" cy="4117169"/>
          </a:xfrm>
        </p:spPr>
        <p:txBody>
          <a:bodyPr>
            <a:normAutofit/>
          </a:bodyPr>
          <a:lstStyle/>
          <a:p>
            <a:r>
              <a:rPr lang="en-US" sz="2800" dirty="0"/>
              <a:t>Realistic Conflict Theory</a:t>
            </a:r>
          </a:p>
          <a:p>
            <a:pPr lvl="1"/>
            <a:r>
              <a:rPr lang="en-US" sz="2800" dirty="0"/>
              <a:t>A.k.a. competition</a:t>
            </a:r>
          </a:p>
          <a:p>
            <a:pPr lvl="1"/>
            <a:endParaRPr lang="en-US" sz="2800" dirty="0"/>
          </a:p>
          <a:p>
            <a:r>
              <a:rPr lang="en-US" sz="2800" dirty="0"/>
              <a:t>Social Identity Theory</a:t>
            </a:r>
          </a:p>
          <a:p>
            <a:pPr lvl="1"/>
            <a:r>
              <a:rPr lang="en-US" sz="2800" dirty="0"/>
              <a:t>A.k.a. motive for own group to be superior</a:t>
            </a:r>
          </a:p>
          <a:p>
            <a:pPr lvl="1"/>
            <a:endParaRPr lang="en-US" sz="2800" dirty="0"/>
          </a:p>
          <a:p>
            <a:r>
              <a:rPr lang="en-US" sz="2800" dirty="0"/>
              <a:t>Negative Stereotypes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6C59940-E80C-480A-B227-A5273670D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00800" y="1113395"/>
            <a:ext cx="5105400" cy="823912"/>
          </a:xfrm>
        </p:spPr>
        <p:txBody>
          <a:bodyPr>
            <a:normAutofit/>
          </a:bodyPr>
          <a:lstStyle/>
          <a:p>
            <a:r>
              <a:rPr lang="en-US" sz="3600" u="sng" dirty="0"/>
              <a:t>Way to reduce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C792D7B-1171-487C-9C8E-604957F928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94427" y="2101516"/>
            <a:ext cx="5885278" cy="4133211"/>
          </a:xfrm>
        </p:spPr>
        <p:txBody>
          <a:bodyPr>
            <a:normAutofit fontScale="92500"/>
          </a:bodyPr>
          <a:lstStyle/>
          <a:p>
            <a:r>
              <a:rPr lang="en-US" sz="2800" dirty="0"/>
              <a:t>Coordination toward shared goal</a:t>
            </a:r>
          </a:p>
          <a:p>
            <a:pPr lvl="1"/>
            <a:endParaRPr lang="en-US" sz="2800" dirty="0"/>
          </a:p>
          <a:p>
            <a:pPr lvl="3"/>
            <a:endParaRPr lang="en-US" sz="2000" dirty="0"/>
          </a:p>
          <a:p>
            <a:r>
              <a:rPr lang="en-US" sz="2800" dirty="0"/>
              <a:t>Focusing on larger, shared group</a:t>
            </a:r>
          </a:p>
          <a:p>
            <a:endParaRPr lang="en-US" sz="2800" dirty="0"/>
          </a:p>
          <a:p>
            <a:endParaRPr lang="en-US" sz="3600" dirty="0"/>
          </a:p>
          <a:p>
            <a:r>
              <a:rPr lang="en-US" sz="2800" dirty="0"/>
              <a:t>Exposure to normal, non-negative examples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54F7A9F-24DB-42FC-8E4F-514C5D811F07}"/>
              </a:ext>
            </a:extLst>
          </p:cNvPr>
          <p:cNvSpPr/>
          <p:nvPr/>
        </p:nvSpPr>
        <p:spPr>
          <a:xfrm>
            <a:off x="6194427" y="4798835"/>
            <a:ext cx="5885278" cy="1419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61368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263E95-5B91-414F-B0A4-66A38E9A8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Contact hypothesis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45EEB6-1104-4BF6-9963-9F0512EF19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4" y="2194560"/>
            <a:ext cx="11855116" cy="4024125"/>
          </a:xfrm>
        </p:spPr>
        <p:txBody>
          <a:bodyPr/>
          <a:lstStyle/>
          <a:p>
            <a:r>
              <a:rPr lang="en-US" sz="3200" dirty="0"/>
              <a:t>Direct contact between groups will decrease prejudice </a:t>
            </a:r>
            <a:r>
              <a:rPr lang="en-US" sz="3200" u="sng" dirty="0"/>
              <a:t>under certain conditions</a:t>
            </a:r>
          </a:p>
          <a:p>
            <a:endParaRPr lang="en-US" sz="3200" dirty="0"/>
          </a:p>
          <a:p>
            <a:r>
              <a:rPr lang="en-US" sz="3200" dirty="0"/>
              <a:t>Can actually </a:t>
            </a:r>
            <a:r>
              <a:rPr lang="en-US" sz="3200" u="sng" dirty="0"/>
              <a:t>increase</a:t>
            </a:r>
            <a:r>
              <a:rPr lang="en-US" sz="3200" dirty="0"/>
              <a:t> prejudice, if conditions aren’t met</a:t>
            </a:r>
          </a:p>
          <a:p>
            <a:pPr lvl="1"/>
            <a:r>
              <a:rPr lang="en-US" sz="3000" dirty="0"/>
              <a:t>Why?</a:t>
            </a:r>
          </a:p>
          <a:p>
            <a:endParaRPr lang="en-US" sz="3200" dirty="0"/>
          </a:p>
          <a:p>
            <a:pPr lvl="1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00AEA3D-600F-48C9-B338-B0BED3038E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33484"/>
            <a:ext cx="3857625" cy="1985266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431804A-604D-41C8-A9E9-4A516A842282}"/>
              </a:ext>
            </a:extLst>
          </p:cNvPr>
          <p:cNvSpPr/>
          <p:nvPr/>
        </p:nvSpPr>
        <p:spPr>
          <a:xfrm>
            <a:off x="336884" y="4865966"/>
            <a:ext cx="4078252" cy="4972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Confirmation Bias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48AD382-128E-4BC5-B801-5645A99A20DB}"/>
              </a:ext>
            </a:extLst>
          </p:cNvPr>
          <p:cNvSpPr/>
          <p:nvPr/>
        </p:nvSpPr>
        <p:spPr>
          <a:xfrm>
            <a:off x="336884" y="5469052"/>
            <a:ext cx="4078253" cy="4972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Self-fulfilling Prophecy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3674483-4E63-4C7A-A015-1EFDFA256342}"/>
              </a:ext>
            </a:extLst>
          </p:cNvPr>
          <p:cNvSpPr/>
          <p:nvPr/>
        </p:nvSpPr>
        <p:spPr>
          <a:xfrm>
            <a:off x="336884" y="6142107"/>
            <a:ext cx="4078253" cy="5277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Subtyping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D25CB5A-31BA-478F-B3E1-53209F441E0E}"/>
              </a:ext>
            </a:extLst>
          </p:cNvPr>
          <p:cNvSpPr/>
          <p:nvPr/>
        </p:nvSpPr>
        <p:spPr>
          <a:xfrm>
            <a:off x="4637122" y="4850727"/>
            <a:ext cx="3272438" cy="4972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Naïve Realism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71702F0-FDA5-4BCB-BA60-BC95A6E0E420}"/>
              </a:ext>
            </a:extLst>
          </p:cNvPr>
          <p:cNvSpPr/>
          <p:nvPr/>
        </p:nvSpPr>
        <p:spPr>
          <a:xfrm>
            <a:off x="4637122" y="5452543"/>
            <a:ext cx="3272438" cy="4972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Stereotype threat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0468993-1791-49D5-99E2-1C579BB4CA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1354" y="4648201"/>
            <a:ext cx="3924294" cy="2033068"/>
          </a:xfrm>
          <a:prstGeom prst="rect">
            <a:avLst/>
          </a:prstGeom>
        </p:spPr>
      </p:pic>
      <p:sp>
        <p:nvSpPr>
          <p:cNvPr id="16" name="Arrow: Right 15">
            <a:extLst>
              <a:ext uri="{FF2B5EF4-FFF2-40B4-BE49-F238E27FC236}">
                <a16:creationId xmlns:a16="http://schemas.microsoft.com/office/drawing/2014/main" id="{D3767625-4FEE-45AC-A8E1-9CE22237C5C7}"/>
              </a:ext>
            </a:extLst>
          </p:cNvPr>
          <p:cNvSpPr/>
          <p:nvPr/>
        </p:nvSpPr>
        <p:spPr>
          <a:xfrm flipV="1">
            <a:off x="4274644" y="4982718"/>
            <a:ext cx="537562" cy="23326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998A30CD-F3AE-45FB-84CE-6ABA2AA4C1F5}"/>
              </a:ext>
            </a:extLst>
          </p:cNvPr>
          <p:cNvSpPr/>
          <p:nvPr/>
        </p:nvSpPr>
        <p:spPr>
          <a:xfrm rot="19640953" flipV="1">
            <a:off x="4247445" y="5373117"/>
            <a:ext cx="537562" cy="23326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52510D9D-927E-4857-9B06-B9113EB389C6}"/>
              </a:ext>
            </a:extLst>
          </p:cNvPr>
          <p:cNvSpPr/>
          <p:nvPr/>
        </p:nvSpPr>
        <p:spPr>
          <a:xfrm rot="16039412" flipV="1">
            <a:off x="7569900" y="5385145"/>
            <a:ext cx="537562" cy="23326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40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19780</TotalTime>
  <Words>851</Words>
  <Application>Microsoft Office PowerPoint</Application>
  <PresentationFormat>Widescreen</PresentationFormat>
  <Paragraphs>193</Paragraphs>
  <Slides>20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Century Gothic</vt:lpstr>
      <vt:lpstr>Vapor Trail</vt:lpstr>
      <vt:lpstr>Review</vt:lpstr>
      <vt:lpstr>Prejudice:</vt:lpstr>
      <vt:lpstr>Reducing prejudice</vt:lpstr>
      <vt:lpstr>PowerPoint Presentation</vt:lpstr>
      <vt:lpstr>How do we reduce prejudice?</vt:lpstr>
      <vt:lpstr>PowerPoint Presentation</vt:lpstr>
      <vt:lpstr>How do we reduce prejudice?</vt:lpstr>
      <vt:lpstr>PowerPoint Presentation</vt:lpstr>
      <vt:lpstr>Contact hypothesis</vt:lpstr>
      <vt:lpstr>Contact hypothesis</vt:lpstr>
      <vt:lpstr>Contact Hypothesis</vt:lpstr>
      <vt:lpstr>Personalization reduces prejudice </vt:lpstr>
      <vt:lpstr>Personalization reduces prejudice </vt:lpstr>
      <vt:lpstr>Social Norms can reduce prejudice</vt:lpstr>
      <vt:lpstr>Intuition and Reducing prejudice</vt:lpstr>
      <vt:lpstr>Beliefs and prejudice</vt:lpstr>
      <vt:lpstr>Beliefs and prejudice</vt:lpstr>
      <vt:lpstr>Reducing Prejudice Summary</vt:lpstr>
      <vt:lpstr>Reducing Prejudice Assignment</vt:lpstr>
      <vt:lpstr>For Next Time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Review</dc:title>
  <dc:creator>Kraemer, Kyle Rhoads</dc:creator>
  <cp:lastModifiedBy>Kraemer, Kyle</cp:lastModifiedBy>
  <cp:revision>169</cp:revision>
  <dcterms:created xsi:type="dcterms:W3CDTF">2019-03-26T15:14:23Z</dcterms:created>
  <dcterms:modified xsi:type="dcterms:W3CDTF">2021-11-10T21:11:02Z</dcterms:modified>
</cp:coreProperties>
</file>