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420" r:id="rId2"/>
    <p:sldId id="487" r:id="rId3"/>
    <p:sldId id="488" r:id="rId4"/>
    <p:sldId id="454" r:id="rId5"/>
    <p:sldId id="455" r:id="rId6"/>
    <p:sldId id="489" r:id="rId7"/>
    <p:sldId id="490" r:id="rId8"/>
    <p:sldId id="491" r:id="rId9"/>
    <p:sldId id="496" r:id="rId10"/>
    <p:sldId id="497" r:id="rId11"/>
    <p:sldId id="498" r:id="rId12"/>
    <p:sldId id="423" r:id="rId13"/>
    <p:sldId id="424" r:id="rId14"/>
    <p:sldId id="425" r:id="rId15"/>
    <p:sldId id="426" r:id="rId16"/>
    <p:sldId id="506" r:id="rId17"/>
    <p:sldId id="508" r:id="rId18"/>
    <p:sldId id="452" r:id="rId19"/>
    <p:sldId id="45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4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4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C9CA9-871D-4CD2-9322-6B491E6467F7}" type="datetimeFigureOut">
              <a:rPr lang="en-US" smtClean="0"/>
              <a:t>11/14/2021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1112A-3E30-4948-8275-768EC2DC9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272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1112A-3E30-4948-8275-768EC2DC96F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053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D3602-8E3C-4E57-973A-B21981CAE60F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0009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1112A-3E30-4948-8275-768EC2DC96F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562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8071D8CD-3C15-4913-A755-6174D845A925}" type="datetime1">
              <a:rPr lang="en-US" smtClean="0"/>
              <a:t>11/14/2021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2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2763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2028-1627-4C03-AD4F-355AE45A0DE6}" type="datetime1">
              <a:rPr lang="en-US" smtClean="0"/>
              <a:t>11/14/2021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202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4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6"/>
            <a:ext cx="2209800" cy="365125"/>
          </a:xfrm>
        </p:spPr>
        <p:txBody>
          <a:bodyPr/>
          <a:lstStyle/>
          <a:p>
            <a:fld id="{B803E188-D0ED-46FE-9E99-5A891C254142}" type="datetime1">
              <a:rPr lang="en-US" smtClean="0"/>
              <a:t>11/14/2021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3" y="6248211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5049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72D0E-79BB-4530-A516-E6982C6B22F3}" type="datetime1">
              <a:rPr lang="en-US" smtClean="0"/>
              <a:t>11/14/2021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62214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B1D1-3EB0-45C1-95F8-B8486C3B8019}" type="datetime1">
              <a:rPr lang="en-US" smtClean="0"/>
              <a:t>11/14/2021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3341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D9E77D1-36DA-47DA-A7C3-CCB74952BFB7}" type="datetime1">
              <a:rPr lang="en-US" smtClean="0"/>
              <a:t>11/14/2021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7398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4AA3804-EC45-4F21-B625-978F7185B2E2}" type="datetime1">
              <a:rPr lang="en-US" smtClean="0"/>
              <a:t>11/14/2021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66810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0A952-3410-4894-B68A-881C8530DBF2}" type="datetime1">
              <a:rPr lang="en-US" smtClean="0"/>
              <a:t>11/14/2021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59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543D-0FE4-41CD-BCFF-7FDADABAF445}" type="datetime1">
              <a:rPr lang="en-US" smtClean="0"/>
              <a:t>11/14/2021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0682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B57C1-F1BE-4AD4-A0BE-BF88EADBE199}" type="datetime1">
              <a:rPr lang="en-US" smtClean="0"/>
              <a:t>11/14/2021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44969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4"/>
            <a:ext cx="2667000" cy="365125"/>
          </a:xfrm>
        </p:spPr>
        <p:txBody>
          <a:bodyPr rtlCol="0"/>
          <a:lstStyle/>
          <a:p>
            <a:fld id="{85CC2CE6-CB9A-4C31-8137-F640C24E5D65}" type="datetime1">
              <a:rPr lang="en-US" smtClean="0"/>
              <a:t>11/14/2021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10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1709226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4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156EA98F-636A-4157-A26D-71FDF371E571}" type="datetime1">
              <a:rPr lang="en-US" smtClean="0"/>
              <a:t>11/14/2021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2" y="6248210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963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5.e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2.e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4.emf"/><Relationship Id="rId5" Type="http://schemas.openxmlformats.org/officeDocument/2006/relationships/image" Target="../media/image11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3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/>
              <a:t>Chapter 7 </a:t>
            </a:r>
            <a:r>
              <a:rPr lang="en-US" dirty="0"/>
              <a:t>Part 1</a:t>
            </a:r>
          </a:p>
        </p:txBody>
      </p:sp>
    </p:spTree>
    <p:extLst>
      <p:ext uri="{BB962C8B-B14F-4D97-AF65-F5344CB8AC3E}">
        <p14:creationId xmlns:p14="http://schemas.microsoft.com/office/powerpoint/2010/main" val="828600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2A647-DCF4-4C34-8E81-88793E20F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Octets in Carbon Dioxide</a:t>
            </a:r>
          </a:p>
        </p:txBody>
      </p:sp>
      <p:pic>
        <p:nvPicPr>
          <p:cNvPr id="4" name="Shape 110" descr="Two Lewis structures of C O 2. In each, the layout is O C O, with double bonds connecting the O atoms to the C atom. The first O has two lone pairs, one above and one to the left; the second O also has two lone pairs, one above and one to the right. In the first structure, labeled a, each O atom and the double bond it is connected to are in rectangles. In the second structure, labeled b, the C atom and the two double bonds are in a rectangle." title="Figure 6.4">
            <a:extLst>
              <a:ext uri="{FF2B5EF4-FFF2-40B4-BE49-F238E27FC236}">
                <a16:creationId xmlns:a16="http://schemas.microsoft.com/office/drawing/2014/main" id="{25C989E4-4CA9-4DE3-8CA1-3F6B309002F3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 rotWithShape="1">
          <a:blip r:embed="rId2">
            <a:alphaModFix/>
          </a:blip>
          <a:stretch/>
        </p:blipFill>
        <p:spPr>
          <a:xfrm>
            <a:off x="628650" y="2690339"/>
            <a:ext cx="7886700" cy="2335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4338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DEE0A-0EEB-467F-A28A-12BBA6A31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700" dirty="0"/>
              <a:t>Verifying Valid Lewis Structures.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9ADEE0A-0EEB-467F-A28A-12BBA6A31C08}"/>
              </a:ext>
            </a:extLst>
          </p:cNvPr>
          <p:cNvSpPr txBox="1">
            <a:spLocks/>
          </p:cNvSpPr>
          <p:nvPr/>
        </p:nvSpPr>
        <p:spPr>
          <a:xfrm>
            <a:off x="419100" y="2449076"/>
            <a:ext cx="8153400" cy="86995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533400" y="1600200"/>
            <a:ext cx="8153400" cy="4495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40030" indent="-240030" algn="l" rtl="0" eaLnBrk="1" latinLnBrk="0" hangingPunct="1">
              <a:spcBef>
                <a:spcPts val="525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1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0060" indent="-205740" algn="l" rtl="0" eaLnBrk="1" latinLnBrk="0" hangingPunct="1">
              <a:spcBef>
                <a:spcPts val="413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1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1450" algn="l" rtl="0" eaLnBrk="1" latinLnBrk="0" hangingPunct="1">
              <a:spcBef>
                <a:spcPts val="375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17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-171450" algn="l" rtl="0" eaLnBrk="1" latinLnBrk="0" hangingPunct="1">
              <a:spcBef>
                <a:spcPts val="3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171450" algn="l" rtl="0" eaLnBrk="1" latinLnBrk="0" hangingPunct="1">
              <a:spcBef>
                <a:spcPts val="3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77340" indent="-17145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83080" indent="-17145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88820" indent="-17145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7145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000" baseline="-25000" dirty="0"/>
          </a:p>
        </p:txBody>
      </p:sp>
      <p:pic>
        <p:nvPicPr>
          <p:cNvPr id="11" name="Content Placeholder 10" descr="Two Lewis structures. The second structure, labeled B, is of formaldehyde, H 2 C O. The layout is H C O, with the last H atom below the C atom. The C atom is connected to each H atom by single bonds. The C atom is connected to the O atom by a double bond. The O atom has two lone pairs, one above and one below." title="(Example 6.3, b)">
            <a:extLst>
              <a:ext uri="{FF2B5EF4-FFF2-40B4-BE49-F238E27FC236}">
                <a16:creationId xmlns:a16="http://schemas.microsoft.com/office/drawing/2014/main" id="{706CB208-66E6-48B9-80DB-9F229D8C555A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001" y="4611687"/>
            <a:ext cx="3236912" cy="1484313"/>
          </a:xfrm>
          <a:prstGeom prst="rect">
            <a:avLst/>
          </a:prstGeom>
        </p:spPr>
      </p:pic>
      <p:sp>
        <p:nvSpPr>
          <p:cNvPr id="14" name="Content Placeholder 3"/>
          <p:cNvSpPr txBox="1">
            <a:spLocks/>
          </p:cNvSpPr>
          <p:nvPr/>
        </p:nvSpPr>
        <p:spPr>
          <a:xfrm>
            <a:off x="612648" y="1600200"/>
            <a:ext cx="8153400" cy="4495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40030" indent="-240030" algn="l" rtl="0" eaLnBrk="1" latinLnBrk="0" hangingPunct="1">
              <a:spcBef>
                <a:spcPts val="525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1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0060" indent="-205740" algn="l" rtl="0" eaLnBrk="1" latinLnBrk="0" hangingPunct="1">
              <a:spcBef>
                <a:spcPts val="413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1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1450" algn="l" rtl="0" eaLnBrk="1" latinLnBrk="0" hangingPunct="1">
              <a:spcBef>
                <a:spcPts val="375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17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-171450" algn="l" rtl="0" eaLnBrk="1" latinLnBrk="0" hangingPunct="1">
              <a:spcBef>
                <a:spcPts val="3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171450" algn="l" rtl="0" eaLnBrk="1" latinLnBrk="0" hangingPunct="1">
              <a:spcBef>
                <a:spcPts val="3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77340" indent="-17145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83080" indent="-17145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88820" indent="-17145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7145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Verify that these are valid Lewis structures.</a:t>
            </a:r>
          </a:p>
          <a:p>
            <a:endParaRPr lang="en-US" sz="2000" dirty="0"/>
          </a:p>
          <a:p>
            <a:pPr marL="457200" indent="-457200">
              <a:buFont typeface="+mj-lt"/>
              <a:buAutoNum type="alphaUcPeriod"/>
            </a:pPr>
            <a:r>
              <a:rPr lang="en-US" sz="2000" dirty="0"/>
              <a:t>ammonia, NH</a:t>
            </a:r>
            <a:r>
              <a:rPr lang="en-US" sz="2000" baseline="-25000" dirty="0"/>
              <a:t>3</a:t>
            </a:r>
          </a:p>
          <a:p>
            <a:pPr marL="457200" indent="-457200">
              <a:buFont typeface="+mj-lt"/>
              <a:buAutoNum type="alphaUcPeriod"/>
            </a:pPr>
            <a:endParaRPr lang="en-US" sz="2000" baseline="-25000" dirty="0"/>
          </a:p>
          <a:p>
            <a:pPr marL="457200" indent="-457200">
              <a:buFont typeface="+mj-lt"/>
              <a:buAutoNum type="alphaUcPeriod"/>
            </a:pPr>
            <a:endParaRPr lang="en-US" sz="2000" baseline="-25000" dirty="0"/>
          </a:p>
          <a:p>
            <a:pPr marL="457200" indent="-457200">
              <a:buFont typeface="+mj-lt"/>
              <a:buAutoNum type="alphaUcPeriod"/>
            </a:pPr>
            <a:endParaRPr lang="en-US" sz="2000" baseline="-25000" dirty="0"/>
          </a:p>
          <a:p>
            <a:pPr marL="457200" indent="-457200">
              <a:buFont typeface="+mj-lt"/>
              <a:buAutoNum type="alphaUcPeriod"/>
            </a:pPr>
            <a:endParaRPr lang="en-US" sz="2000" baseline="-25000" dirty="0"/>
          </a:p>
          <a:p>
            <a:pPr marL="457200" indent="-457200">
              <a:buFont typeface="+mj-lt"/>
              <a:buAutoNum type="alphaUcPeriod"/>
            </a:pPr>
            <a:endParaRPr lang="en-US" sz="2000" dirty="0"/>
          </a:p>
          <a:p>
            <a:pPr marL="457200" indent="-457200">
              <a:buFont typeface="+mj-lt"/>
              <a:buAutoNum type="alphaUcPeriod"/>
            </a:pPr>
            <a:r>
              <a:rPr lang="en-US" sz="2000" dirty="0"/>
              <a:t>formaldehyde, H</a:t>
            </a:r>
            <a:r>
              <a:rPr lang="en-US" sz="2000" baseline="-25000" dirty="0"/>
              <a:t>2</a:t>
            </a:r>
            <a:r>
              <a:rPr lang="en-US" sz="2000" dirty="0"/>
              <a:t>CO</a:t>
            </a:r>
          </a:p>
        </p:txBody>
      </p:sp>
      <p:pic>
        <p:nvPicPr>
          <p:cNvPr id="10" name="Content Placeholder 9" descr="Two Lewis structures. The first structure, labeled A, is of ammonia, N H 3. The N atom has a lone pair on one side. The remaining three sides each have hydrogen atoms that are connected to the N by single bonds." title="(Example 6.3, a)">
            <a:extLst>
              <a:ext uri="{FF2B5EF4-FFF2-40B4-BE49-F238E27FC236}">
                <a16:creationId xmlns:a16="http://schemas.microsoft.com/office/drawing/2014/main" id="{BC0DE061-0E53-46B5-AF70-7914B43C18A3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998" y="2449076"/>
            <a:ext cx="3080919" cy="142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1269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Drawing Lewis Structures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000" dirty="0"/>
              <a:t>Count the valence electrons</a:t>
            </a:r>
            <a:r>
              <a:rPr lang="en-US" sz="2000"/>
              <a:t>.  </a:t>
            </a:r>
            <a:endParaRPr lang="en-US" sz="2000" dirty="0"/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Arrange atoms by placing the least electronegative elements in the middle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Add single bonds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Add remaining electrons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Check octet and duet rules to determine whether multiple bonds are needed</a:t>
            </a:r>
          </a:p>
        </p:txBody>
      </p:sp>
    </p:spTree>
    <p:extLst>
      <p:ext uri="{BB962C8B-B14F-4D97-AF65-F5344CB8AC3E}">
        <p14:creationId xmlns:p14="http://schemas.microsoft.com/office/powerpoint/2010/main" val="19322188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Drawing Lewis Structures (F</a:t>
            </a:r>
            <a:r>
              <a:rPr lang="en-US" baseline="-25000" dirty="0"/>
              <a:t>2</a:t>
            </a:r>
            <a:r>
              <a:rPr lang="en-US" dirty="0"/>
              <a:t>) 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1400" dirty="0"/>
              <a:t>Count the valence electrons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/>
              <a:t>Arrange atoms by placing the least electronegative elements in the middle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/>
              <a:t>Add single bonds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/>
              <a:t>Add remaining electrons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/>
              <a:t>Check octet and duet rules to determine whether multiple bonds are needed</a:t>
            </a:r>
          </a:p>
        </p:txBody>
      </p:sp>
    </p:spTree>
    <p:extLst>
      <p:ext uri="{BB962C8B-B14F-4D97-AF65-F5344CB8AC3E}">
        <p14:creationId xmlns:p14="http://schemas.microsoft.com/office/powerpoint/2010/main" val="1530419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Drawing Lewis Structures (CF</a:t>
            </a:r>
            <a:r>
              <a:rPr lang="en-US" baseline="-25000" dirty="0"/>
              <a:t>4</a:t>
            </a:r>
            <a:r>
              <a:rPr lang="en-US" dirty="0"/>
              <a:t>) 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1400" dirty="0"/>
              <a:t>Count the valence electrons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/>
              <a:t>Arrange atoms by placing the least electronegative elements in the middle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/>
              <a:t>Add single bonds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/>
              <a:t>Add remaining electrons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/>
              <a:t>Check octet and duet rules to determine whether multiple bonds are needed</a:t>
            </a:r>
          </a:p>
        </p:txBody>
      </p:sp>
    </p:spTree>
    <p:extLst>
      <p:ext uri="{BB962C8B-B14F-4D97-AF65-F5344CB8AC3E}">
        <p14:creationId xmlns:p14="http://schemas.microsoft.com/office/powerpoint/2010/main" val="27400689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Drawing Lewis Structures (HCN) 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1400" dirty="0"/>
              <a:t>Count the valence electrons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/>
              <a:t>Arrange atoms by placing the least electronegative elements in the middle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/>
              <a:t>Add single bonds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/>
              <a:t>Add remaining electrons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/>
              <a:t>Check octet and duet rules to determine whether multiple bonds are needed</a:t>
            </a:r>
          </a:p>
        </p:txBody>
      </p:sp>
    </p:spTree>
    <p:extLst>
      <p:ext uri="{BB962C8B-B14F-4D97-AF65-F5344CB8AC3E}">
        <p14:creationId xmlns:p14="http://schemas.microsoft.com/office/powerpoint/2010/main" val="22310477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Lewis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Which structure satisfies the octet rule for a compound made of generic element X?</a:t>
            </a:r>
          </a:p>
          <a:p>
            <a:pPr marL="514350" indent="-514350">
              <a:buFont typeface="+mj-lt"/>
              <a:buAutoNum type="alphaUcPeriod"/>
            </a:pPr>
            <a:endParaRPr lang="en-US" sz="2000" dirty="0"/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US" sz="2000" dirty="0"/>
              <a:t> 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US" sz="2000" dirty="0"/>
              <a:t> 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US" sz="2000" dirty="0"/>
              <a:t> 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US" sz="2000" dirty="0"/>
              <a:t> 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US" sz="2000" dirty="0"/>
              <a:t> </a:t>
            </a:r>
          </a:p>
          <a:p>
            <a:pPr marL="0" indent="0">
              <a:buNone/>
            </a:pPr>
            <a:endParaRPr lang="en-US" sz="2000" baseline="-250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3047764"/>
              </p:ext>
            </p:extLst>
          </p:nvPr>
        </p:nvGraphicFramePr>
        <p:xfrm>
          <a:off x="1171145" y="2730277"/>
          <a:ext cx="957273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2" name="CS ChemDraw Drawing" r:id="rId4" imgW="508656" imgH="275371" progId="ChemDraw.Document.6.0">
                  <p:embed/>
                </p:oleObj>
              </mc:Choice>
              <mc:Fallback>
                <p:oleObj name="CS ChemDraw Drawing" r:id="rId4" imgW="508656" imgH="275371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71145" y="2730277"/>
                        <a:ext cx="957273" cy="517525"/>
                      </a:xfrm>
                      <a:prstGeom prst="rect">
                        <a:avLst/>
                      </a:prstGeom>
                      <a:ln w="317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7314704"/>
              </p:ext>
            </p:extLst>
          </p:nvPr>
        </p:nvGraphicFramePr>
        <p:xfrm>
          <a:off x="1171144" y="3277199"/>
          <a:ext cx="957273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3" name="CS ChemDraw Drawing" r:id="rId6" imgW="508656" imgH="274110" progId="ChemDraw.Document.6.0">
                  <p:embed/>
                </p:oleObj>
              </mc:Choice>
              <mc:Fallback>
                <p:oleObj name="CS ChemDraw Drawing" r:id="rId6" imgW="508656" imgH="27411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71144" y="3277199"/>
                        <a:ext cx="957273" cy="517525"/>
                      </a:xfrm>
                      <a:prstGeom prst="rect">
                        <a:avLst/>
                      </a:prstGeom>
                      <a:ln w="317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7473701"/>
              </p:ext>
            </p:extLst>
          </p:nvPr>
        </p:nvGraphicFramePr>
        <p:xfrm>
          <a:off x="1041178" y="3880021"/>
          <a:ext cx="1231512" cy="279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4" name="CS ChemDraw Drawing" r:id="rId8" imgW="656874" imgH="148826" progId="ChemDraw.Document.6.0">
                  <p:embed/>
                </p:oleObj>
              </mc:Choice>
              <mc:Fallback>
                <p:oleObj name="CS ChemDraw Drawing" r:id="rId8" imgW="656874" imgH="148826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041178" y="3880021"/>
                        <a:ext cx="1231512" cy="279619"/>
                      </a:xfrm>
                      <a:prstGeom prst="rect">
                        <a:avLst/>
                      </a:prstGeom>
                      <a:ln w="317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3505030"/>
              </p:ext>
            </p:extLst>
          </p:nvPr>
        </p:nvGraphicFramePr>
        <p:xfrm>
          <a:off x="1138838" y="4294365"/>
          <a:ext cx="957272" cy="5264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5" name="CS ChemDraw Drawing" r:id="rId10" imgW="508235" imgH="279996" progId="ChemDraw.Document.6.0">
                  <p:embed/>
                </p:oleObj>
              </mc:Choice>
              <mc:Fallback>
                <p:oleObj name="CS ChemDraw Drawing" r:id="rId10" imgW="508235" imgH="279996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138838" y="4294365"/>
                        <a:ext cx="957272" cy="526499"/>
                      </a:xfrm>
                      <a:prstGeom prst="rect">
                        <a:avLst/>
                      </a:prstGeom>
                      <a:ln w="317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2853271"/>
              </p:ext>
            </p:extLst>
          </p:nvPr>
        </p:nvGraphicFramePr>
        <p:xfrm>
          <a:off x="1005017" y="4930492"/>
          <a:ext cx="1210962" cy="2713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6" name="CS ChemDraw Drawing" r:id="rId12" imgW="658137" imgH="147565" progId="ChemDraw.Document.6.0">
                  <p:embed/>
                </p:oleObj>
              </mc:Choice>
              <mc:Fallback>
                <p:oleObj name="CS ChemDraw Drawing" r:id="rId12" imgW="658137" imgH="147565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005017" y="4930492"/>
                        <a:ext cx="1210962" cy="271371"/>
                      </a:xfrm>
                      <a:prstGeom prst="rect">
                        <a:avLst/>
                      </a:prstGeom>
                      <a:ln w="317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95325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0364C-9A94-4A93-927D-2CDC51B05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Lewis Structures of Polyatomic 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196B49-4E90-4B52-BD12-4D345F4BCA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Polyatomic ions consist of two or more atoms covalently bonded together that have a net positive or negative charge. </a:t>
            </a:r>
          </a:p>
          <a:p>
            <a:r>
              <a:rPr lang="en-US" dirty="0"/>
              <a:t>Lewis structures for polyatomic ions are drawn following the same guidelines as for neutral molecules with a few minor additions. </a:t>
            </a:r>
          </a:p>
          <a:p>
            <a:r>
              <a:rPr lang="en-US" dirty="0"/>
              <a:t>You must consider the charge when summing the valence electrons in step 1.</a:t>
            </a:r>
          </a:p>
          <a:p>
            <a:pPr lvl="1"/>
            <a:r>
              <a:rPr lang="en-US" dirty="0"/>
              <a:t>Add a valence electron for each negative charge on an anion.</a:t>
            </a:r>
          </a:p>
          <a:p>
            <a:pPr lvl="1"/>
            <a:r>
              <a:rPr lang="en-US" dirty="0"/>
              <a:t>Subtract a valence electron for each positive charge on a cation.</a:t>
            </a:r>
          </a:p>
          <a:p>
            <a:r>
              <a:rPr lang="en-US" dirty="0"/>
              <a:t>Place the structure within brackets, with the charge indicated outside the brackets.</a:t>
            </a:r>
          </a:p>
        </p:txBody>
      </p:sp>
    </p:spTree>
    <p:extLst>
      <p:ext uri="{BB962C8B-B14F-4D97-AF65-F5344CB8AC3E}">
        <p14:creationId xmlns:p14="http://schemas.microsoft.com/office/powerpoint/2010/main" val="7402353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Drawing Lewis Structures (NH</a:t>
            </a:r>
            <a:r>
              <a:rPr lang="en-US" baseline="-25000" dirty="0"/>
              <a:t>4</a:t>
            </a:r>
            <a:r>
              <a:rPr lang="en-US" baseline="30000" dirty="0"/>
              <a:t>+</a:t>
            </a:r>
            <a:r>
              <a:rPr lang="en-US" dirty="0"/>
              <a:t>) 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1400" dirty="0"/>
              <a:t>Count the valence electrons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/>
              <a:t>Arrange atoms by placing the least electronegative elements in the middle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/>
              <a:t>Add single bonds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/>
              <a:t>Add remaining electrons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/>
              <a:t>Check octet and duet rules to determine whether multiple bonds are needed</a:t>
            </a:r>
          </a:p>
        </p:txBody>
      </p:sp>
    </p:spTree>
    <p:extLst>
      <p:ext uri="{BB962C8B-B14F-4D97-AF65-F5344CB8AC3E}">
        <p14:creationId xmlns:p14="http://schemas.microsoft.com/office/powerpoint/2010/main" val="4872741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Drawing Lewis Structures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CN</m:t>
                    </m:r>
                    <m:r>
                      <a:rPr lang="en-US" i="0" baseline="30000" dirty="0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dirty="0"/>
                  <a:t>)  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019" b="-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1400" dirty="0"/>
              <a:t>Count the valence electrons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/>
              <a:t>Arrange atoms by placing the least electronegative elements in the middle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/>
              <a:t>Add single bonds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/>
              <a:t>Add remaining electrons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/>
              <a:t>Check octet and duet rules to determine whether multiple bonds are needed</a:t>
            </a:r>
          </a:p>
        </p:txBody>
      </p:sp>
    </p:spTree>
    <p:extLst>
      <p:ext uri="{BB962C8B-B14F-4D97-AF65-F5344CB8AC3E}">
        <p14:creationId xmlns:p14="http://schemas.microsoft.com/office/powerpoint/2010/main" val="3258820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Covalent Bonding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/>
              <a:t>Atoms held together by sharing of electrons to fulfill the octet rule</a:t>
            </a:r>
          </a:p>
          <a:p>
            <a:r>
              <a:rPr lang="en-US" sz="2400" dirty="0"/>
              <a:t>Primarily between nonmetals</a:t>
            </a:r>
          </a:p>
          <a:p>
            <a:r>
              <a:rPr lang="en-US" sz="2400" dirty="0"/>
              <a:t>Involves electron sharing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746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Covalent Bonding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/>
                  <a:t>As the atoms come together to form a molecule and share electrons, they become more stable. </a:t>
                </a:r>
              </a:p>
              <a:p>
                <a:r>
                  <a:rPr lang="en-US" dirty="0"/>
                  <a:t>Atoms gain, lose, or share electrons to achieve a stable, noble-gas electron configuration,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𝑛𝑠</m:t>
                    </m:r>
                    <m:r>
                      <a:rPr lang="en-US" i="1" baseline="30000" dirty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𝑛𝑝</m:t>
                    </m:r>
                    <m:r>
                      <a:rPr lang="en-US" i="1" baseline="30000" dirty="0">
                        <a:latin typeface="Cambria Math" panose="02040503050406030204" pitchFamily="18" charset="0"/>
                      </a:rPr>
                      <m:t>6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This general trend to achieve eight valence electrons is known as the octet rule.</a:t>
                </a:r>
              </a:p>
              <a:p>
                <a:r>
                  <a:rPr lang="en-US" dirty="0"/>
                  <a:t>Hydrogen and helium, which have valence electrons in the first shell, 1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i="1" baseline="30000" dirty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/>
                  <a:t>, follow the duet rule.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75" t="-950" r="-2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5074508" y="5519351"/>
            <a:ext cx="2421924" cy="5766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698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Electronegativity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 ability of an atom in a molecule to attract electrons to itself within a bond is called electronegativity</a:t>
            </a:r>
          </a:p>
          <a:p>
            <a:r>
              <a:rPr lang="en-US" sz="2000" dirty="0"/>
              <a:t>Metals generally have low </a:t>
            </a:r>
            <a:r>
              <a:rPr lang="en-US" sz="2000" dirty="0" err="1"/>
              <a:t>electronegativities</a:t>
            </a:r>
            <a:endParaRPr lang="en-US" sz="2000" dirty="0"/>
          </a:p>
          <a:p>
            <a:r>
              <a:rPr lang="en-US" sz="2000" dirty="0"/>
              <a:t>Nonmetals generally have high </a:t>
            </a:r>
            <a:r>
              <a:rPr lang="en-US" sz="2000" dirty="0" err="1"/>
              <a:t>electronegativities</a:t>
            </a:r>
            <a:endParaRPr lang="en-US" sz="2000" dirty="0"/>
          </a:p>
          <a:p>
            <a:r>
              <a:rPr lang="en-US" sz="2000" dirty="0"/>
              <a:t>Electronegativity generally increases going up and to the right excluding the noble gases.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417415" y="3848100"/>
            <a:ext cx="4057525" cy="2536072"/>
            <a:chOff x="2458604" y="3525794"/>
            <a:chExt cx="4444706" cy="2778072"/>
          </a:xfrm>
        </p:grpSpPr>
        <p:pic>
          <p:nvPicPr>
            <p:cNvPr id="5" name="Picture 4" descr="http://www.chem.qmul.ac.uk/iupac/AtWt/table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1154" y="3926173"/>
              <a:ext cx="4072156" cy="2265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ight Arrow 5"/>
            <p:cNvSpPr/>
            <p:nvPr/>
          </p:nvSpPr>
          <p:spPr>
            <a:xfrm>
              <a:off x="2880582" y="3525794"/>
              <a:ext cx="3973300" cy="304291"/>
            </a:xfrm>
            <a:prstGeom prst="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ight Arrow 6"/>
            <p:cNvSpPr/>
            <p:nvPr/>
          </p:nvSpPr>
          <p:spPr>
            <a:xfrm rot="16200000">
              <a:off x="1376370" y="4912322"/>
              <a:ext cx="2473778" cy="309309"/>
            </a:xfrm>
            <a:prstGeom prst="right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8559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Electronegativity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514602"/>
            <a:ext cx="7162800" cy="3142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26184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99B8D-520A-477C-9F3E-4FE932C82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Lewis Structure of HCl</a:t>
            </a:r>
          </a:p>
        </p:txBody>
      </p:sp>
      <p:pic>
        <p:nvPicPr>
          <p:cNvPr id="9" name="Content Placeholder 8" descr="A Lewis structure of H C L. The layout is H C L. A line between H and C L is labeled Shared pair of electrons. The remaining three sides of C L each have a pairs of dots. These dots are labeled Lone pairs of electrons." title="Figure 6.2">
            <a:extLst>
              <a:ext uri="{FF2B5EF4-FFF2-40B4-BE49-F238E27FC236}">
                <a16:creationId xmlns:a16="http://schemas.microsoft.com/office/drawing/2014/main" id="{8EB96680-24F5-42B3-8780-332EE0AE3AD3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826" y="2153639"/>
            <a:ext cx="4298053" cy="178018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F276AD-73BF-425E-BDAC-B520BBC4F44A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533400" y="4304528"/>
            <a:ext cx="7886700" cy="1555750"/>
          </a:xfrm>
        </p:spPr>
        <p:txBody>
          <a:bodyPr>
            <a:normAutofit lnSpcReduction="10000"/>
          </a:bodyPr>
          <a:lstStyle/>
          <a:p>
            <a:r>
              <a:rPr lang="en-US" sz="1800" dirty="0"/>
              <a:t>An H atom has one valence electron and a Cl atom has seven.</a:t>
            </a:r>
          </a:p>
          <a:p>
            <a:r>
              <a:rPr lang="en-US" sz="1800" dirty="0"/>
              <a:t>In the HCl molecule, these two atoms share one pair of electrons.</a:t>
            </a:r>
          </a:p>
          <a:p>
            <a:r>
              <a:rPr lang="en-US" sz="1800" dirty="0"/>
              <a:t>H has access to a second electron (duet rule) via the shared pair.</a:t>
            </a:r>
          </a:p>
          <a:p>
            <a:r>
              <a:rPr lang="en-US" sz="1800" dirty="0"/>
              <a:t>Cl has three unshared pairs, also referred to as lone pairs and one shared pair, forming a covalent bond.</a:t>
            </a:r>
          </a:p>
        </p:txBody>
      </p:sp>
    </p:spTree>
    <p:extLst>
      <p:ext uri="{BB962C8B-B14F-4D97-AF65-F5344CB8AC3E}">
        <p14:creationId xmlns:p14="http://schemas.microsoft.com/office/powerpoint/2010/main" val="4105416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6DE79-733F-4794-9583-60ECFE125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Single, Double, and Triple Bonds</a:t>
            </a:r>
          </a:p>
        </p:txBody>
      </p:sp>
      <p:pic>
        <p:nvPicPr>
          <p:cNvPr id="4" name="Shape 104" descr="Three Lewis structures. The first structure is for H C L. The layout is H C L. A single line connects H and C L. The remaining sides of C L each have a pair of dots. This structure is labeled Single bond 2 shared electrons. There is one shared pair. The second structure is for O 2. Pairs of dots appear above and below both letter Os. Two lines connect the letters. This structure is labeled Double bond 4 shared electrons. There are two shared pairs. The third structure is for N 2. A pair of dots is on one side of the first N. Three lines connect the letters, and a pair of dots is on the other side of the second N. This structure is labeled Triple bond 6 shared electrons. There are three shared pairs." title="Figure 6.3">
            <a:extLst>
              <a:ext uri="{FF2B5EF4-FFF2-40B4-BE49-F238E27FC236}">
                <a16:creationId xmlns:a16="http://schemas.microsoft.com/office/drawing/2014/main" id="{C5EB2252-5FD5-45C4-8ABC-D7945FE7817B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 rotWithShape="1">
          <a:blip r:embed="rId2">
            <a:alphaModFix/>
          </a:blip>
          <a:stretch/>
        </p:blipFill>
        <p:spPr>
          <a:xfrm>
            <a:off x="628650" y="2124480"/>
            <a:ext cx="7886700" cy="23357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60E695A-5BD6-47B0-8B32-87364931B89B}"/>
              </a:ext>
            </a:extLst>
          </p:cNvPr>
          <p:cNvSpPr txBox="1"/>
          <p:nvPr/>
        </p:nvSpPr>
        <p:spPr>
          <a:xfrm>
            <a:off x="969918" y="4459457"/>
            <a:ext cx="2028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i="1" dirty="0"/>
              <a:t>One</a:t>
            </a:r>
            <a:r>
              <a:rPr lang="en-US" sz="2700" dirty="0"/>
              <a:t> shared pair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D75595-4D56-4451-A5BF-5563F1FED566}"/>
              </a:ext>
            </a:extLst>
          </p:cNvPr>
          <p:cNvSpPr txBox="1"/>
          <p:nvPr/>
        </p:nvSpPr>
        <p:spPr>
          <a:xfrm>
            <a:off x="3339193" y="4461028"/>
            <a:ext cx="2028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i="1" dirty="0"/>
              <a:t>Two</a:t>
            </a:r>
            <a:r>
              <a:rPr lang="en-US" sz="2700" dirty="0"/>
              <a:t> shared pairs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FA4DBF-B8F6-4184-98AE-4B1E57A8D978}"/>
              </a:ext>
            </a:extLst>
          </p:cNvPr>
          <p:cNvSpPr txBox="1"/>
          <p:nvPr/>
        </p:nvSpPr>
        <p:spPr>
          <a:xfrm>
            <a:off x="5927272" y="4459458"/>
            <a:ext cx="23807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i="1" dirty="0"/>
              <a:t>Three</a:t>
            </a:r>
            <a:r>
              <a:rPr lang="en-US" sz="2700" dirty="0"/>
              <a:t> shared pairs</a:t>
            </a:r>
          </a:p>
        </p:txBody>
      </p:sp>
    </p:spTree>
    <p:extLst>
      <p:ext uri="{BB962C8B-B14F-4D97-AF65-F5344CB8AC3E}">
        <p14:creationId xmlns:p14="http://schemas.microsoft.com/office/powerpoint/2010/main" val="982712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DEE0A-0EEB-467F-A28A-12BBA6A31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Shared and Unshared Electrons</a:t>
            </a: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66B8C7F8-B5E9-40F1-BB0A-263F61BE975B}"/>
              </a:ext>
            </a:extLst>
          </p:cNvPr>
          <p:cNvSpPr txBox="1">
            <a:spLocks/>
          </p:cNvSpPr>
          <p:nvPr/>
        </p:nvSpPr>
        <p:spPr>
          <a:xfrm>
            <a:off x="612648" y="1600200"/>
            <a:ext cx="8153400" cy="4495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40030" indent="-240030" algn="l" rtl="0" eaLnBrk="1" latinLnBrk="0" hangingPunct="1">
              <a:spcBef>
                <a:spcPts val="525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1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0060" indent="-205740" algn="l" rtl="0" eaLnBrk="1" latinLnBrk="0" hangingPunct="1">
              <a:spcBef>
                <a:spcPts val="413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1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1450" algn="l" rtl="0" eaLnBrk="1" latinLnBrk="0" hangingPunct="1">
              <a:spcBef>
                <a:spcPts val="375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17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-171450" algn="l" rtl="0" eaLnBrk="1" latinLnBrk="0" hangingPunct="1">
              <a:spcBef>
                <a:spcPts val="3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171450" algn="l" rtl="0" eaLnBrk="1" latinLnBrk="0" hangingPunct="1">
              <a:spcBef>
                <a:spcPts val="3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77340" indent="-17145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83080" indent="-17145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88820" indent="-17145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7145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Identify the numbers of shared electrons and unshared electrons in these Lewis structures.</a:t>
            </a:r>
            <a:endParaRPr lang="en-US" dirty="0"/>
          </a:p>
          <a:p>
            <a:endParaRPr lang="en-US" dirty="0"/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hydrazine, N</a:t>
            </a:r>
            <a:r>
              <a:rPr lang="en-US" baseline="-25000" dirty="0"/>
              <a:t>2</a:t>
            </a:r>
            <a:r>
              <a:rPr lang="en-US" dirty="0"/>
              <a:t>H</a:t>
            </a:r>
            <a:r>
              <a:rPr lang="en-US" baseline="-25000" dirty="0"/>
              <a:t>4</a:t>
            </a:r>
          </a:p>
          <a:p>
            <a:pPr marL="457200" indent="-457200">
              <a:buFont typeface="+mj-lt"/>
              <a:buAutoNum type="alphaUcPeriod"/>
            </a:pPr>
            <a:endParaRPr lang="en-US" dirty="0"/>
          </a:p>
          <a:p>
            <a:pPr marL="457200" indent="-457200">
              <a:buFont typeface="+mj-lt"/>
              <a:buAutoNum type="alphaUcPeriod"/>
            </a:pPr>
            <a:endParaRPr lang="en-US" dirty="0"/>
          </a:p>
          <a:p>
            <a:pPr marL="457200" indent="-457200">
              <a:buFont typeface="+mj-lt"/>
              <a:buAutoNum type="alphaUcPeriod"/>
            </a:pPr>
            <a:endParaRPr lang="en-US" dirty="0"/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hydrogen cyanide, HCN</a:t>
            </a:r>
          </a:p>
        </p:txBody>
      </p:sp>
      <p:pic>
        <p:nvPicPr>
          <p:cNvPr id="11" name="Content Placeholder 10" descr="Two Lewis structures. The first structure is of N 2 H 4. A single bond connects the N atoms. Each N has a pair of dots above it. Single bonds connect each N to two H atoms." title="(Example 6.2, a)">
            <a:extLst>
              <a:ext uri="{FF2B5EF4-FFF2-40B4-BE49-F238E27FC236}">
                <a16:creationId xmlns:a16="http://schemas.microsoft.com/office/drawing/2014/main" id="{280B7C68-6CF4-428C-A5B7-407BFF608A2C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1" r="53690"/>
          <a:stretch/>
        </p:blipFill>
        <p:spPr>
          <a:xfrm>
            <a:off x="4415481" y="3057649"/>
            <a:ext cx="3056239" cy="1212717"/>
          </a:xfrm>
          <a:prstGeom prst="rect">
            <a:avLst/>
          </a:prstGeom>
        </p:spPr>
      </p:pic>
      <p:pic>
        <p:nvPicPr>
          <p:cNvPr id="15" name="Content Placeholder 10" descr="Two Lewis structures. The first structure is of N 2 H 4. A single bond connects the N atoms. Each N has a pair of dots above it. Single bonds connect each N to two H atoms." title="(Example 6.2, a)">
            <a:extLst>
              <a:ext uri="{FF2B5EF4-FFF2-40B4-BE49-F238E27FC236}">
                <a16:creationId xmlns:a16="http://schemas.microsoft.com/office/drawing/2014/main" id="{280B7C68-6CF4-428C-A5B7-407BFF608A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88"/>
          <a:stretch/>
        </p:blipFill>
        <p:spPr>
          <a:xfrm>
            <a:off x="4689348" y="4778250"/>
            <a:ext cx="3258552" cy="121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663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BBAF6-7F6C-4A8F-BA09-BD3A8D413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Characteristics of Valid Lewis Structures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6F290A-B54A-43F6-9BA4-5896A279E7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number of electrons in a Lewis structure equals the total number of valence electrons in the atoms of the molecule.</a:t>
            </a:r>
          </a:p>
          <a:p>
            <a:r>
              <a:rPr lang="en-US" dirty="0"/>
              <a:t>Atoms in a Lewis structure obey the octet/duet rule.</a:t>
            </a:r>
          </a:p>
        </p:txBody>
      </p:sp>
    </p:spTree>
    <p:extLst>
      <p:ext uri="{BB962C8B-B14F-4D97-AF65-F5344CB8AC3E}">
        <p14:creationId xmlns:p14="http://schemas.microsoft.com/office/powerpoint/2010/main" val="9406134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3606</TotalTime>
  <Words>683</Words>
  <Application>Microsoft Office PowerPoint</Application>
  <PresentationFormat>On-screen Show (4:3)</PresentationFormat>
  <Paragraphs>103</Paragraphs>
  <Slides>19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Calibri</vt:lpstr>
      <vt:lpstr>Cambria Math</vt:lpstr>
      <vt:lpstr>Wingdings</vt:lpstr>
      <vt:lpstr>Wingdings 2</vt:lpstr>
      <vt:lpstr>Median</vt:lpstr>
      <vt:lpstr>CS ChemDraw Drawing</vt:lpstr>
      <vt:lpstr>Chapter 7 Part 1</vt:lpstr>
      <vt:lpstr>Covalent Bonding</vt:lpstr>
      <vt:lpstr>Covalent Bonding</vt:lpstr>
      <vt:lpstr>Electronegativity</vt:lpstr>
      <vt:lpstr>Electronegativity</vt:lpstr>
      <vt:lpstr>Lewis Structure of HCl</vt:lpstr>
      <vt:lpstr>Single, Double, and Triple Bonds</vt:lpstr>
      <vt:lpstr>Shared and Unshared Electrons</vt:lpstr>
      <vt:lpstr>Characteristics of Valid Lewis Structures</vt:lpstr>
      <vt:lpstr>Octets in Carbon Dioxide</vt:lpstr>
      <vt:lpstr>Verifying Valid Lewis Structures.</vt:lpstr>
      <vt:lpstr>Drawing Lewis Structures</vt:lpstr>
      <vt:lpstr>Drawing Lewis Structures (F2)  </vt:lpstr>
      <vt:lpstr>Drawing Lewis Structures (CF4)  </vt:lpstr>
      <vt:lpstr>Drawing Lewis Structures (HCN)  </vt:lpstr>
      <vt:lpstr>Lewis Structures</vt:lpstr>
      <vt:lpstr>Lewis Structures of Polyatomic Ions</vt:lpstr>
      <vt:lpstr>Drawing Lewis Structures (NH4+)  </vt:lpstr>
      <vt:lpstr>Drawing Lewis Structures (CN-)  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 Part 2</dc:title>
  <dc:creator>Walter Turner</dc:creator>
  <cp:lastModifiedBy>Walter Turner</cp:lastModifiedBy>
  <cp:revision>107</cp:revision>
  <dcterms:created xsi:type="dcterms:W3CDTF">2017-10-23T01:57:11Z</dcterms:created>
  <dcterms:modified xsi:type="dcterms:W3CDTF">2021-11-15T03:09:24Z</dcterms:modified>
</cp:coreProperties>
</file>