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1" r:id="rId8"/>
    <p:sldId id="259" r:id="rId9"/>
    <p:sldId id="268" r:id="rId10"/>
    <p:sldId id="260" r:id="rId11"/>
    <p:sldId id="257" r:id="rId12"/>
    <p:sldId id="26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2370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4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0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1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9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9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4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5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30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29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A6060-939D-4E8E-96DA-3DE043EE84B3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A6C3A-D36C-41CC-BB94-D0EE0FCCB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3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Lab 09: writing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15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276" y="1273533"/>
            <a:ext cx="6324241" cy="4946111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dirty="0"/>
              <a:t>Habitat diversity is </a:t>
            </a:r>
            <a:r>
              <a:rPr lang="en-US" dirty="0" err="1"/>
              <a:t>impt</a:t>
            </a:r>
            <a:endParaRPr lang="en-US" dirty="0"/>
          </a:p>
          <a:p>
            <a:pPr lvl="2"/>
            <a:r>
              <a:rPr lang="en-US" dirty="0" err="1"/>
              <a:t>Spp</a:t>
            </a:r>
            <a:r>
              <a:rPr lang="en-US" dirty="0"/>
              <a:t> diversity</a:t>
            </a:r>
          </a:p>
          <a:p>
            <a:pPr lvl="2"/>
            <a:r>
              <a:rPr lang="en-US" dirty="0"/>
              <a:t>Diversity of uses within </a:t>
            </a:r>
            <a:r>
              <a:rPr lang="en-US" dirty="0" err="1"/>
              <a:t>spp’s</a:t>
            </a:r>
            <a:r>
              <a:rPr lang="en-US" dirty="0"/>
              <a:t> ecology</a:t>
            </a:r>
          </a:p>
          <a:p>
            <a:pPr lvl="1"/>
            <a:r>
              <a:rPr lang="en-US" dirty="0"/>
              <a:t>Human Land use and hydrology</a:t>
            </a:r>
          </a:p>
          <a:p>
            <a:pPr lvl="2"/>
            <a:r>
              <a:rPr lang="en-US" dirty="0"/>
              <a:t>More runoff</a:t>
            </a:r>
          </a:p>
          <a:p>
            <a:pPr lvl="2"/>
            <a:r>
              <a:rPr lang="en-US" dirty="0"/>
              <a:t>More erosion</a:t>
            </a:r>
          </a:p>
          <a:p>
            <a:pPr lvl="2"/>
            <a:r>
              <a:rPr lang="en-US" dirty="0"/>
              <a:t>Impacts in stream</a:t>
            </a:r>
          </a:p>
          <a:p>
            <a:pPr lvl="3"/>
            <a:r>
              <a:rPr lang="en-US" dirty="0"/>
              <a:t>Bank collapse</a:t>
            </a:r>
          </a:p>
          <a:p>
            <a:pPr lvl="3"/>
            <a:r>
              <a:rPr lang="en-US" dirty="0"/>
              <a:t>Sediment deposit</a:t>
            </a:r>
          </a:p>
          <a:p>
            <a:pPr lvl="3"/>
            <a:r>
              <a:rPr lang="en-US" dirty="0"/>
              <a:t>Loss of habitats</a:t>
            </a:r>
          </a:p>
          <a:p>
            <a:pPr lvl="1"/>
            <a:r>
              <a:rPr lang="en-US" dirty="0"/>
              <a:t>Impacts can threaten the existence of highly endemic species.</a:t>
            </a:r>
          </a:p>
          <a:p>
            <a:pPr lvl="2"/>
            <a:r>
              <a:rPr lang="en-US" dirty="0"/>
              <a:t>Many Endemic </a:t>
            </a:r>
            <a:r>
              <a:rPr lang="en-US" dirty="0" err="1"/>
              <a:t>spp</a:t>
            </a:r>
            <a:r>
              <a:rPr lang="en-US" dirty="0"/>
              <a:t> in the SE generally</a:t>
            </a:r>
          </a:p>
          <a:p>
            <a:pPr lvl="2"/>
            <a:r>
              <a:rPr lang="en-US" dirty="0"/>
              <a:t>These include many darters</a:t>
            </a:r>
          </a:p>
          <a:p>
            <a:pPr lvl="2"/>
            <a:r>
              <a:rPr lang="en-US" dirty="0"/>
              <a:t>This includes vermilion darter</a:t>
            </a:r>
          </a:p>
          <a:p>
            <a:pPr lvl="1"/>
            <a:r>
              <a:rPr lang="en-US" dirty="0"/>
              <a:t>Story of the VD</a:t>
            </a:r>
          </a:p>
          <a:p>
            <a:pPr lvl="2"/>
            <a:r>
              <a:rPr lang="en-US" dirty="0"/>
              <a:t>Highly endemic</a:t>
            </a:r>
          </a:p>
          <a:p>
            <a:pPr lvl="2"/>
            <a:r>
              <a:rPr lang="en-US" dirty="0"/>
              <a:t>Discovery</a:t>
            </a:r>
          </a:p>
          <a:p>
            <a:pPr lvl="2"/>
            <a:r>
              <a:rPr lang="en-US" dirty="0"/>
              <a:t>Endangered status</a:t>
            </a:r>
          </a:p>
          <a:p>
            <a:pPr lvl="1"/>
            <a:r>
              <a:rPr lang="en-US" dirty="0"/>
              <a:t>Need for more ecological information, so we can apply this to habitat protection and restoration</a:t>
            </a: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5827" y="267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story of stream degradation and declining habitat diversity</a:t>
            </a:r>
          </a:p>
        </p:txBody>
      </p:sp>
    </p:spTree>
    <p:extLst>
      <p:ext uri="{BB962C8B-B14F-4D97-AF65-F5344CB8AC3E}">
        <p14:creationId xmlns:p14="http://schemas.microsoft.com/office/powerpoint/2010/main" val="587579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276" y="1273534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Urban storm water can have detrimental impacts on the availability and quality of habitats in headwater streams  (source; source). </a:t>
            </a:r>
          </a:p>
          <a:p>
            <a:pPr marL="0" indent="0">
              <a:buNone/>
            </a:pPr>
            <a:r>
              <a:rPr lang="en-US" dirty="0"/>
              <a:t>These impacts include chemical pollutants (source; source; source), excessive sediments (source; source), and high volumes of swift moving water that can cause the scouring of the substratum and bank collapse (source; source; source).   </a:t>
            </a:r>
          </a:p>
          <a:p>
            <a:pPr marL="0" indent="0">
              <a:buNone/>
            </a:pPr>
            <a:r>
              <a:rPr lang="en-US" dirty="0"/>
              <a:t>Scouring and bank collapse contribute additional sediment moving downstream, and further degrade habitats by covering them with fresh sediment and/or filling in crevices with fine sediment (source; source; source)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322" y="1465127"/>
            <a:ext cx="8075402" cy="39681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 is behind this box.</a:t>
            </a:r>
          </a:p>
        </p:txBody>
      </p:sp>
    </p:spTree>
    <p:extLst>
      <p:ext uri="{BB962C8B-B14F-4D97-AF65-F5344CB8AC3E}">
        <p14:creationId xmlns:p14="http://schemas.microsoft.com/office/powerpoint/2010/main" val="1216197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Results: </a:t>
            </a:r>
          </a:p>
          <a:p>
            <a:pPr lvl="1"/>
            <a:r>
              <a:rPr lang="en-US" dirty="0"/>
              <a:t>If you have multiple procedures, results should mirror structure of methods and vice versa</a:t>
            </a:r>
          </a:p>
          <a:p>
            <a:pPr lvl="1"/>
            <a:r>
              <a:rPr lang="en-US" dirty="0"/>
              <a:t>Lead with descriptive statistics</a:t>
            </a:r>
          </a:p>
          <a:p>
            <a:pPr lvl="2"/>
            <a:r>
              <a:rPr lang="en-US" dirty="0"/>
              <a:t>Give readers an understanding of what your dataset looks like</a:t>
            </a:r>
          </a:p>
          <a:p>
            <a:pPr lvl="2"/>
            <a:r>
              <a:rPr lang="en-US" dirty="0"/>
              <a:t>Graphs, tables, descriptive variables (mean, SD, range, etc.)</a:t>
            </a:r>
          </a:p>
          <a:p>
            <a:pPr lvl="1"/>
            <a:r>
              <a:rPr lang="en-US" dirty="0"/>
              <a:t>Follow with statistical analyses</a:t>
            </a:r>
          </a:p>
          <a:p>
            <a:pPr lvl="2"/>
            <a:r>
              <a:rPr lang="en-US" dirty="0"/>
              <a:t>Use correct formatting.  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dirty="0"/>
              <a:t>SEE TIPS AND EXAMPLES ON  MOODLE.</a:t>
            </a:r>
          </a:p>
        </p:txBody>
      </p:sp>
    </p:spTree>
    <p:extLst>
      <p:ext uri="{BB962C8B-B14F-4D97-AF65-F5344CB8AC3E}">
        <p14:creationId xmlns:p14="http://schemas.microsoft.com/office/powerpoint/2010/main" val="4285695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E4A6B-B15E-4C88-8368-7557A556D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– how to do all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63564-430E-4F12-9ABA-08B20E9CC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visualization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analysis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 the key messages from your data, and relate them to your hypothesis(es)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an outline to tell the story of your science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 the best narrative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Separate outline for intro methods, results, discussion</a:t>
            </a:r>
          </a:p>
          <a:p>
            <a:pPr lvl="2">
              <a:lnSpc>
                <a:spcPct val="107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carefully placed stepping stones (concepts) to guide the reader through the story of your study</a:t>
            </a: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228600" algn="l"/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the grading rubric as a checklist. (SD: show this!)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 of your paper as…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222381" cy="4351338"/>
          </a:xfrm>
        </p:spPr>
        <p:txBody>
          <a:bodyPr/>
          <a:lstStyle/>
          <a:p>
            <a:r>
              <a:rPr lang="en-US" dirty="0"/>
              <a:t>You leading your reader down a path, step by step.</a:t>
            </a:r>
          </a:p>
          <a:p>
            <a:r>
              <a:rPr lang="en-US" dirty="0"/>
              <a:t>From your first line to your last.</a:t>
            </a:r>
          </a:p>
          <a:p>
            <a:r>
              <a:rPr lang="en-US" dirty="0"/>
              <a:t>Each piece in your paper should lead to the next.</a:t>
            </a:r>
          </a:p>
          <a:p>
            <a:r>
              <a:rPr lang="en-US" dirty="0"/>
              <a:t>Avoid….</a:t>
            </a:r>
          </a:p>
        </p:txBody>
      </p:sp>
      <p:pic>
        <p:nvPicPr>
          <p:cNvPr id="1026" name="Picture 2" descr="Image result for stepping ston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6" t="35827" r="8791"/>
          <a:stretch/>
        </p:blipFill>
        <p:spPr bwMode="auto">
          <a:xfrm>
            <a:off x="4633546" y="3217985"/>
            <a:ext cx="3613639" cy="329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200" y="5917223"/>
            <a:ext cx="690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intro.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05954" y="5270501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74941" y="4729315"/>
            <a:ext cx="7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hypot</a:t>
            </a:r>
            <a:r>
              <a:rPr lang="en-US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6244" y="4183274"/>
            <a:ext cx="101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methods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90548" y="3786604"/>
            <a:ext cx="80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1089" y="3440248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15958" y="3167228"/>
            <a:ext cx="118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29798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a path, or just chaos?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Image result for stepping ston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09"/>
          <a:stretch/>
        </p:blipFill>
        <p:spPr bwMode="auto">
          <a:xfrm>
            <a:off x="1415561" y="2206869"/>
            <a:ext cx="5715000" cy="39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455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we going?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Image result for stepping st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115" y="2011006"/>
            <a:ext cx="4777769" cy="362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22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Better, but we could be more efficient!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Image result for stepping st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774" y="1912083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87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Ahhh</a:t>
            </a:r>
            <a:r>
              <a:rPr lang="en-US" dirty="0"/>
              <a:t>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Image result for stepping stone pathway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825624"/>
            <a:ext cx="7620000" cy="471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52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llate 3"/>
          <p:cNvSpPr/>
          <p:nvPr/>
        </p:nvSpPr>
        <p:spPr>
          <a:xfrm>
            <a:off x="2984740" y="483079"/>
            <a:ext cx="3381555" cy="5538159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5188" y="6428283"/>
            <a:ext cx="1700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Breadth of topic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536166" y="6392174"/>
            <a:ext cx="4028536" cy="34505"/>
          </a:xfrm>
          <a:prstGeom prst="straightConnector1">
            <a:avLst/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503444" y="491706"/>
            <a:ext cx="8627" cy="566053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7408745" y="2375867"/>
            <a:ext cx="268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Progression through paper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2515" y="1243808"/>
            <a:ext cx="135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21" name="Freeform 20"/>
          <p:cNvSpPr/>
          <p:nvPr/>
        </p:nvSpPr>
        <p:spPr>
          <a:xfrm>
            <a:off x="2216989" y="491706"/>
            <a:ext cx="1932317" cy="2216988"/>
          </a:xfrm>
          <a:custGeom>
            <a:avLst/>
            <a:gdLst>
              <a:gd name="connsiteX0" fmla="*/ 577969 w 1932317"/>
              <a:gd name="connsiteY0" fmla="*/ 0 h 2216988"/>
              <a:gd name="connsiteX1" fmla="*/ 526211 w 1932317"/>
              <a:gd name="connsiteY1" fmla="*/ 17252 h 2216988"/>
              <a:gd name="connsiteX2" fmla="*/ 258792 w 1932317"/>
              <a:gd name="connsiteY2" fmla="*/ 25879 h 2216988"/>
              <a:gd name="connsiteX3" fmla="*/ 224286 w 1932317"/>
              <a:gd name="connsiteY3" fmla="*/ 77637 h 2216988"/>
              <a:gd name="connsiteX4" fmla="*/ 207034 w 1932317"/>
              <a:gd name="connsiteY4" fmla="*/ 103517 h 2216988"/>
              <a:gd name="connsiteX5" fmla="*/ 198407 w 1932317"/>
              <a:gd name="connsiteY5" fmla="*/ 138022 h 2216988"/>
              <a:gd name="connsiteX6" fmla="*/ 181154 w 1932317"/>
              <a:gd name="connsiteY6" fmla="*/ 189781 h 2216988"/>
              <a:gd name="connsiteX7" fmla="*/ 172528 w 1932317"/>
              <a:gd name="connsiteY7" fmla="*/ 215660 h 2216988"/>
              <a:gd name="connsiteX8" fmla="*/ 163902 w 1932317"/>
              <a:gd name="connsiteY8" fmla="*/ 250166 h 2216988"/>
              <a:gd name="connsiteX9" fmla="*/ 181154 w 1932317"/>
              <a:gd name="connsiteY9" fmla="*/ 448573 h 2216988"/>
              <a:gd name="connsiteX10" fmla="*/ 198407 w 1932317"/>
              <a:gd name="connsiteY10" fmla="*/ 508958 h 2216988"/>
              <a:gd name="connsiteX11" fmla="*/ 215660 w 1932317"/>
              <a:gd name="connsiteY11" fmla="*/ 534837 h 2216988"/>
              <a:gd name="connsiteX12" fmla="*/ 232913 w 1932317"/>
              <a:gd name="connsiteY12" fmla="*/ 595222 h 2216988"/>
              <a:gd name="connsiteX13" fmla="*/ 250166 w 1932317"/>
              <a:gd name="connsiteY13" fmla="*/ 655607 h 2216988"/>
              <a:gd name="connsiteX14" fmla="*/ 258792 w 1932317"/>
              <a:gd name="connsiteY14" fmla="*/ 715992 h 2216988"/>
              <a:gd name="connsiteX15" fmla="*/ 250166 w 1932317"/>
              <a:gd name="connsiteY15" fmla="*/ 905773 h 2216988"/>
              <a:gd name="connsiteX16" fmla="*/ 207034 w 1932317"/>
              <a:gd name="connsiteY16" fmla="*/ 948905 h 2216988"/>
              <a:gd name="connsiteX17" fmla="*/ 146649 w 1932317"/>
              <a:gd name="connsiteY17" fmla="*/ 957532 h 2216988"/>
              <a:gd name="connsiteX18" fmla="*/ 112143 w 1932317"/>
              <a:gd name="connsiteY18" fmla="*/ 966158 h 2216988"/>
              <a:gd name="connsiteX19" fmla="*/ 86264 w 1932317"/>
              <a:gd name="connsiteY19" fmla="*/ 974785 h 2216988"/>
              <a:gd name="connsiteX20" fmla="*/ 0 w 1932317"/>
              <a:gd name="connsiteY20" fmla="*/ 983411 h 2216988"/>
              <a:gd name="connsiteX21" fmla="*/ 69011 w 1932317"/>
              <a:gd name="connsiteY21" fmla="*/ 992037 h 2216988"/>
              <a:gd name="connsiteX22" fmla="*/ 120769 w 1932317"/>
              <a:gd name="connsiteY22" fmla="*/ 1009290 h 2216988"/>
              <a:gd name="connsiteX23" fmla="*/ 198407 w 1932317"/>
              <a:gd name="connsiteY23" fmla="*/ 1069675 h 2216988"/>
              <a:gd name="connsiteX24" fmla="*/ 215660 w 1932317"/>
              <a:gd name="connsiteY24" fmla="*/ 1095554 h 2216988"/>
              <a:gd name="connsiteX25" fmla="*/ 215660 w 1932317"/>
              <a:gd name="connsiteY25" fmla="*/ 1440611 h 2216988"/>
              <a:gd name="connsiteX26" fmla="*/ 207034 w 1932317"/>
              <a:gd name="connsiteY26" fmla="*/ 1656271 h 2216988"/>
              <a:gd name="connsiteX27" fmla="*/ 189781 w 1932317"/>
              <a:gd name="connsiteY27" fmla="*/ 1777041 h 2216988"/>
              <a:gd name="connsiteX28" fmla="*/ 198407 w 1932317"/>
              <a:gd name="connsiteY28" fmla="*/ 2104845 h 2216988"/>
              <a:gd name="connsiteX29" fmla="*/ 207034 w 1932317"/>
              <a:gd name="connsiteY29" fmla="*/ 2130724 h 2216988"/>
              <a:gd name="connsiteX30" fmla="*/ 232913 w 1932317"/>
              <a:gd name="connsiteY30" fmla="*/ 2139351 h 2216988"/>
              <a:gd name="connsiteX31" fmla="*/ 258792 w 1932317"/>
              <a:gd name="connsiteY31" fmla="*/ 2156603 h 2216988"/>
              <a:gd name="connsiteX32" fmla="*/ 284671 w 1932317"/>
              <a:gd name="connsiteY32" fmla="*/ 2165230 h 2216988"/>
              <a:gd name="connsiteX33" fmla="*/ 310551 w 1932317"/>
              <a:gd name="connsiteY33" fmla="*/ 2182483 h 2216988"/>
              <a:gd name="connsiteX34" fmla="*/ 370936 w 1932317"/>
              <a:gd name="connsiteY34" fmla="*/ 2191109 h 2216988"/>
              <a:gd name="connsiteX35" fmla="*/ 672860 w 1932317"/>
              <a:gd name="connsiteY35" fmla="*/ 2199736 h 2216988"/>
              <a:gd name="connsiteX36" fmla="*/ 888520 w 1932317"/>
              <a:gd name="connsiteY36" fmla="*/ 2216988 h 2216988"/>
              <a:gd name="connsiteX37" fmla="*/ 1932317 w 1932317"/>
              <a:gd name="connsiteY37" fmla="*/ 2216988 h 22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932317" h="2216988">
                <a:moveTo>
                  <a:pt x="577969" y="0"/>
                </a:moveTo>
                <a:cubicBezTo>
                  <a:pt x="560716" y="5751"/>
                  <a:pt x="544337" y="15782"/>
                  <a:pt x="526211" y="17252"/>
                </a:cubicBezTo>
                <a:cubicBezTo>
                  <a:pt x="437317" y="24460"/>
                  <a:pt x="346246" y="8388"/>
                  <a:pt x="258792" y="25879"/>
                </a:cubicBezTo>
                <a:cubicBezTo>
                  <a:pt x="238459" y="29946"/>
                  <a:pt x="235788" y="60384"/>
                  <a:pt x="224286" y="77637"/>
                </a:cubicBezTo>
                <a:lnTo>
                  <a:pt x="207034" y="103517"/>
                </a:lnTo>
                <a:cubicBezTo>
                  <a:pt x="204158" y="115019"/>
                  <a:pt x="201814" y="126666"/>
                  <a:pt x="198407" y="138022"/>
                </a:cubicBezTo>
                <a:cubicBezTo>
                  <a:pt x="193181" y="155441"/>
                  <a:pt x="186905" y="172528"/>
                  <a:pt x="181154" y="189781"/>
                </a:cubicBezTo>
                <a:cubicBezTo>
                  <a:pt x="178279" y="198407"/>
                  <a:pt x="174733" y="206839"/>
                  <a:pt x="172528" y="215660"/>
                </a:cubicBezTo>
                <a:lnTo>
                  <a:pt x="163902" y="250166"/>
                </a:lnTo>
                <a:cubicBezTo>
                  <a:pt x="178130" y="534731"/>
                  <a:pt x="153507" y="351809"/>
                  <a:pt x="181154" y="448573"/>
                </a:cubicBezTo>
                <a:cubicBezTo>
                  <a:pt x="184837" y="461465"/>
                  <a:pt x="191515" y="495174"/>
                  <a:pt x="198407" y="508958"/>
                </a:cubicBezTo>
                <a:cubicBezTo>
                  <a:pt x="203044" y="518231"/>
                  <a:pt x="209909" y="526211"/>
                  <a:pt x="215660" y="534837"/>
                </a:cubicBezTo>
                <a:cubicBezTo>
                  <a:pt x="236342" y="596889"/>
                  <a:pt x="211249" y="519399"/>
                  <a:pt x="232913" y="595222"/>
                </a:cubicBezTo>
                <a:cubicBezTo>
                  <a:pt x="242147" y="627542"/>
                  <a:pt x="243428" y="618548"/>
                  <a:pt x="250166" y="655607"/>
                </a:cubicBezTo>
                <a:cubicBezTo>
                  <a:pt x="253803" y="675612"/>
                  <a:pt x="255917" y="695864"/>
                  <a:pt x="258792" y="715992"/>
                </a:cubicBezTo>
                <a:cubicBezTo>
                  <a:pt x="255917" y="779252"/>
                  <a:pt x="257711" y="842898"/>
                  <a:pt x="250166" y="905773"/>
                </a:cubicBezTo>
                <a:cubicBezTo>
                  <a:pt x="248305" y="921283"/>
                  <a:pt x="220397" y="944896"/>
                  <a:pt x="207034" y="948905"/>
                </a:cubicBezTo>
                <a:cubicBezTo>
                  <a:pt x="187559" y="954748"/>
                  <a:pt x="166654" y="953895"/>
                  <a:pt x="146649" y="957532"/>
                </a:cubicBezTo>
                <a:cubicBezTo>
                  <a:pt x="134984" y="959653"/>
                  <a:pt x="123543" y="962901"/>
                  <a:pt x="112143" y="966158"/>
                </a:cubicBezTo>
                <a:cubicBezTo>
                  <a:pt x="103400" y="968656"/>
                  <a:pt x="95251" y="973402"/>
                  <a:pt x="86264" y="974785"/>
                </a:cubicBezTo>
                <a:cubicBezTo>
                  <a:pt x="57702" y="979179"/>
                  <a:pt x="28755" y="980536"/>
                  <a:pt x="0" y="983411"/>
                </a:cubicBezTo>
                <a:cubicBezTo>
                  <a:pt x="23004" y="986286"/>
                  <a:pt x="46343" y="987180"/>
                  <a:pt x="69011" y="992037"/>
                </a:cubicBezTo>
                <a:cubicBezTo>
                  <a:pt x="86793" y="995847"/>
                  <a:pt x="120769" y="1009290"/>
                  <a:pt x="120769" y="1009290"/>
                </a:cubicBezTo>
                <a:cubicBezTo>
                  <a:pt x="156839" y="1033337"/>
                  <a:pt x="173068" y="1039269"/>
                  <a:pt x="198407" y="1069675"/>
                </a:cubicBezTo>
                <a:cubicBezTo>
                  <a:pt x="205044" y="1077640"/>
                  <a:pt x="209909" y="1086928"/>
                  <a:pt x="215660" y="1095554"/>
                </a:cubicBezTo>
                <a:cubicBezTo>
                  <a:pt x="233910" y="1259816"/>
                  <a:pt x="225893" y="1154075"/>
                  <a:pt x="215660" y="1440611"/>
                </a:cubicBezTo>
                <a:cubicBezTo>
                  <a:pt x="213092" y="1512509"/>
                  <a:pt x="211138" y="1584444"/>
                  <a:pt x="207034" y="1656271"/>
                </a:cubicBezTo>
                <a:cubicBezTo>
                  <a:pt x="202676" y="1732538"/>
                  <a:pt x="203180" y="1723442"/>
                  <a:pt x="189781" y="1777041"/>
                </a:cubicBezTo>
                <a:cubicBezTo>
                  <a:pt x="192656" y="1886309"/>
                  <a:pt x="193081" y="1995669"/>
                  <a:pt x="198407" y="2104845"/>
                </a:cubicBezTo>
                <a:cubicBezTo>
                  <a:pt x="198850" y="2113927"/>
                  <a:pt x="200604" y="2124294"/>
                  <a:pt x="207034" y="2130724"/>
                </a:cubicBezTo>
                <a:cubicBezTo>
                  <a:pt x="213464" y="2137154"/>
                  <a:pt x="224780" y="2135284"/>
                  <a:pt x="232913" y="2139351"/>
                </a:cubicBezTo>
                <a:cubicBezTo>
                  <a:pt x="242186" y="2143987"/>
                  <a:pt x="249519" y="2151967"/>
                  <a:pt x="258792" y="2156603"/>
                </a:cubicBezTo>
                <a:cubicBezTo>
                  <a:pt x="266925" y="2160670"/>
                  <a:pt x="276538" y="2161163"/>
                  <a:pt x="284671" y="2165230"/>
                </a:cubicBezTo>
                <a:cubicBezTo>
                  <a:pt x="293944" y="2169867"/>
                  <a:pt x="300620" y="2179504"/>
                  <a:pt x="310551" y="2182483"/>
                </a:cubicBezTo>
                <a:cubicBezTo>
                  <a:pt x="330026" y="2188325"/>
                  <a:pt x="350626" y="2190142"/>
                  <a:pt x="370936" y="2191109"/>
                </a:cubicBezTo>
                <a:cubicBezTo>
                  <a:pt x="471504" y="2195898"/>
                  <a:pt x="572219" y="2196860"/>
                  <a:pt x="672860" y="2199736"/>
                </a:cubicBezTo>
                <a:cubicBezTo>
                  <a:pt x="755251" y="2210034"/>
                  <a:pt x="793098" y="2216297"/>
                  <a:pt x="888520" y="2216988"/>
                </a:cubicBezTo>
                <a:lnTo>
                  <a:pt x="1932317" y="2216988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704738" y="552091"/>
            <a:ext cx="19415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Broad topics, e.g., stream ecology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1519" y="1940500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Narrow topics: </a:t>
            </a:r>
          </a:p>
          <a:p>
            <a:pPr algn="ctr"/>
            <a:r>
              <a:rPr lang="en-US" sz="1000" dirty="0"/>
              <a:t>VD in TC</a:t>
            </a:r>
          </a:p>
        </p:txBody>
      </p:sp>
      <p:sp>
        <p:nvSpPr>
          <p:cNvPr id="24" name="Freeform 23"/>
          <p:cNvSpPr/>
          <p:nvPr/>
        </p:nvSpPr>
        <p:spPr>
          <a:xfrm>
            <a:off x="2251628" y="2726133"/>
            <a:ext cx="2259987" cy="613005"/>
          </a:xfrm>
          <a:custGeom>
            <a:avLst/>
            <a:gdLst>
              <a:gd name="connsiteX0" fmla="*/ 1871798 w 2259987"/>
              <a:gd name="connsiteY0" fmla="*/ 51573 h 613005"/>
              <a:gd name="connsiteX1" fmla="*/ 1828666 w 2259987"/>
              <a:gd name="connsiteY1" fmla="*/ 42946 h 613005"/>
              <a:gd name="connsiteX2" fmla="*/ 1785534 w 2259987"/>
              <a:gd name="connsiteY2" fmla="*/ 51573 h 613005"/>
              <a:gd name="connsiteX3" fmla="*/ 1699270 w 2259987"/>
              <a:gd name="connsiteY3" fmla="*/ 60199 h 613005"/>
              <a:gd name="connsiteX4" fmla="*/ 1311081 w 2259987"/>
              <a:gd name="connsiteY4" fmla="*/ 51573 h 613005"/>
              <a:gd name="connsiteX5" fmla="*/ 1216191 w 2259987"/>
              <a:gd name="connsiteY5" fmla="*/ 42946 h 613005"/>
              <a:gd name="connsiteX6" fmla="*/ 1181685 w 2259987"/>
              <a:gd name="connsiteY6" fmla="*/ 34320 h 613005"/>
              <a:gd name="connsiteX7" fmla="*/ 966025 w 2259987"/>
              <a:gd name="connsiteY7" fmla="*/ 25693 h 613005"/>
              <a:gd name="connsiteX8" fmla="*/ 931519 w 2259987"/>
              <a:gd name="connsiteY8" fmla="*/ 17067 h 613005"/>
              <a:gd name="connsiteX9" fmla="*/ 189647 w 2259987"/>
              <a:gd name="connsiteY9" fmla="*/ 34320 h 613005"/>
              <a:gd name="connsiteX10" fmla="*/ 163768 w 2259987"/>
              <a:gd name="connsiteY10" fmla="*/ 51573 h 613005"/>
              <a:gd name="connsiteX11" fmla="*/ 137889 w 2259987"/>
              <a:gd name="connsiteY11" fmla="*/ 60199 h 613005"/>
              <a:gd name="connsiteX12" fmla="*/ 129263 w 2259987"/>
              <a:gd name="connsiteY12" fmla="*/ 86078 h 613005"/>
              <a:gd name="connsiteX13" fmla="*/ 112010 w 2259987"/>
              <a:gd name="connsiteY13" fmla="*/ 258607 h 613005"/>
              <a:gd name="connsiteX14" fmla="*/ 94757 w 2259987"/>
              <a:gd name="connsiteY14" fmla="*/ 284486 h 613005"/>
              <a:gd name="connsiteX15" fmla="*/ 155142 w 2259987"/>
              <a:gd name="connsiteY15" fmla="*/ 457014 h 613005"/>
              <a:gd name="connsiteX16" fmla="*/ 224153 w 2259987"/>
              <a:gd name="connsiteY16" fmla="*/ 500146 h 613005"/>
              <a:gd name="connsiteX17" fmla="*/ 250032 w 2259987"/>
              <a:gd name="connsiteY17" fmla="*/ 517399 h 613005"/>
              <a:gd name="connsiteX18" fmla="*/ 284538 w 2259987"/>
              <a:gd name="connsiteY18" fmla="*/ 526025 h 613005"/>
              <a:gd name="connsiteX19" fmla="*/ 336297 w 2259987"/>
              <a:gd name="connsiteY19" fmla="*/ 543278 h 613005"/>
              <a:gd name="connsiteX20" fmla="*/ 362176 w 2259987"/>
              <a:gd name="connsiteY20" fmla="*/ 551905 h 613005"/>
              <a:gd name="connsiteX21" fmla="*/ 431187 w 2259987"/>
              <a:gd name="connsiteY21" fmla="*/ 569158 h 613005"/>
              <a:gd name="connsiteX22" fmla="*/ 569210 w 2259987"/>
              <a:gd name="connsiteY22" fmla="*/ 560531 h 613005"/>
              <a:gd name="connsiteX23" fmla="*/ 672727 w 2259987"/>
              <a:gd name="connsiteY23" fmla="*/ 543278 h 613005"/>
              <a:gd name="connsiteX24" fmla="*/ 948772 w 2259987"/>
              <a:gd name="connsiteY24" fmla="*/ 551905 h 613005"/>
              <a:gd name="connsiteX25" fmla="*/ 1026410 w 2259987"/>
              <a:gd name="connsiteY25" fmla="*/ 560531 h 613005"/>
              <a:gd name="connsiteX26" fmla="*/ 1104047 w 2259987"/>
              <a:gd name="connsiteY26" fmla="*/ 577784 h 613005"/>
              <a:gd name="connsiteX27" fmla="*/ 1319708 w 2259987"/>
              <a:gd name="connsiteY27" fmla="*/ 586410 h 613005"/>
              <a:gd name="connsiteX28" fmla="*/ 1949436 w 2259987"/>
              <a:gd name="connsiteY28" fmla="*/ 595037 h 613005"/>
              <a:gd name="connsiteX29" fmla="*/ 2018447 w 2259987"/>
              <a:gd name="connsiteY29" fmla="*/ 577784 h 613005"/>
              <a:gd name="connsiteX30" fmla="*/ 2104712 w 2259987"/>
              <a:gd name="connsiteY30" fmla="*/ 560531 h 613005"/>
              <a:gd name="connsiteX31" fmla="*/ 2199602 w 2259987"/>
              <a:gd name="connsiteY31" fmla="*/ 534652 h 613005"/>
              <a:gd name="connsiteX32" fmla="*/ 2259987 w 2259987"/>
              <a:gd name="connsiteY32" fmla="*/ 534652 h 613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59987" h="613005">
                <a:moveTo>
                  <a:pt x="1871798" y="51573"/>
                </a:moveTo>
                <a:cubicBezTo>
                  <a:pt x="1857421" y="48697"/>
                  <a:pt x="1843328" y="42946"/>
                  <a:pt x="1828666" y="42946"/>
                </a:cubicBezTo>
                <a:cubicBezTo>
                  <a:pt x="1814004" y="42946"/>
                  <a:pt x="1800067" y="49635"/>
                  <a:pt x="1785534" y="51573"/>
                </a:cubicBezTo>
                <a:cubicBezTo>
                  <a:pt x="1756889" y="55392"/>
                  <a:pt x="1728025" y="57324"/>
                  <a:pt x="1699270" y="60199"/>
                </a:cubicBezTo>
                <a:lnTo>
                  <a:pt x="1311081" y="51573"/>
                </a:lnTo>
                <a:cubicBezTo>
                  <a:pt x="1279341" y="50439"/>
                  <a:pt x="1247673" y="47144"/>
                  <a:pt x="1216191" y="42946"/>
                </a:cubicBezTo>
                <a:cubicBezTo>
                  <a:pt x="1204439" y="41379"/>
                  <a:pt x="1193513" y="35136"/>
                  <a:pt x="1181685" y="34320"/>
                </a:cubicBezTo>
                <a:cubicBezTo>
                  <a:pt x="1109911" y="29370"/>
                  <a:pt x="1037912" y="28569"/>
                  <a:pt x="966025" y="25693"/>
                </a:cubicBezTo>
                <a:cubicBezTo>
                  <a:pt x="954523" y="22818"/>
                  <a:pt x="943375" y="17067"/>
                  <a:pt x="931519" y="17067"/>
                </a:cubicBezTo>
                <a:cubicBezTo>
                  <a:pt x="247378" y="17067"/>
                  <a:pt x="451154" y="-31061"/>
                  <a:pt x="189647" y="34320"/>
                </a:cubicBezTo>
                <a:cubicBezTo>
                  <a:pt x="181021" y="40071"/>
                  <a:pt x="173041" y="46936"/>
                  <a:pt x="163768" y="51573"/>
                </a:cubicBezTo>
                <a:cubicBezTo>
                  <a:pt x="155635" y="55639"/>
                  <a:pt x="144319" y="53769"/>
                  <a:pt x="137889" y="60199"/>
                </a:cubicBezTo>
                <a:cubicBezTo>
                  <a:pt x="131459" y="66629"/>
                  <a:pt x="132138" y="77452"/>
                  <a:pt x="129263" y="86078"/>
                </a:cubicBezTo>
                <a:cubicBezTo>
                  <a:pt x="123512" y="143588"/>
                  <a:pt x="143040" y="209846"/>
                  <a:pt x="112010" y="258607"/>
                </a:cubicBezTo>
                <a:cubicBezTo>
                  <a:pt x="90947" y="291706"/>
                  <a:pt x="-117977" y="263211"/>
                  <a:pt x="94757" y="284486"/>
                </a:cubicBezTo>
                <a:cubicBezTo>
                  <a:pt x="202243" y="356145"/>
                  <a:pt x="106598" y="272548"/>
                  <a:pt x="155142" y="457014"/>
                </a:cubicBezTo>
                <a:cubicBezTo>
                  <a:pt x="158791" y="470881"/>
                  <a:pt x="213589" y="494109"/>
                  <a:pt x="224153" y="500146"/>
                </a:cubicBezTo>
                <a:cubicBezTo>
                  <a:pt x="233155" y="505290"/>
                  <a:pt x="240503" y="513315"/>
                  <a:pt x="250032" y="517399"/>
                </a:cubicBezTo>
                <a:cubicBezTo>
                  <a:pt x="260929" y="522069"/>
                  <a:pt x="273182" y="522618"/>
                  <a:pt x="284538" y="526025"/>
                </a:cubicBezTo>
                <a:cubicBezTo>
                  <a:pt x="301957" y="531251"/>
                  <a:pt x="319044" y="537527"/>
                  <a:pt x="336297" y="543278"/>
                </a:cubicBezTo>
                <a:cubicBezTo>
                  <a:pt x="344923" y="546154"/>
                  <a:pt x="353260" y="550122"/>
                  <a:pt x="362176" y="551905"/>
                </a:cubicBezTo>
                <a:cubicBezTo>
                  <a:pt x="414224" y="562314"/>
                  <a:pt x="391398" y="555894"/>
                  <a:pt x="431187" y="569158"/>
                </a:cubicBezTo>
                <a:cubicBezTo>
                  <a:pt x="477195" y="566282"/>
                  <a:pt x="523375" y="565442"/>
                  <a:pt x="569210" y="560531"/>
                </a:cubicBezTo>
                <a:cubicBezTo>
                  <a:pt x="603993" y="556804"/>
                  <a:pt x="637754" y="544073"/>
                  <a:pt x="672727" y="543278"/>
                </a:cubicBezTo>
                <a:lnTo>
                  <a:pt x="948772" y="551905"/>
                </a:lnTo>
                <a:cubicBezTo>
                  <a:pt x="974651" y="554780"/>
                  <a:pt x="1000674" y="556572"/>
                  <a:pt x="1026410" y="560531"/>
                </a:cubicBezTo>
                <a:cubicBezTo>
                  <a:pt x="1061182" y="565881"/>
                  <a:pt x="1066551" y="575284"/>
                  <a:pt x="1104047" y="577784"/>
                </a:cubicBezTo>
                <a:cubicBezTo>
                  <a:pt x="1175832" y="582569"/>
                  <a:pt x="1247821" y="583535"/>
                  <a:pt x="1319708" y="586410"/>
                </a:cubicBezTo>
                <a:cubicBezTo>
                  <a:pt x="1588914" y="624868"/>
                  <a:pt x="1481330" y="615997"/>
                  <a:pt x="1949436" y="595037"/>
                </a:cubicBezTo>
                <a:cubicBezTo>
                  <a:pt x="1973124" y="593976"/>
                  <a:pt x="1995300" y="582928"/>
                  <a:pt x="2018447" y="577784"/>
                </a:cubicBezTo>
                <a:cubicBezTo>
                  <a:pt x="2047073" y="571423"/>
                  <a:pt x="2076892" y="569804"/>
                  <a:pt x="2104712" y="560531"/>
                </a:cubicBezTo>
                <a:cubicBezTo>
                  <a:pt x="2135095" y="550403"/>
                  <a:pt x="2167085" y="537362"/>
                  <a:pt x="2199602" y="534652"/>
                </a:cubicBezTo>
                <a:cubicBezTo>
                  <a:pt x="2219661" y="532981"/>
                  <a:pt x="2239859" y="534652"/>
                  <a:pt x="2259987" y="534652"/>
                </a:cubicBezTo>
              </a:path>
            </a:pathLst>
          </a:cu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07154" y="2847969"/>
            <a:ext cx="102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Methods</a:t>
            </a:r>
          </a:p>
        </p:txBody>
      </p:sp>
      <p:sp>
        <p:nvSpPr>
          <p:cNvPr id="26" name="Freeform 25"/>
          <p:cNvSpPr/>
          <p:nvPr/>
        </p:nvSpPr>
        <p:spPr>
          <a:xfrm flipV="1">
            <a:off x="2251628" y="3323136"/>
            <a:ext cx="2318898" cy="725542"/>
          </a:xfrm>
          <a:custGeom>
            <a:avLst/>
            <a:gdLst>
              <a:gd name="connsiteX0" fmla="*/ 1871798 w 2259987"/>
              <a:gd name="connsiteY0" fmla="*/ 51573 h 613005"/>
              <a:gd name="connsiteX1" fmla="*/ 1828666 w 2259987"/>
              <a:gd name="connsiteY1" fmla="*/ 42946 h 613005"/>
              <a:gd name="connsiteX2" fmla="*/ 1785534 w 2259987"/>
              <a:gd name="connsiteY2" fmla="*/ 51573 h 613005"/>
              <a:gd name="connsiteX3" fmla="*/ 1699270 w 2259987"/>
              <a:gd name="connsiteY3" fmla="*/ 60199 h 613005"/>
              <a:gd name="connsiteX4" fmla="*/ 1311081 w 2259987"/>
              <a:gd name="connsiteY4" fmla="*/ 51573 h 613005"/>
              <a:gd name="connsiteX5" fmla="*/ 1216191 w 2259987"/>
              <a:gd name="connsiteY5" fmla="*/ 42946 h 613005"/>
              <a:gd name="connsiteX6" fmla="*/ 1181685 w 2259987"/>
              <a:gd name="connsiteY6" fmla="*/ 34320 h 613005"/>
              <a:gd name="connsiteX7" fmla="*/ 966025 w 2259987"/>
              <a:gd name="connsiteY7" fmla="*/ 25693 h 613005"/>
              <a:gd name="connsiteX8" fmla="*/ 931519 w 2259987"/>
              <a:gd name="connsiteY8" fmla="*/ 17067 h 613005"/>
              <a:gd name="connsiteX9" fmla="*/ 189647 w 2259987"/>
              <a:gd name="connsiteY9" fmla="*/ 34320 h 613005"/>
              <a:gd name="connsiteX10" fmla="*/ 163768 w 2259987"/>
              <a:gd name="connsiteY10" fmla="*/ 51573 h 613005"/>
              <a:gd name="connsiteX11" fmla="*/ 137889 w 2259987"/>
              <a:gd name="connsiteY11" fmla="*/ 60199 h 613005"/>
              <a:gd name="connsiteX12" fmla="*/ 129263 w 2259987"/>
              <a:gd name="connsiteY12" fmla="*/ 86078 h 613005"/>
              <a:gd name="connsiteX13" fmla="*/ 112010 w 2259987"/>
              <a:gd name="connsiteY13" fmla="*/ 258607 h 613005"/>
              <a:gd name="connsiteX14" fmla="*/ 94757 w 2259987"/>
              <a:gd name="connsiteY14" fmla="*/ 284486 h 613005"/>
              <a:gd name="connsiteX15" fmla="*/ 155142 w 2259987"/>
              <a:gd name="connsiteY15" fmla="*/ 457014 h 613005"/>
              <a:gd name="connsiteX16" fmla="*/ 224153 w 2259987"/>
              <a:gd name="connsiteY16" fmla="*/ 500146 h 613005"/>
              <a:gd name="connsiteX17" fmla="*/ 250032 w 2259987"/>
              <a:gd name="connsiteY17" fmla="*/ 517399 h 613005"/>
              <a:gd name="connsiteX18" fmla="*/ 284538 w 2259987"/>
              <a:gd name="connsiteY18" fmla="*/ 526025 h 613005"/>
              <a:gd name="connsiteX19" fmla="*/ 336297 w 2259987"/>
              <a:gd name="connsiteY19" fmla="*/ 543278 h 613005"/>
              <a:gd name="connsiteX20" fmla="*/ 362176 w 2259987"/>
              <a:gd name="connsiteY20" fmla="*/ 551905 h 613005"/>
              <a:gd name="connsiteX21" fmla="*/ 431187 w 2259987"/>
              <a:gd name="connsiteY21" fmla="*/ 569158 h 613005"/>
              <a:gd name="connsiteX22" fmla="*/ 569210 w 2259987"/>
              <a:gd name="connsiteY22" fmla="*/ 560531 h 613005"/>
              <a:gd name="connsiteX23" fmla="*/ 672727 w 2259987"/>
              <a:gd name="connsiteY23" fmla="*/ 543278 h 613005"/>
              <a:gd name="connsiteX24" fmla="*/ 948772 w 2259987"/>
              <a:gd name="connsiteY24" fmla="*/ 551905 h 613005"/>
              <a:gd name="connsiteX25" fmla="*/ 1026410 w 2259987"/>
              <a:gd name="connsiteY25" fmla="*/ 560531 h 613005"/>
              <a:gd name="connsiteX26" fmla="*/ 1104047 w 2259987"/>
              <a:gd name="connsiteY26" fmla="*/ 577784 h 613005"/>
              <a:gd name="connsiteX27" fmla="*/ 1319708 w 2259987"/>
              <a:gd name="connsiteY27" fmla="*/ 586410 h 613005"/>
              <a:gd name="connsiteX28" fmla="*/ 1949436 w 2259987"/>
              <a:gd name="connsiteY28" fmla="*/ 595037 h 613005"/>
              <a:gd name="connsiteX29" fmla="*/ 2018447 w 2259987"/>
              <a:gd name="connsiteY29" fmla="*/ 577784 h 613005"/>
              <a:gd name="connsiteX30" fmla="*/ 2104712 w 2259987"/>
              <a:gd name="connsiteY30" fmla="*/ 560531 h 613005"/>
              <a:gd name="connsiteX31" fmla="*/ 2199602 w 2259987"/>
              <a:gd name="connsiteY31" fmla="*/ 534652 h 613005"/>
              <a:gd name="connsiteX32" fmla="*/ 2259987 w 2259987"/>
              <a:gd name="connsiteY32" fmla="*/ 534652 h 613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59987" h="613005">
                <a:moveTo>
                  <a:pt x="1871798" y="51573"/>
                </a:moveTo>
                <a:cubicBezTo>
                  <a:pt x="1857421" y="48697"/>
                  <a:pt x="1843328" y="42946"/>
                  <a:pt x="1828666" y="42946"/>
                </a:cubicBezTo>
                <a:cubicBezTo>
                  <a:pt x="1814004" y="42946"/>
                  <a:pt x="1800067" y="49635"/>
                  <a:pt x="1785534" y="51573"/>
                </a:cubicBezTo>
                <a:cubicBezTo>
                  <a:pt x="1756889" y="55392"/>
                  <a:pt x="1728025" y="57324"/>
                  <a:pt x="1699270" y="60199"/>
                </a:cubicBezTo>
                <a:lnTo>
                  <a:pt x="1311081" y="51573"/>
                </a:lnTo>
                <a:cubicBezTo>
                  <a:pt x="1279341" y="50439"/>
                  <a:pt x="1247673" y="47144"/>
                  <a:pt x="1216191" y="42946"/>
                </a:cubicBezTo>
                <a:cubicBezTo>
                  <a:pt x="1204439" y="41379"/>
                  <a:pt x="1193513" y="35136"/>
                  <a:pt x="1181685" y="34320"/>
                </a:cubicBezTo>
                <a:cubicBezTo>
                  <a:pt x="1109911" y="29370"/>
                  <a:pt x="1037912" y="28569"/>
                  <a:pt x="966025" y="25693"/>
                </a:cubicBezTo>
                <a:cubicBezTo>
                  <a:pt x="954523" y="22818"/>
                  <a:pt x="943375" y="17067"/>
                  <a:pt x="931519" y="17067"/>
                </a:cubicBezTo>
                <a:cubicBezTo>
                  <a:pt x="247378" y="17067"/>
                  <a:pt x="451154" y="-31061"/>
                  <a:pt x="189647" y="34320"/>
                </a:cubicBezTo>
                <a:cubicBezTo>
                  <a:pt x="181021" y="40071"/>
                  <a:pt x="173041" y="46936"/>
                  <a:pt x="163768" y="51573"/>
                </a:cubicBezTo>
                <a:cubicBezTo>
                  <a:pt x="155635" y="55639"/>
                  <a:pt x="144319" y="53769"/>
                  <a:pt x="137889" y="60199"/>
                </a:cubicBezTo>
                <a:cubicBezTo>
                  <a:pt x="131459" y="66629"/>
                  <a:pt x="132138" y="77452"/>
                  <a:pt x="129263" y="86078"/>
                </a:cubicBezTo>
                <a:cubicBezTo>
                  <a:pt x="123512" y="143588"/>
                  <a:pt x="143040" y="209846"/>
                  <a:pt x="112010" y="258607"/>
                </a:cubicBezTo>
                <a:cubicBezTo>
                  <a:pt x="90947" y="291706"/>
                  <a:pt x="-117977" y="263211"/>
                  <a:pt x="94757" y="284486"/>
                </a:cubicBezTo>
                <a:cubicBezTo>
                  <a:pt x="202243" y="356145"/>
                  <a:pt x="106598" y="272548"/>
                  <a:pt x="155142" y="457014"/>
                </a:cubicBezTo>
                <a:cubicBezTo>
                  <a:pt x="158791" y="470881"/>
                  <a:pt x="213589" y="494109"/>
                  <a:pt x="224153" y="500146"/>
                </a:cubicBezTo>
                <a:cubicBezTo>
                  <a:pt x="233155" y="505290"/>
                  <a:pt x="240503" y="513315"/>
                  <a:pt x="250032" y="517399"/>
                </a:cubicBezTo>
                <a:cubicBezTo>
                  <a:pt x="260929" y="522069"/>
                  <a:pt x="273182" y="522618"/>
                  <a:pt x="284538" y="526025"/>
                </a:cubicBezTo>
                <a:cubicBezTo>
                  <a:pt x="301957" y="531251"/>
                  <a:pt x="319044" y="537527"/>
                  <a:pt x="336297" y="543278"/>
                </a:cubicBezTo>
                <a:cubicBezTo>
                  <a:pt x="344923" y="546154"/>
                  <a:pt x="353260" y="550122"/>
                  <a:pt x="362176" y="551905"/>
                </a:cubicBezTo>
                <a:cubicBezTo>
                  <a:pt x="414224" y="562314"/>
                  <a:pt x="391398" y="555894"/>
                  <a:pt x="431187" y="569158"/>
                </a:cubicBezTo>
                <a:cubicBezTo>
                  <a:pt x="477195" y="566282"/>
                  <a:pt x="523375" y="565442"/>
                  <a:pt x="569210" y="560531"/>
                </a:cubicBezTo>
                <a:cubicBezTo>
                  <a:pt x="603993" y="556804"/>
                  <a:pt x="637754" y="544073"/>
                  <a:pt x="672727" y="543278"/>
                </a:cubicBezTo>
                <a:lnTo>
                  <a:pt x="948772" y="551905"/>
                </a:lnTo>
                <a:cubicBezTo>
                  <a:pt x="974651" y="554780"/>
                  <a:pt x="1000674" y="556572"/>
                  <a:pt x="1026410" y="560531"/>
                </a:cubicBezTo>
                <a:cubicBezTo>
                  <a:pt x="1061182" y="565881"/>
                  <a:pt x="1066551" y="575284"/>
                  <a:pt x="1104047" y="577784"/>
                </a:cubicBezTo>
                <a:cubicBezTo>
                  <a:pt x="1175832" y="582569"/>
                  <a:pt x="1247821" y="583535"/>
                  <a:pt x="1319708" y="586410"/>
                </a:cubicBezTo>
                <a:cubicBezTo>
                  <a:pt x="1588914" y="624868"/>
                  <a:pt x="1481330" y="615997"/>
                  <a:pt x="1949436" y="595037"/>
                </a:cubicBezTo>
                <a:cubicBezTo>
                  <a:pt x="1973124" y="593976"/>
                  <a:pt x="1995300" y="582928"/>
                  <a:pt x="2018447" y="577784"/>
                </a:cubicBezTo>
                <a:cubicBezTo>
                  <a:pt x="2047073" y="571423"/>
                  <a:pt x="2076892" y="569804"/>
                  <a:pt x="2104712" y="560531"/>
                </a:cubicBezTo>
                <a:cubicBezTo>
                  <a:pt x="2135095" y="550403"/>
                  <a:pt x="2167085" y="537362"/>
                  <a:pt x="2199602" y="534652"/>
                </a:cubicBezTo>
                <a:cubicBezTo>
                  <a:pt x="2219661" y="532981"/>
                  <a:pt x="2239859" y="534652"/>
                  <a:pt x="2259987" y="53465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34515" y="3511333"/>
            <a:ext cx="852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29" name="Left Brace 28"/>
          <p:cNvSpPr/>
          <p:nvPr/>
        </p:nvSpPr>
        <p:spPr>
          <a:xfrm>
            <a:off x="1889185" y="4209691"/>
            <a:ext cx="983411" cy="1811547"/>
          </a:xfrm>
          <a:prstGeom prst="leftBrac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38417" y="4930798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Discussion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4787661" y="2202862"/>
            <a:ext cx="1341407" cy="212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4787661" y="2518095"/>
            <a:ext cx="1341407" cy="848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252405" y="1971278"/>
            <a:ext cx="69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S.O.P.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50070" y="237586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Hypothesis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4768251" y="2596187"/>
            <a:ext cx="1360817" cy="3777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50070" y="2814715"/>
            <a:ext cx="114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Prediction</a:t>
            </a:r>
          </a:p>
        </p:txBody>
      </p:sp>
      <p:sp>
        <p:nvSpPr>
          <p:cNvPr id="45" name="Oval 44"/>
          <p:cNvSpPr/>
          <p:nvPr/>
        </p:nvSpPr>
        <p:spPr>
          <a:xfrm>
            <a:off x="5727940" y="1759789"/>
            <a:ext cx="1923690" cy="1820173"/>
          </a:xfrm>
          <a:prstGeom prst="ellipse">
            <a:avLst/>
          </a:prstGeom>
          <a:solidFill>
            <a:srgbClr val="FF0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749422" y="145726"/>
            <a:ext cx="1414731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Everything in Intro should justify these three elements at the heart of your study.</a:t>
            </a:r>
          </a:p>
        </p:txBody>
      </p:sp>
      <p:sp>
        <p:nvSpPr>
          <p:cNvPr id="47" name="Right Arrow 46"/>
          <p:cNvSpPr/>
          <p:nvPr/>
        </p:nvSpPr>
        <p:spPr>
          <a:xfrm rot="7153067">
            <a:off x="6950562" y="1207320"/>
            <a:ext cx="802056" cy="696692"/>
          </a:xfrm>
          <a:prstGeom prst="rightArrow">
            <a:avLst/>
          </a:prstGeom>
          <a:solidFill>
            <a:srgbClr val="FF0000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14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8145" y="1768833"/>
            <a:ext cx="5524859" cy="1717317"/>
          </a:xfrm>
        </p:spPr>
        <p:txBody>
          <a:bodyPr>
            <a:normAutofit/>
          </a:bodyPr>
          <a:lstStyle/>
          <a:p>
            <a:r>
              <a:rPr lang="en-US" dirty="0"/>
              <a:t>Why knowing this is important. </a:t>
            </a: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5826" y="267744"/>
            <a:ext cx="6625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en-US" dirty="0">
                <a:solidFill>
                  <a:srgbClr val="FF0000"/>
                </a:solidFill>
              </a:rPr>
              <a:t>The story of an endangered species:</a:t>
            </a:r>
          </a:p>
          <a:p>
            <a:pPr lvl="4"/>
            <a:r>
              <a:rPr lang="en-US" dirty="0">
                <a:solidFill>
                  <a:srgbClr val="FF0000"/>
                </a:solidFill>
              </a:rPr>
              <a:t>(Scot:  exit slide show, zoom out)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338453" y="6121443"/>
            <a:ext cx="6324241" cy="1473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Habitat diversity declines</a:t>
            </a:r>
          </a:p>
          <a:p>
            <a:pPr lvl="1"/>
            <a:r>
              <a:rPr lang="en-US" dirty="0"/>
              <a:t>What should be there</a:t>
            </a:r>
          </a:p>
          <a:p>
            <a:pPr lvl="1"/>
            <a:r>
              <a:rPr lang="en-US" dirty="0"/>
              <a:t>What habitats are there?</a:t>
            </a: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6096000" y="2964129"/>
            <a:ext cx="6324241" cy="1869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Stream changes due to </a:t>
            </a:r>
            <a:r>
              <a:rPr lang="en-US" dirty="0" err="1"/>
              <a:t>stormwater</a:t>
            </a:r>
            <a:endParaRPr lang="en-US" dirty="0"/>
          </a:p>
          <a:p>
            <a:pPr lvl="1"/>
            <a:r>
              <a:rPr lang="en-US" dirty="0" err="1"/>
              <a:t>Stormwater</a:t>
            </a:r>
            <a:r>
              <a:rPr lang="en-US" dirty="0"/>
              <a:t> floods</a:t>
            </a:r>
          </a:p>
          <a:p>
            <a:pPr lvl="1"/>
            <a:r>
              <a:rPr lang="en-US" dirty="0"/>
              <a:t>Signs of change: bank collapse</a:t>
            </a:r>
          </a:p>
          <a:p>
            <a:pPr lvl="1"/>
            <a:r>
              <a:rPr lang="en-US" dirty="0"/>
              <a:t>Sediment deposits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5744473" y="-955642"/>
            <a:ext cx="5077724" cy="1869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Background to turkey creek</a:t>
            </a:r>
          </a:p>
          <a:p>
            <a:pPr lvl="1"/>
            <a:r>
              <a:rPr lang="en-US" dirty="0"/>
              <a:t>Geology</a:t>
            </a:r>
          </a:p>
          <a:p>
            <a:pPr lvl="1"/>
            <a:r>
              <a:rPr lang="en-US" dirty="0"/>
              <a:t>Geography</a:t>
            </a:r>
          </a:p>
          <a:p>
            <a:pPr lvl="1"/>
            <a:r>
              <a:rPr lang="en-US" dirty="0"/>
              <a:t>urbanization</a:t>
            </a:r>
          </a:p>
          <a:p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91272" y="-1961431"/>
            <a:ext cx="6324241" cy="1005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VD, a highly endangered fish (who, what, when, where)</a:t>
            </a:r>
          </a:p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1641" y="7301004"/>
            <a:ext cx="5524859" cy="1717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New life for VD in new stream, where does it live?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69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409879" y="1230852"/>
            <a:ext cx="6324241" cy="49461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VD, a highly endangered fish (who, what, when, where)</a:t>
            </a:r>
          </a:p>
          <a:p>
            <a:r>
              <a:rPr lang="en-US" dirty="0"/>
              <a:t>Background to turkey creek</a:t>
            </a:r>
          </a:p>
          <a:p>
            <a:pPr lvl="1"/>
            <a:r>
              <a:rPr lang="en-US" dirty="0"/>
              <a:t>Geology</a:t>
            </a:r>
          </a:p>
          <a:p>
            <a:pPr lvl="1"/>
            <a:r>
              <a:rPr lang="en-US" dirty="0"/>
              <a:t>Geography</a:t>
            </a:r>
          </a:p>
          <a:p>
            <a:pPr lvl="1"/>
            <a:r>
              <a:rPr lang="en-US" dirty="0"/>
              <a:t>urbanization</a:t>
            </a:r>
          </a:p>
          <a:p>
            <a:r>
              <a:rPr lang="en-US" dirty="0">
                <a:solidFill>
                  <a:srgbClr val="7030A0"/>
                </a:solidFill>
              </a:rPr>
              <a:t>Stream changes due to </a:t>
            </a:r>
            <a:r>
              <a:rPr lang="en-US" dirty="0" err="1">
                <a:solidFill>
                  <a:srgbClr val="7030A0"/>
                </a:solidFill>
              </a:rPr>
              <a:t>stormwater</a:t>
            </a:r>
            <a:endParaRPr lang="en-US" dirty="0">
              <a:solidFill>
                <a:srgbClr val="7030A0"/>
              </a:solidFill>
            </a:endParaRPr>
          </a:p>
          <a:p>
            <a:pPr lvl="1"/>
            <a:r>
              <a:rPr lang="en-US" dirty="0" err="1">
                <a:solidFill>
                  <a:srgbClr val="7030A0"/>
                </a:solidFill>
              </a:rPr>
              <a:t>Stormwater</a:t>
            </a:r>
            <a:r>
              <a:rPr lang="en-US" dirty="0">
                <a:solidFill>
                  <a:srgbClr val="7030A0"/>
                </a:solidFill>
              </a:rPr>
              <a:t> floods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Signs of change: bank collapse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Sediment deposits</a:t>
            </a:r>
          </a:p>
          <a:p>
            <a:r>
              <a:rPr lang="en-US" dirty="0"/>
              <a:t>Habitat diversity declines</a:t>
            </a:r>
          </a:p>
          <a:p>
            <a:pPr lvl="1"/>
            <a:r>
              <a:rPr lang="en-US" dirty="0"/>
              <a:t>What should be there</a:t>
            </a:r>
          </a:p>
          <a:p>
            <a:pPr lvl="1"/>
            <a:r>
              <a:rPr lang="en-US" dirty="0"/>
              <a:t>What habitats are there?</a:t>
            </a:r>
          </a:p>
          <a:p>
            <a:r>
              <a:rPr lang="en-US" dirty="0"/>
              <a:t>New life for VD in new stream, where does it live?</a:t>
            </a:r>
          </a:p>
          <a:p>
            <a:r>
              <a:rPr lang="en-US" dirty="0"/>
              <a:t>Why knowing this is important.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5826" y="267744"/>
            <a:ext cx="66254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en-US" dirty="0">
                <a:solidFill>
                  <a:srgbClr val="FF0000"/>
                </a:solidFill>
              </a:rPr>
              <a:t>The story of an endangered species:</a:t>
            </a:r>
          </a:p>
          <a:p>
            <a:pPr lvl="4"/>
            <a:r>
              <a:rPr lang="en-US" dirty="0">
                <a:solidFill>
                  <a:srgbClr val="FF0000"/>
                </a:solidFill>
              </a:rPr>
              <a:t>(Scot:  exit slide show, zoom out) </a:t>
            </a:r>
          </a:p>
        </p:txBody>
      </p:sp>
    </p:spTree>
    <p:extLst>
      <p:ext uri="{BB962C8B-B14F-4D97-AF65-F5344CB8AC3E}">
        <p14:creationId xmlns:p14="http://schemas.microsoft.com/office/powerpoint/2010/main" val="2722150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641</Words>
  <Application>Microsoft Office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Lab 09: writing workshop</vt:lpstr>
      <vt:lpstr>Think of your paper as…</vt:lpstr>
      <vt:lpstr>Is this a path, or just chaos?</vt:lpstr>
      <vt:lpstr>Where are we going?</vt:lpstr>
      <vt:lpstr>Better, but we could be more efficient!</vt:lpstr>
      <vt:lpstr>Ahhh…..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Recap – how to do all this?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Duncan, Scot</dc:creator>
  <cp:lastModifiedBy>Duncan, Scot</cp:lastModifiedBy>
  <cp:revision>12</cp:revision>
  <dcterms:created xsi:type="dcterms:W3CDTF">2019-11-11T18:38:05Z</dcterms:created>
  <dcterms:modified xsi:type="dcterms:W3CDTF">2021-11-15T18:13:57Z</dcterms:modified>
</cp:coreProperties>
</file>