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420" r:id="rId2"/>
    <p:sldId id="421" r:id="rId3"/>
    <p:sldId id="422" r:id="rId4"/>
    <p:sldId id="424" r:id="rId5"/>
    <p:sldId id="425" r:id="rId6"/>
    <p:sldId id="427" r:id="rId7"/>
    <p:sldId id="523" r:id="rId8"/>
    <p:sldId id="428" r:id="rId9"/>
    <p:sldId id="429" r:id="rId10"/>
    <p:sldId id="431" r:id="rId11"/>
    <p:sldId id="521" r:id="rId12"/>
    <p:sldId id="462" r:id="rId13"/>
    <p:sldId id="497" r:id="rId14"/>
    <p:sldId id="513" r:id="rId15"/>
    <p:sldId id="522" r:id="rId16"/>
    <p:sldId id="463" r:id="rId17"/>
    <p:sldId id="464" r:id="rId18"/>
    <p:sldId id="508" r:id="rId19"/>
    <p:sldId id="515" r:id="rId20"/>
    <p:sldId id="480" r:id="rId21"/>
    <p:sldId id="4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6242" autoAdjust="0"/>
  </p:normalViewPr>
  <p:slideViewPr>
    <p:cSldViewPr snapToGrid="0">
      <p:cViewPr varScale="1">
        <p:scale>
          <a:sx n="87" d="100"/>
          <a:sy n="87" d="100"/>
        </p:scale>
        <p:origin x="103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8C9CA9-871D-4CD2-9322-6B491E6467F7}" type="datetimeFigureOut">
              <a:rPr lang="en-US" smtClean="0"/>
              <a:t>11/16/2021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1112A-3E30-4948-8275-768EC2DC96F7}" type="slidenum">
              <a:rPr lang="en-US" smtClean="0"/>
              <a:t>‹#›</a:t>
            </a:fld>
            <a:endParaRPr lang="en-US"/>
          </a:p>
        </p:txBody>
      </p:sp>
    </p:spTree>
    <p:extLst>
      <p:ext uri="{BB962C8B-B14F-4D97-AF65-F5344CB8AC3E}">
        <p14:creationId xmlns:p14="http://schemas.microsoft.com/office/powerpoint/2010/main" val="2613272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7</a:t>
            </a:fld>
            <a:endParaRPr lang="en-US"/>
          </a:p>
        </p:txBody>
      </p:sp>
    </p:spTree>
    <p:extLst>
      <p:ext uri="{BB962C8B-B14F-4D97-AF65-F5344CB8AC3E}">
        <p14:creationId xmlns:p14="http://schemas.microsoft.com/office/powerpoint/2010/main" val="2571780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1112A-3E30-4948-8275-768EC2DC96F7}" type="slidenum">
              <a:rPr lang="en-US" smtClean="0"/>
              <a:t>8</a:t>
            </a:fld>
            <a:endParaRPr lang="en-US"/>
          </a:p>
        </p:txBody>
      </p:sp>
    </p:spTree>
    <p:extLst>
      <p:ext uri="{BB962C8B-B14F-4D97-AF65-F5344CB8AC3E}">
        <p14:creationId xmlns:p14="http://schemas.microsoft.com/office/powerpoint/2010/main" val="249310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11</a:t>
            </a:fld>
            <a:endParaRPr lang="en-US"/>
          </a:p>
        </p:txBody>
      </p:sp>
    </p:spTree>
    <p:extLst>
      <p:ext uri="{BB962C8B-B14F-4D97-AF65-F5344CB8AC3E}">
        <p14:creationId xmlns:p14="http://schemas.microsoft.com/office/powerpoint/2010/main" val="359843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12</a:t>
            </a:fld>
            <a:endParaRPr lang="en-US"/>
          </a:p>
        </p:txBody>
      </p:sp>
    </p:spTree>
    <p:extLst>
      <p:ext uri="{BB962C8B-B14F-4D97-AF65-F5344CB8AC3E}">
        <p14:creationId xmlns:p14="http://schemas.microsoft.com/office/powerpoint/2010/main" val="460242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B</a:t>
            </a:r>
          </a:p>
        </p:txBody>
      </p:sp>
      <p:sp>
        <p:nvSpPr>
          <p:cNvPr id="4" name="Slide Number Placeholder 3"/>
          <p:cNvSpPr>
            <a:spLocks noGrp="1"/>
          </p:cNvSpPr>
          <p:nvPr>
            <p:ph type="sldNum" sz="quarter" idx="10"/>
          </p:nvPr>
        </p:nvSpPr>
        <p:spPr/>
        <p:txBody>
          <a:bodyPr/>
          <a:lstStyle/>
          <a:p>
            <a:fld id="{21BD0DED-8060-47E5-8FE7-FBBDA6D04D7A}" type="slidenum">
              <a:rPr lang="en-US" smtClean="0"/>
              <a:t>14</a:t>
            </a:fld>
            <a:endParaRPr lang="en-US" dirty="0"/>
          </a:p>
        </p:txBody>
      </p:sp>
    </p:spTree>
    <p:extLst>
      <p:ext uri="{BB962C8B-B14F-4D97-AF65-F5344CB8AC3E}">
        <p14:creationId xmlns:p14="http://schemas.microsoft.com/office/powerpoint/2010/main" val="2901544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15</a:t>
            </a:fld>
            <a:endParaRPr lang="en-US"/>
          </a:p>
        </p:txBody>
      </p:sp>
    </p:spTree>
    <p:extLst>
      <p:ext uri="{BB962C8B-B14F-4D97-AF65-F5344CB8AC3E}">
        <p14:creationId xmlns:p14="http://schemas.microsoft.com/office/powerpoint/2010/main" val="890904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16</a:t>
            </a:fld>
            <a:endParaRPr lang="en-US"/>
          </a:p>
        </p:txBody>
      </p:sp>
    </p:spTree>
    <p:extLst>
      <p:ext uri="{BB962C8B-B14F-4D97-AF65-F5344CB8AC3E}">
        <p14:creationId xmlns:p14="http://schemas.microsoft.com/office/powerpoint/2010/main" val="1092006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21BD0DED-8060-47E5-8FE7-FBBDA6D04D7A}" type="slidenum">
              <a:rPr lang="en-US" smtClean="0"/>
              <a:t>19</a:t>
            </a:fld>
            <a:endParaRPr lang="en-US" dirty="0"/>
          </a:p>
        </p:txBody>
      </p:sp>
    </p:spTree>
    <p:extLst>
      <p:ext uri="{BB962C8B-B14F-4D97-AF65-F5344CB8AC3E}">
        <p14:creationId xmlns:p14="http://schemas.microsoft.com/office/powerpoint/2010/main" val="2465526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057B84B8-0743-4AFF-B69F-6EAE927BDEDD}" type="datetime1">
              <a:rPr lang="en-US" smtClean="0"/>
              <a:t>11/16/2021</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69827636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95D79FA-4DCB-4624-805C-CCFA0E1139CE}"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089202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21659A20-74A9-425B-A3B0-A2A19C43655E}" type="datetime1">
              <a:rPr lang="en-US" smtClean="0"/>
              <a:t>11/16/2021</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87250493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F215A0-A705-473B-A046-F0C06110CCBB}" type="datetime1">
              <a:rPr lang="en-US" smtClean="0"/>
              <a:t>11/16/2021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622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456EB84-DCF0-4A80-9B7B-66E36C12AC04}" type="datetime1">
              <a:rPr lang="en-US" smtClean="0"/>
              <a:t>11/16/2021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653341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681041F2-FB29-4EE7-BC6B-F9E4D50B33AC}" type="datetime1">
              <a:rPr lang="en-US" smtClean="0"/>
              <a:t>11/16/2021</a:t>
            </a:fld>
            <a:endParaRPr lang="en-US"/>
          </a:p>
        </p:txBody>
      </p:sp>
      <p:sp>
        <p:nvSpPr>
          <p:cNvPr id="10" name="Slide Number Placeholder 9"/>
          <p:cNvSpPr>
            <a:spLocks noGrp="1"/>
          </p:cNvSpPr>
          <p:nvPr>
            <p:ph type="sldNum" sz="quarter" idx="16"/>
          </p:nvPr>
        </p:nvSpPr>
        <p:spPr/>
        <p:txBody>
          <a:bodyPr rtlCol="0"/>
          <a:lstStyle/>
          <a:p>
            <a:fld id="{28E5CFBD-577D-4BC8-97B9-14D67999BA3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96573985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4F09416-6213-4F2C-919F-C17D7C7792EF}" type="datetime1">
              <a:rPr lang="en-US" smtClean="0"/>
              <a:t>11/16/2021</a:t>
            </a:fld>
            <a:endParaRPr lang="en-US"/>
          </a:p>
        </p:txBody>
      </p:sp>
      <p:sp>
        <p:nvSpPr>
          <p:cNvPr id="12" name="Slide Number Placeholder 11"/>
          <p:cNvSpPr>
            <a:spLocks noGrp="1"/>
          </p:cNvSpPr>
          <p:nvPr>
            <p:ph type="sldNum" sz="quarter" idx="16"/>
          </p:nvPr>
        </p:nvSpPr>
        <p:spPr/>
        <p:txBody>
          <a:bodyPr rtlCol="0"/>
          <a:lstStyle/>
          <a:p>
            <a:fld id="{28E5CFBD-577D-4BC8-97B9-14D67999BA3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405668104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58356F99-390D-4CE5-9FD8-909A30DA86A4}" type="datetime1">
              <a:rPr lang="en-US" smtClean="0"/>
              <a:t>11/16/2021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392755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5A69C-F650-44D6-9F45-4AB376A66CC3}" type="datetime1">
              <a:rPr lang="en-US" smtClean="0"/>
              <a:t>11/16/2021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413006824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583221C5-462F-4EF8-A018-1F7A44412B42}" type="datetime1">
              <a:rPr lang="en-US" smtClean="0"/>
              <a:t>11/16/2021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449692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21828450-E89E-4A63-80B8-7EFC6F10B092}" type="datetime1">
              <a:rPr lang="en-US" smtClean="0"/>
              <a:t>11/16/2021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17092263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8712F71-4960-48C6-8CEC-E40132C2A08F}" type="datetime1">
              <a:rPr lang="en-US" smtClean="0"/>
              <a:t>11/16/2021</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003963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0.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savi-cdn.macmillantech.com/mol3d/index.html?moleculefile=$Be(F)F&amp;elementlegend=&amp;a11ytext=A+central+sphere+connected+by+single+bonds+to+two+other+spheres+at+180+degree+angles.&amp;moleculescript=color+beryllium+teal;+color+fluorine+silver" TargetMode="External"/><Relationship Id="rId7" Type="http://schemas.openxmlformats.org/officeDocument/2006/relationships/hyperlink" Target="https://savi-cdn.macmillantech.com/mol3d/index.html?moleculefile=$B(Cl)(Cl)Cl&amp;elementlegend=&amp;a11ytext=A+central+sphere+connected+by+single+bonds+to+three+other+spheres+at+120+degree+angles.&amp;moleculescript=color+boron+teal;+color+chlorine+silv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savi-cdn.macmillantech.com/mol3d/index.html?moleculefile=$C(F)(F)(F)F&amp;elementlegend=&amp;a11ytext=A+central+sphere+connected+by+single+bonds+to+four+other+spheres+at+109.5+degree+angles.&amp;moleculescript=color%20fluorine%20silver;%20select(carbon);color%20atoms%20teal;" TargetMode="External"/><Relationship Id="rId10" Type="http://schemas.openxmlformats.org/officeDocument/2006/relationships/image" Target="../media/image8.png"/><Relationship Id="rId4" Type="http://schemas.openxmlformats.org/officeDocument/2006/relationships/image" Target="../media/image4.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p:txBody>
      </p:sp>
      <p:sp>
        <p:nvSpPr>
          <p:cNvPr id="4" name="Title 3"/>
          <p:cNvSpPr>
            <a:spLocks noGrp="1"/>
          </p:cNvSpPr>
          <p:nvPr>
            <p:ph type="title"/>
          </p:nvPr>
        </p:nvSpPr>
        <p:spPr>
          <a:ln>
            <a:solidFill>
              <a:schemeClr val="accent1"/>
            </a:solidFill>
          </a:ln>
        </p:spPr>
        <p:txBody>
          <a:bodyPr/>
          <a:lstStyle/>
          <a:p>
            <a:r>
              <a:rPr lang="en-US" dirty="0"/>
              <a:t>Chapter 7 </a:t>
            </a:r>
            <a:r>
              <a:rPr lang="en-US"/>
              <a:t>Part 4</a:t>
            </a:r>
            <a:endParaRPr lang="en-US" dirty="0"/>
          </a:p>
        </p:txBody>
      </p:sp>
    </p:spTree>
    <p:extLst>
      <p:ext uri="{BB962C8B-B14F-4D97-AF65-F5344CB8AC3E}">
        <p14:creationId xmlns:p14="http://schemas.microsoft.com/office/powerpoint/2010/main" val="828600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a:t>
            </a:r>
            <a:r>
              <a:rPr lang="en-US" sz="2000" dirty="0"/>
              <a:t>central 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r>
              <a:rPr lang="en-US" sz="2000" dirty="0"/>
              <a:t>Based the number of electron </a:t>
            </a:r>
            <a:r>
              <a:rPr lang="en-US" sz="2000" dirty="0" smtClean="0"/>
              <a:t>domains around the central atom, </a:t>
            </a:r>
            <a:r>
              <a:rPr lang="en-US" sz="2000" dirty="0"/>
              <a:t>determine the electron-pair geometry</a:t>
            </a:r>
          </a:p>
          <a:p>
            <a:pPr marL="514350" indent="-514350">
              <a:buFont typeface="+mj-lt"/>
              <a:buAutoNum type="arabicPeriod"/>
            </a:pPr>
            <a:r>
              <a:rPr lang="en-US" sz="2000" dirty="0"/>
              <a:t>Using the electron-pair geometry and number of lone pairs, determine the molecular geometry</a:t>
            </a:r>
          </a:p>
        </p:txBody>
      </p:sp>
    </p:spTree>
    <p:extLst>
      <p:ext uri="{BB962C8B-B14F-4D97-AF65-F5344CB8AC3E}">
        <p14:creationId xmlns:p14="http://schemas.microsoft.com/office/powerpoint/2010/main" val="1171820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3797894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1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1 of 3) ">
                <a:extLst>
                  <a:ext uri="{FF2B5EF4-FFF2-40B4-BE49-F238E27FC236}">
                    <a16:creationId xmlns:a16="http://schemas.microsoft.com/office/drawing/2014/main" id="{6F4A078E-44AC-469E-B1BC-EA050162A034}"/>
                  </a:ext>
                </a:extLst>
              </p:cNvPr>
              <p:cNvGraphicFramePr>
                <a:graphicFrameLocks noGrp="1"/>
              </p:cNvGraphicFramePr>
              <p:nvPr>
                <p:ph sz="quarter" idx="1"/>
                <p:extLst>
                  <p:ext uri="{D42A27DB-BD31-4B8C-83A1-F6EECF244321}">
                    <p14:modId xmlns:p14="http://schemas.microsoft.com/office/powerpoint/2010/main" val="2185560075"/>
                  </p:ext>
                </p:extLst>
              </p:nvPr>
            </p:nvGraphicFramePr>
            <p:xfrm>
              <a:off x="612775" y="1600200"/>
              <a:ext cx="8153400" cy="3977876"/>
            </p:xfrm>
            <a:graphic>
              <a:graphicData uri="http://schemas.openxmlformats.org/drawingml/2006/table">
                <a:tbl>
                  <a:tblPr firstRow="1" bandRow="1">
                    <a:tableStyleId>{5A111915-BE36-4E01-A7E5-04B1672EAD32}</a:tableStyleId>
                  </a:tblPr>
                  <a:tblGrid>
                    <a:gridCol w="1019176">
                      <a:extLst>
                        <a:ext uri="{9D8B030D-6E8A-4147-A177-3AD203B41FA5}">
                          <a16:colId xmlns:a16="http://schemas.microsoft.com/office/drawing/2014/main" val="2671555585"/>
                        </a:ext>
                      </a:extLst>
                    </a:gridCol>
                    <a:gridCol w="918484">
                      <a:extLst>
                        <a:ext uri="{9D8B030D-6E8A-4147-A177-3AD203B41FA5}">
                          <a16:colId xmlns:a16="http://schemas.microsoft.com/office/drawing/2014/main" val="3884994854"/>
                        </a:ext>
                      </a:extLst>
                    </a:gridCol>
                    <a:gridCol w="680297">
                      <a:extLst>
                        <a:ext uri="{9D8B030D-6E8A-4147-A177-3AD203B41FA5}">
                          <a16:colId xmlns:a16="http://schemas.microsoft.com/office/drawing/2014/main" val="3444843922"/>
                        </a:ext>
                      </a:extLst>
                    </a:gridCol>
                    <a:gridCol w="1340285">
                      <a:extLst>
                        <a:ext uri="{9D8B030D-6E8A-4147-A177-3AD203B41FA5}">
                          <a16:colId xmlns:a16="http://schemas.microsoft.com/office/drawing/2014/main" val="1487177399"/>
                        </a:ext>
                      </a:extLst>
                    </a:gridCol>
                    <a:gridCol w="1279362">
                      <a:extLst>
                        <a:ext uri="{9D8B030D-6E8A-4147-A177-3AD203B41FA5}">
                          <a16:colId xmlns:a16="http://schemas.microsoft.com/office/drawing/2014/main" val="1899641356"/>
                        </a:ext>
                      </a:extLst>
                    </a:gridCol>
                    <a:gridCol w="995060">
                      <a:extLst>
                        <a:ext uri="{9D8B030D-6E8A-4147-A177-3AD203B41FA5}">
                          <a16:colId xmlns:a16="http://schemas.microsoft.com/office/drawing/2014/main" val="2297892757"/>
                        </a:ext>
                      </a:extLst>
                    </a:gridCol>
                    <a:gridCol w="1005213">
                      <a:extLst>
                        <a:ext uri="{9D8B030D-6E8A-4147-A177-3AD203B41FA5}">
                          <a16:colId xmlns:a16="http://schemas.microsoft.com/office/drawing/2014/main" val="833567873"/>
                        </a:ext>
                      </a:extLst>
                    </a:gridCol>
                    <a:gridCol w="915523">
                      <a:extLst>
                        <a:ext uri="{9D8B030D-6E8A-4147-A177-3AD203B41FA5}">
                          <a16:colId xmlns:a16="http://schemas.microsoft.com/office/drawing/2014/main" val="1205090596"/>
                        </a:ext>
                      </a:extLst>
                    </a:gridCol>
                  </a:tblGrid>
                  <a:tr h="568268">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529800"/>
                      </a:ext>
                    </a:extLst>
                  </a:tr>
                  <a:tr h="568268">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Linear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u="none" strike="noStrike" baseline="0" dirty="0" smtClean="0">
                                    <a:effectLst/>
                                    <a:latin typeface="Cambria Math" panose="02040503050406030204" pitchFamily="18" charset="0"/>
                                  </a:rPr>
                                  <m:t>CO</m:t>
                                </m:r>
                                <m:r>
                                  <a:rPr lang="en-US" sz="1500" u="none" strike="noStrike" baseline="-25000" dirty="0" smtClean="0">
                                    <a:effectLst/>
                                    <a:latin typeface="Cambria Math" panose="02040503050406030204" pitchFamily="18" charset="0"/>
                                  </a:rPr>
                                  <m:t>2</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1985241"/>
                      </a:ext>
                    </a:extLst>
                  </a:tr>
                  <a:tr h="568268">
                    <a:tc rowSpan="2">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u="none" strike="noStrike" smtClean="0">
                                    <a:effectLst/>
                                    <a:latin typeface="Cambria Math" panose="02040503050406030204" pitchFamily="18" charset="0"/>
                                  </a:rPr>
                                  <m:t>NO</m:t>
                                </m:r>
                                <m:r>
                                  <a:rPr lang="en-US" sz="1500" u="none" strike="noStrike" baseline="-25000" smtClean="0">
                                    <a:effectLst/>
                                    <a:latin typeface="Cambria Math" panose="02040503050406030204" pitchFamily="18" charset="0"/>
                                  </a:rPr>
                                  <m:t>3</m:t>
                                </m:r>
                                <m:r>
                                  <a:rPr lang="en-US" sz="1500" u="none" strike="noStrike" baseline="30000" smtClean="0">
                                    <a:effectLst/>
                                    <a:latin typeface="Cambria Math" panose="02040503050406030204" pitchFamily="18" charset="0"/>
                                  </a:rPr>
                                  <m:t>−</m:t>
                                </m:r>
                              </m:oMath>
                            </m:oMathPara>
                          </a14:m>
                          <a:endParaRPr lang="en-US" sz="1500" b="0" i="0" u="none" strike="noStrike" baseline="30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8556908"/>
                      </a:ext>
                    </a:extLst>
                  </a:tr>
                  <a:tr h="568268">
                    <a:tc vMerge="1">
                      <a:txBody>
                        <a:bodyPr/>
                        <a:lstStyle/>
                        <a:p>
                          <a:endParaRPr lang="en-US"/>
                        </a:p>
                      </a:txBody>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500" u="none" strike="noStrike" smtClean="0">
                                    <a:effectLst/>
                                    <a:latin typeface="Cambria Math" panose="02040503050406030204" pitchFamily="18" charset="0"/>
                                  </a:rPr>
                                  <m:t>NO</m:t>
                                </m:r>
                                <m:r>
                                  <a:rPr lang="en-US" sz="1500" b="0" i="0" u="none" strike="noStrike" baseline="-25000" smtClean="0">
                                    <a:effectLst/>
                                    <a:latin typeface="Cambria Math" panose="02040503050406030204" pitchFamily="18" charset="0"/>
                                  </a:rPr>
                                  <m:t>2</m:t>
                                </m:r>
                                <m:r>
                                  <a:rPr lang="en-US" sz="1500" u="none" strike="noStrike" baseline="30000" smtClean="0">
                                    <a:effectLst/>
                                    <a:latin typeface="Cambria Math" panose="02040503050406030204" pitchFamily="18" charset="0"/>
                                  </a:rPr>
                                  <m:t>−</m:t>
                                </m:r>
                              </m:oMath>
                            </m:oMathPara>
                          </a14:m>
                          <a:endParaRPr lang="en-US" sz="1500" b="0" i="0" u="none" strike="noStrike" baseline="30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4882276"/>
                      </a:ext>
                    </a:extLst>
                  </a:tr>
                  <a:tr h="568268">
                    <a:tc rowSpan="3">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smtClean="0">
                                    <a:solidFill>
                                      <a:srgbClr val="000000"/>
                                    </a:solidFill>
                                    <a:effectLst/>
                                    <a:latin typeface="Cambria Math" panose="02040503050406030204" pitchFamily="18" charset="0"/>
                                  </a:rPr>
                                  <m:t>CH</m:t>
                                </m:r>
                                <m:r>
                                  <a:rPr lang="en-US" sz="1500" b="0" i="0" u="none" strike="noStrike" baseline="-25000" smtClean="0">
                                    <a:solidFill>
                                      <a:srgbClr val="000000"/>
                                    </a:solidFill>
                                    <a:effectLst/>
                                    <a:latin typeface="Cambria Math" panose="02040503050406030204" pitchFamily="18" charset="0"/>
                                  </a:rPr>
                                  <m:t>4</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0604518"/>
                      </a:ext>
                    </a:extLst>
                  </a:tr>
                  <a:tr h="568268">
                    <a:tc vMerge="1">
                      <a:txBody>
                        <a:bodyPr/>
                        <a:lstStyle/>
                        <a:p>
                          <a:endParaRPr lang="en-US"/>
                        </a:p>
                      </a:txBody>
                      <a:tcPr/>
                    </a:tc>
                    <a:tc>
                      <a:txBody>
                        <a:bodyPr/>
                        <a:lstStyle/>
                        <a:p>
                          <a:pPr algn="ctr" fontAlgn="t"/>
                          <a:r>
                            <a:rPr lang="en-US" sz="1500" u="none" strike="noStrike">
                              <a:effectLst/>
                            </a:rPr>
                            <a:t>3</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dirty="0" smtClean="0">
                                    <a:solidFill>
                                      <a:srgbClr val="000000"/>
                                    </a:solidFill>
                                    <a:effectLst/>
                                    <a:latin typeface="Cambria Math" panose="02040503050406030204" pitchFamily="18" charset="0"/>
                                  </a:rPr>
                                  <m:t>NH</m:t>
                                </m:r>
                                <m:r>
                                  <a:rPr lang="en-US" sz="1500" b="0" i="0" u="none" strike="noStrike" baseline="-25000" dirty="0" smtClean="0">
                                    <a:solidFill>
                                      <a:srgbClr val="000000"/>
                                    </a:solidFill>
                                    <a:effectLst/>
                                    <a:latin typeface="Cambria Math" panose="02040503050406030204" pitchFamily="18" charset="0"/>
                                  </a:rPr>
                                  <m:t>3</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4726637"/>
                      </a:ext>
                    </a:extLst>
                  </a:tr>
                  <a:tr h="568268">
                    <a:tc vMerge="1">
                      <a:txBody>
                        <a:bodyPr/>
                        <a:lstStyle/>
                        <a:p>
                          <a:endParaRPr lang="en-US"/>
                        </a:p>
                      </a:txBody>
                      <a:tcPr/>
                    </a:tc>
                    <a:tc>
                      <a:txBody>
                        <a:bodyPr/>
                        <a:lstStyle/>
                        <a:p>
                          <a:pPr algn="ctr" fontAlgn="t"/>
                          <a:r>
                            <a:rPr lang="en-US" sz="1500" u="none" strike="noStrike">
                              <a:effectLst/>
                            </a:rPr>
                            <a:t>2</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Tetrahedral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dirty="0" smtClean="0">
                                    <a:solidFill>
                                      <a:srgbClr val="000000"/>
                                    </a:solidFill>
                                    <a:effectLst/>
                                    <a:latin typeface="Cambria Math" panose="02040503050406030204" pitchFamily="18" charset="0"/>
                                  </a:rPr>
                                  <m:t>H</m:t>
                                </m:r>
                                <m:r>
                                  <a:rPr lang="en-US" sz="1500" b="0" i="0" u="none" strike="noStrike" baseline="-25000" dirty="0" smtClean="0">
                                    <a:solidFill>
                                      <a:srgbClr val="000000"/>
                                    </a:solidFill>
                                    <a:effectLst/>
                                    <a:latin typeface="Cambria Math" panose="02040503050406030204" pitchFamily="18" charset="0"/>
                                  </a:rPr>
                                  <m:t>2</m:t>
                                </m:r>
                                <m:r>
                                  <m:rPr>
                                    <m:sty m:val="p"/>
                                  </m:rPr>
                                  <a:rPr lang="en-US" sz="1500" b="0" i="0" u="none" strike="noStrike" dirty="0" smtClean="0">
                                    <a:solidFill>
                                      <a:srgbClr val="000000"/>
                                    </a:solidFill>
                                    <a:effectLst/>
                                    <a:latin typeface="Cambria Math" panose="02040503050406030204" pitchFamily="18" charset="0"/>
                                  </a:rPr>
                                  <m:t>O</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350466"/>
                      </a:ext>
                    </a:extLst>
                  </a:tr>
                </a:tbl>
              </a:graphicData>
            </a:graphic>
          </p:graphicFrame>
        </mc:Choice>
        <mc:Fallback xmlns="">
          <p:graphicFrame>
            <p:nvGraphicFramePr>
              <p:cNvPr id="5" name="Content Placeholder 4" descr="Summary of Electron and Molecular Geometries" title="Table 7.1 (1 of 3) ">
                <a:extLst>
                  <a:ext uri="{FF2B5EF4-FFF2-40B4-BE49-F238E27FC236}">
                    <a16:creationId xmlns="" xmlns:a16="http://schemas.microsoft.com/office/drawing/2014/main" xmlns:a14="http://schemas.microsoft.com/office/drawing/2010/main" id="{6F4A078E-44AC-469E-B1BC-EA050162A034}"/>
                  </a:ext>
                </a:extLst>
              </p:cNvPr>
              <p:cNvGraphicFramePr>
                <a:graphicFrameLocks noGrp="1"/>
              </p:cNvGraphicFramePr>
              <p:nvPr>
                <p:ph sz="quarter" idx="1"/>
                <p:extLst>
                  <p:ext uri="{D42A27DB-BD31-4B8C-83A1-F6EECF244321}">
                    <p14:modId xmlns:p14="http://schemas.microsoft.com/office/powerpoint/2010/main" val="2185560075"/>
                  </p:ext>
                </p:extLst>
              </p:nvPr>
            </p:nvGraphicFramePr>
            <p:xfrm>
              <a:off x="612775" y="1600200"/>
              <a:ext cx="8153400" cy="3977876"/>
            </p:xfrm>
            <a:graphic>
              <a:graphicData uri="http://schemas.openxmlformats.org/drawingml/2006/table">
                <a:tbl>
                  <a:tblPr firstRow="1" bandRow="1">
                    <a:tableStyleId>{5A111915-BE36-4E01-A7E5-04B1672EAD32}</a:tableStyleId>
                  </a:tblPr>
                  <a:tblGrid>
                    <a:gridCol w="1019176">
                      <a:extLst>
                        <a:ext uri="{9D8B030D-6E8A-4147-A177-3AD203B41FA5}">
                          <a16:colId xmlns="" xmlns:a16="http://schemas.microsoft.com/office/drawing/2014/main" xmlns:a14="http://schemas.microsoft.com/office/drawing/2010/main" val="2671555585"/>
                        </a:ext>
                      </a:extLst>
                    </a:gridCol>
                    <a:gridCol w="918484">
                      <a:extLst>
                        <a:ext uri="{9D8B030D-6E8A-4147-A177-3AD203B41FA5}">
                          <a16:colId xmlns="" xmlns:a16="http://schemas.microsoft.com/office/drawing/2014/main" xmlns:a14="http://schemas.microsoft.com/office/drawing/2010/main" val="3884994854"/>
                        </a:ext>
                      </a:extLst>
                    </a:gridCol>
                    <a:gridCol w="680297">
                      <a:extLst>
                        <a:ext uri="{9D8B030D-6E8A-4147-A177-3AD203B41FA5}">
                          <a16:colId xmlns="" xmlns:a16="http://schemas.microsoft.com/office/drawing/2014/main" xmlns:a14="http://schemas.microsoft.com/office/drawing/2010/main" val="3444843922"/>
                        </a:ext>
                      </a:extLst>
                    </a:gridCol>
                    <a:gridCol w="1340285">
                      <a:extLst>
                        <a:ext uri="{9D8B030D-6E8A-4147-A177-3AD203B41FA5}">
                          <a16:colId xmlns="" xmlns:a16="http://schemas.microsoft.com/office/drawing/2014/main" xmlns:a14="http://schemas.microsoft.com/office/drawing/2010/main" val="1487177399"/>
                        </a:ext>
                      </a:extLst>
                    </a:gridCol>
                    <a:gridCol w="1279362">
                      <a:extLst>
                        <a:ext uri="{9D8B030D-6E8A-4147-A177-3AD203B41FA5}">
                          <a16:colId xmlns="" xmlns:a16="http://schemas.microsoft.com/office/drawing/2014/main" xmlns:a14="http://schemas.microsoft.com/office/drawing/2010/main" val="1899641356"/>
                        </a:ext>
                      </a:extLst>
                    </a:gridCol>
                    <a:gridCol w="995060">
                      <a:extLst>
                        <a:ext uri="{9D8B030D-6E8A-4147-A177-3AD203B41FA5}">
                          <a16:colId xmlns="" xmlns:a16="http://schemas.microsoft.com/office/drawing/2014/main" xmlns:a14="http://schemas.microsoft.com/office/drawing/2010/main" val="2297892757"/>
                        </a:ext>
                      </a:extLst>
                    </a:gridCol>
                    <a:gridCol w="1005213">
                      <a:extLst>
                        <a:ext uri="{9D8B030D-6E8A-4147-A177-3AD203B41FA5}">
                          <a16:colId xmlns="" xmlns:a16="http://schemas.microsoft.com/office/drawing/2014/main" xmlns:a14="http://schemas.microsoft.com/office/drawing/2010/main" val="833567873"/>
                        </a:ext>
                      </a:extLst>
                    </a:gridCol>
                    <a:gridCol w="915523">
                      <a:extLst>
                        <a:ext uri="{9D8B030D-6E8A-4147-A177-3AD203B41FA5}">
                          <a16:colId xmlns="" xmlns:a16="http://schemas.microsoft.com/office/drawing/2014/main" xmlns:a14="http://schemas.microsoft.com/office/drawing/2010/main" val="1205090596"/>
                        </a:ext>
                      </a:extLst>
                    </a:gridCol>
                  </a:tblGrid>
                  <a:tr h="568268">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730529800"/>
                      </a:ext>
                    </a:extLst>
                  </a:tr>
                  <a:tr h="568268">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Linear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100000" r="-92121" b="-498936"/>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761985241"/>
                      </a:ext>
                    </a:extLst>
                  </a:tr>
                  <a:tr h="568268">
                    <a:tc rowSpan="2">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202151" r="-92121" b="-40430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8556908"/>
                      </a:ext>
                    </a:extLst>
                  </a:tr>
                  <a:tr h="568268">
                    <a:tc vMerge="1">
                      <a:txBody>
                        <a:bodyPr/>
                        <a:lstStyle/>
                        <a:p>
                          <a:endParaRPr lang="en-US"/>
                        </a:p>
                      </a:txBody>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298936" r="-92121" b="-300000"/>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084882276"/>
                      </a:ext>
                    </a:extLst>
                  </a:tr>
                  <a:tr h="568268">
                    <a:tc rowSpan="3">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403226" r="-92121" b="-203226"/>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440604518"/>
                      </a:ext>
                    </a:extLst>
                  </a:tr>
                  <a:tr h="568268">
                    <a:tc vMerge="1">
                      <a:txBody>
                        <a:bodyPr/>
                        <a:lstStyle/>
                        <a:p>
                          <a:endParaRPr lang="en-US"/>
                        </a:p>
                      </a:txBody>
                      <a:tcPr/>
                    </a:tc>
                    <a:tc>
                      <a:txBody>
                        <a:bodyPr/>
                        <a:lstStyle/>
                        <a:p>
                          <a:pPr algn="ctr" fontAlgn="t"/>
                          <a:r>
                            <a:rPr lang="en-US" sz="1500" u="none" strike="noStrike">
                              <a:effectLst/>
                            </a:rPr>
                            <a:t>3</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497872" r="-92121" b="-101064"/>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394726637"/>
                      </a:ext>
                    </a:extLst>
                  </a:tr>
                  <a:tr h="568268">
                    <a:tc vMerge="1">
                      <a:txBody>
                        <a:bodyPr/>
                        <a:lstStyle/>
                        <a:p>
                          <a:endParaRPr lang="en-US"/>
                        </a:p>
                      </a:txBody>
                      <a:tcPr/>
                    </a:tc>
                    <a:tc>
                      <a:txBody>
                        <a:bodyPr/>
                        <a:lstStyle/>
                        <a:p>
                          <a:pPr algn="ctr" fontAlgn="t"/>
                          <a:r>
                            <a:rPr lang="en-US" sz="1500" u="none" strike="noStrike">
                              <a:effectLst/>
                            </a:rPr>
                            <a:t>2</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Tetrahedral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604301" r="-92121" b="-215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10350466"/>
                      </a:ext>
                    </a:extLst>
                  </a:tr>
                </a:tbl>
              </a:graphicData>
            </a:graphic>
          </p:graphicFrame>
        </mc:Fallback>
      </mc:AlternateContent>
      <p:pic>
        <p:nvPicPr>
          <p:cNvPr id="7" name="Picture 6" descr="A molecular model for  C O 2. It contains 2 electron domains, 2 bonded groups, 0 lone pairs. Electron geometry is linear; molecular geometry is linear. Bond angle(s): 180 degrees." title="Model: Column 8, Row 1">
            <a:extLst>
              <a:ext uri="{FF2B5EF4-FFF2-40B4-BE49-F238E27FC236}">
                <a16:creationId xmlns:a16="http://schemas.microsoft.com/office/drawing/2014/main" id="{DCD12B38-3DB9-44C4-B45C-F816F118BD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94570" y="2398275"/>
            <a:ext cx="604349" cy="213044"/>
          </a:xfrm>
          <a:prstGeom prst="rect">
            <a:avLst/>
          </a:prstGeom>
        </p:spPr>
      </p:pic>
      <p:pic>
        <p:nvPicPr>
          <p:cNvPr id="9" name="Picture 8" descr="A molecular model for  N O 3 minus. It contains 3 electron domains, 3 bonded groups, 0 lone pairs. Electron geometry is trigonal planar; molecular geometry is trigonal planar. Bond angle(s): 120 degrees." title="Model: Column 8, Row 2">
            <a:extLst>
              <a:ext uri="{FF2B5EF4-FFF2-40B4-BE49-F238E27FC236}">
                <a16:creationId xmlns:a16="http://schemas.microsoft.com/office/drawing/2014/main" id="{DA16C629-86E0-413F-A6A2-D1A449BC07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59073" y="2790296"/>
            <a:ext cx="475838" cy="476979"/>
          </a:xfrm>
          <a:prstGeom prst="rect">
            <a:avLst/>
          </a:prstGeom>
        </p:spPr>
      </p:pic>
      <p:pic>
        <p:nvPicPr>
          <p:cNvPr id="11" name="Picture 10" descr="A molecular model for  N O 2 minus. It contains 3 electron domains, 2 bonded groups, 1 lone pairs. Electron geometry is trigonal planar; molecular geometry is bent. Bond angle(s): &lt;120 degrees." title="Model: Column 8, Row 3">
            <a:extLst>
              <a:ext uri="{FF2B5EF4-FFF2-40B4-BE49-F238E27FC236}">
                <a16:creationId xmlns:a16="http://schemas.microsoft.com/office/drawing/2014/main" id="{509C880E-AF9C-4300-9D2C-701DBC14CD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94570" y="3433839"/>
            <a:ext cx="604349" cy="362320"/>
          </a:xfrm>
          <a:prstGeom prst="rect">
            <a:avLst/>
          </a:prstGeom>
        </p:spPr>
      </p:pic>
      <p:pic>
        <p:nvPicPr>
          <p:cNvPr id="13" name="Picture 12" descr="A molecular model for  C H 4. It contains 4 electron domains, 4 bonded groups, 0 lone pairs. Electron geometry is tetrahedral; molecular geometry is tetrahedral. Bond angle(s): 109.5 degrees." title="Model: Column 8, Row 4">
            <a:extLst>
              <a:ext uri="{FF2B5EF4-FFF2-40B4-BE49-F238E27FC236}">
                <a16:creationId xmlns:a16="http://schemas.microsoft.com/office/drawing/2014/main" id="{93988ADA-8C21-4082-A4C3-6B9B48199BB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72722" y="3950831"/>
            <a:ext cx="475341" cy="475341"/>
          </a:xfrm>
          <a:prstGeom prst="rect">
            <a:avLst/>
          </a:prstGeom>
        </p:spPr>
      </p:pic>
      <p:pic>
        <p:nvPicPr>
          <p:cNvPr id="15" name="Picture 14" descr="A molecular model for  N H 3. It contains 4 electron domains, 3 bonded groups, 1 lone pairs. Electron geometry is tetrahedral; molecular geometry is trigonal pyramidal. Bond angle(s): &lt;109.5 degrees." title="Model: Column 8, Row 5">
            <a:extLst>
              <a:ext uri="{FF2B5EF4-FFF2-40B4-BE49-F238E27FC236}">
                <a16:creationId xmlns:a16="http://schemas.microsoft.com/office/drawing/2014/main" id="{14182172-17C9-494C-A8B9-D853E33DC24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216" y="4552711"/>
            <a:ext cx="605798" cy="394204"/>
          </a:xfrm>
          <a:prstGeom prst="rect">
            <a:avLst/>
          </a:prstGeom>
        </p:spPr>
      </p:pic>
      <p:pic>
        <p:nvPicPr>
          <p:cNvPr id="17" name="Picture 16" descr="A molecular model for H 2 O. It contains 4 electron domains, 2 bonded groups, 2 lone pairs. Electron geometry is tetrahedral; molecular geometry is bent. Bond angle(s): &lt;109.5 degrees." title="Model: Column 8, Row 6">
            <a:extLst>
              <a:ext uri="{FF2B5EF4-FFF2-40B4-BE49-F238E27FC236}">
                <a16:creationId xmlns:a16="http://schemas.microsoft.com/office/drawing/2014/main" id="{FE88EEB3-9699-4A72-BC51-B3E6B678920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49160" y="5090838"/>
            <a:ext cx="605798" cy="424638"/>
          </a:xfrm>
          <a:prstGeom prst="rect">
            <a:avLst/>
          </a:prstGeom>
        </p:spPr>
      </p:pic>
    </p:spTree>
    <p:extLst>
      <p:ext uri="{BB962C8B-B14F-4D97-AF65-F5344CB8AC3E}">
        <p14:creationId xmlns:p14="http://schemas.microsoft.com/office/powerpoint/2010/main" val="150963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DD7D74-7520-4477-9B0D-19D5649CBAE9}"/>
              </a:ext>
            </a:extLst>
          </p:cNvPr>
          <p:cNvSpPr>
            <a:spLocks noGrp="1"/>
          </p:cNvSpPr>
          <p:nvPr>
            <p:ph type="title"/>
          </p:nvPr>
        </p:nvSpPr>
        <p:spPr/>
        <p:txBody>
          <a:bodyPr>
            <a:normAutofit/>
          </a:bodyPr>
          <a:lstStyle/>
          <a:p>
            <a:r>
              <a:rPr lang="en-US" dirty="0"/>
              <a:t>Determining Molecular Geometries</a:t>
            </a:r>
          </a:p>
        </p:txBody>
      </p:sp>
      <p:pic>
        <p:nvPicPr>
          <p:cNvPr id="3" name="Content Placeholder 2" descr="The Lewis structure for P C L 3. The layout is C L P C L, with the final C L placed under the P. Each C L atom is connected to the P atom by a single bond. The three remaining sides of each C L atom  are filled with lone pairs. P has one lone pair on its remaining side. The Lewis structure for O F 2. The layout is F O F. The F atoms are each connected to the O atom by a single bond and all the atoms are arranged in a line. Each F atom has three lone pairs, one on each of the atom's remaining sides. O has two lone pairs on either side of the line of atoms. A Lewis structure for C C L 2 B R 2. The layout is C L C C L, with B R atoms on either side of the C atom. The C L and B R atoms are each connected to the C atom by single bonds. The C L and B R atoms each have three lone pairs occupying their remaining sides. " title="(Example 7.1)">
            <a:extLst>
              <a:ext uri="{FF2B5EF4-FFF2-40B4-BE49-F238E27FC236}">
                <a16:creationId xmlns:a16="http://schemas.microsoft.com/office/drawing/2014/main" id="{B43AD0F9-F30B-4F3B-A44C-6B754625BC4E}"/>
              </a:ext>
            </a:extLst>
          </p:cNvPr>
          <p:cNvPicPr>
            <a:picLocks noGrp="1" noChangeAspect="1"/>
          </p:cNvPicPr>
          <p:nvPr>
            <p:ph sz="quarter" idx="1"/>
          </p:nvPr>
        </p:nvPicPr>
        <p:blipFill rotWithShape="1">
          <a:blip r:embed="rId2">
            <a:extLst>
              <a:ext uri="{28A0092B-C50C-407E-A947-70E740481C1C}">
                <a14:useLocalDpi xmlns:a14="http://schemas.microsoft.com/office/drawing/2010/main" val="0"/>
              </a:ext>
            </a:extLst>
          </a:blip>
          <a:stretch/>
        </p:blipFill>
        <p:spPr>
          <a:xfrm>
            <a:off x="612775" y="2942488"/>
            <a:ext cx="8153400" cy="1811223"/>
          </a:xfrm>
        </p:spPr>
      </p:pic>
      <p:sp>
        <p:nvSpPr>
          <p:cNvPr id="6" name="Title 4">
            <a:extLst>
              <a:ext uri="{FF2B5EF4-FFF2-40B4-BE49-F238E27FC236}">
                <a16:creationId xmlns:a16="http://schemas.microsoft.com/office/drawing/2014/main" id="{89DD7D74-7520-4477-9B0D-19D5649CBAE9}"/>
              </a:ext>
            </a:extLst>
          </p:cNvPr>
          <p:cNvSpPr txBox="1">
            <a:spLocks/>
          </p:cNvSpPr>
          <p:nvPr/>
        </p:nvSpPr>
        <p:spPr>
          <a:xfrm>
            <a:off x="612648" y="1585544"/>
            <a:ext cx="8153400" cy="990600"/>
          </a:xfrm>
          <a:prstGeom prst="rect">
            <a:avLst/>
          </a:prstGeom>
        </p:spPr>
        <p:txBody>
          <a:bodyPr vert="horz" anchor="ctr">
            <a:noAutofit/>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Determine the molecular geometries and bond angles for the molecules below.</a:t>
            </a:r>
            <a:endParaRPr lang="en-US" sz="2800" dirty="0">
              <a:solidFill>
                <a:schemeClr val="tx1"/>
              </a:solidFill>
            </a:endParaRPr>
          </a:p>
        </p:txBody>
      </p:sp>
    </p:spTree>
    <p:extLst>
      <p:ext uri="{BB962C8B-B14F-4D97-AF65-F5344CB8AC3E}">
        <p14:creationId xmlns:p14="http://schemas.microsoft.com/office/powerpoint/2010/main" val="801727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Determining Molecular Geometries</a:t>
            </a:r>
          </a:p>
        </p:txBody>
      </p:sp>
      <p:sp>
        <p:nvSpPr>
          <p:cNvPr id="3" name="Content Placeholder 2"/>
          <p:cNvSpPr>
            <a:spLocks noGrp="1"/>
          </p:cNvSpPr>
          <p:nvPr>
            <p:ph sz="quarter" idx="1"/>
          </p:nvPr>
        </p:nvSpPr>
        <p:spPr/>
        <p:txBody>
          <a:bodyPr/>
          <a:lstStyle/>
          <a:p>
            <a:pPr marL="0" indent="0">
              <a:buNone/>
            </a:pPr>
            <a:r>
              <a:rPr lang="en-US" sz="2400" dirty="0"/>
              <a:t>Predict the molecular geometry for a molecule with two bonded groups and two lone pairs.</a:t>
            </a:r>
            <a:endParaRPr lang="en-US" dirty="0"/>
          </a:p>
          <a:p>
            <a:pPr marL="514350" indent="-514350">
              <a:buFont typeface="+mj-lt"/>
              <a:buAutoNum type="alphaUcPeriod"/>
            </a:pPr>
            <a:endParaRPr lang="en-US" dirty="0"/>
          </a:p>
          <a:p>
            <a:pPr marL="514350" indent="-514350">
              <a:buFont typeface="+mj-lt"/>
              <a:buAutoNum type="alphaUcPeriod"/>
            </a:pPr>
            <a:r>
              <a:rPr lang="en-US" dirty="0"/>
              <a:t>linear</a:t>
            </a:r>
          </a:p>
          <a:p>
            <a:pPr marL="514350" indent="-514350">
              <a:buFont typeface="+mj-lt"/>
              <a:buAutoNum type="alphaUcPeriod"/>
            </a:pPr>
            <a:r>
              <a:rPr lang="en-US" dirty="0"/>
              <a:t>bent </a:t>
            </a:r>
          </a:p>
          <a:p>
            <a:pPr marL="514350" indent="-514350">
              <a:buFont typeface="+mj-lt"/>
              <a:buAutoNum type="alphaUcPeriod"/>
            </a:pPr>
            <a:r>
              <a:rPr lang="en-US" dirty="0"/>
              <a:t>trigonal planar</a:t>
            </a:r>
          </a:p>
          <a:p>
            <a:pPr marL="514350" indent="-514350">
              <a:buFont typeface="+mj-lt"/>
              <a:buAutoNum type="alphaUcPeriod"/>
            </a:pPr>
            <a:r>
              <a:rPr lang="en-US" dirty="0"/>
              <a:t>tetrahedral</a:t>
            </a:r>
          </a:p>
          <a:p>
            <a:pPr marL="514350" indent="-514350">
              <a:buFont typeface="+mj-lt"/>
              <a:buAutoNum type="alphaUcPeriod"/>
            </a:pPr>
            <a:r>
              <a:rPr lang="en-US" dirty="0"/>
              <a:t>trigonal bipyramidal</a:t>
            </a:r>
          </a:p>
        </p:txBody>
      </p:sp>
    </p:spTree>
    <p:extLst>
      <p:ext uri="{BB962C8B-B14F-4D97-AF65-F5344CB8AC3E}">
        <p14:creationId xmlns:p14="http://schemas.microsoft.com/office/powerpoint/2010/main" val="3810555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2176516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2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2 of 3)">
                <a:extLst>
                  <a:ext uri="{FF2B5EF4-FFF2-40B4-BE49-F238E27FC236}">
                    <a16:creationId xmlns:a16="http://schemas.microsoft.com/office/drawing/2014/main" id="{F8E0B0CC-0DF3-49DE-A2D7-7F94373F40C6}"/>
                  </a:ext>
                </a:extLst>
              </p:cNvPr>
              <p:cNvGraphicFramePr>
                <a:graphicFrameLocks noGrp="1"/>
              </p:cNvGraphicFramePr>
              <p:nvPr>
                <p:ph sz="quarter" idx="1"/>
              </p:nvPr>
            </p:nvGraphicFramePr>
            <p:xfrm>
              <a:off x="612775" y="1600200"/>
              <a:ext cx="8153404" cy="3987720"/>
            </p:xfrm>
            <a:graphic>
              <a:graphicData uri="http://schemas.openxmlformats.org/drawingml/2006/table">
                <a:tbl>
                  <a:tblPr firstRow="1" firstCol="1" bandRow="1">
                    <a:tableStyleId>{5A111915-BE36-4E01-A7E5-04B1672EAD32}</a:tableStyleId>
                  </a:tblPr>
                  <a:tblGrid>
                    <a:gridCol w="1019176">
                      <a:extLst>
                        <a:ext uri="{9D8B030D-6E8A-4147-A177-3AD203B41FA5}">
                          <a16:colId xmlns:a16="http://schemas.microsoft.com/office/drawing/2014/main" val="3120192216"/>
                        </a:ext>
                      </a:extLst>
                    </a:gridCol>
                    <a:gridCol w="929249">
                      <a:extLst>
                        <a:ext uri="{9D8B030D-6E8A-4147-A177-3AD203B41FA5}">
                          <a16:colId xmlns:a16="http://schemas.microsoft.com/office/drawing/2014/main" val="2330922698"/>
                        </a:ext>
                      </a:extLst>
                    </a:gridCol>
                    <a:gridCol w="679450">
                      <a:extLst>
                        <a:ext uri="{9D8B030D-6E8A-4147-A177-3AD203B41FA5}">
                          <a16:colId xmlns:a16="http://schemas.microsoft.com/office/drawing/2014/main" val="2148842245"/>
                        </a:ext>
                      </a:extLst>
                    </a:gridCol>
                    <a:gridCol w="1238997">
                      <a:extLst>
                        <a:ext uri="{9D8B030D-6E8A-4147-A177-3AD203B41FA5}">
                          <a16:colId xmlns:a16="http://schemas.microsoft.com/office/drawing/2014/main" val="2658940766"/>
                        </a:ext>
                      </a:extLst>
                    </a:gridCol>
                    <a:gridCol w="1248989">
                      <a:extLst>
                        <a:ext uri="{9D8B030D-6E8A-4147-A177-3AD203B41FA5}">
                          <a16:colId xmlns:a16="http://schemas.microsoft.com/office/drawing/2014/main" val="1487405426"/>
                        </a:ext>
                      </a:extLst>
                    </a:gridCol>
                    <a:gridCol w="1019176">
                      <a:extLst>
                        <a:ext uri="{9D8B030D-6E8A-4147-A177-3AD203B41FA5}">
                          <a16:colId xmlns:a16="http://schemas.microsoft.com/office/drawing/2014/main" val="532981702"/>
                        </a:ext>
                      </a:extLst>
                    </a:gridCol>
                    <a:gridCol w="999191">
                      <a:extLst>
                        <a:ext uri="{9D8B030D-6E8A-4147-A177-3AD203B41FA5}">
                          <a16:colId xmlns:a16="http://schemas.microsoft.com/office/drawing/2014/main" val="604198534"/>
                        </a:ext>
                      </a:extLst>
                    </a:gridCol>
                    <a:gridCol w="1019176">
                      <a:extLst>
                        <a:ext uri="{9D8B030D-6E8A-4147-A177-3AD203B41FA5}">
                          <a16:colId xmlns:a16="http://schemas.microsoft.com/office/drawing/2014/main" val="3999898585"/>
                        </a:ext>
                      </a:extLst>
                    </a:gridCol>
                  </a:tblGrid>
                  <a:tr h="797544">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5849046"/>
                      </a:ext>
                    </a:extLst>
                  </a:tr>
                  <a:tr h="797544">
                    <a:tc rowSpan="4">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120°,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PCl</m:t>
                                </m:r>
                                <m:r>
                                  <a:rPr lang="en-US" sz="1500" i="0" u="none" strike="noStrike" baseline="-25000" dirty="0">
                                    <a:effectLst/>
                                    <a:latin typeface="Cambria Math" panose="02040503050406030204" pitchFamily="18" charset="0"/>
                                  </a:rPr>
                                  <m:t>5</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4617555"/>
                      </a:ext>
                    </a:extLst>
                  </a:tr>
                  <a:tr h="797544">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Seesaw</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&lt;120°,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SF</m:t>
                                </m:r>
                                <m:r>
                                  <a:rPr lang="en-US" sz="1500" i="0" u="none" strike="noStrike" baseline="-25000" dirty="0">
                                    <a:effectLst/>
                                    <a:latin typeface="Cambria Math" panose="02040503050406030204" pitchFamily="18" charset="0"/>
                                  </a:rPr>
                                  <m:t>4</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3232004"/>
                      </a:ext>
                    </a:extLst>
                  </a:tr>
                  <a:tr h="797544">
                    <a:tc vMerge="1">
                      <a:txBody>
                        <a:bodyPr/>
                        <a:lstStyle/>
                        <a:p>
                          <a:endParaRPr lang="en-US"/>
                        </a:p>
                      </a:txBody>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T-shaped</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ClF</m:t>
                                </m:r>
                                <m:r>
                                  <a:rPr lang="en-US" sz="1500" i="0" u="none" strike="noStrike" baseline="-25000" dirty="0">
                                    <a:effectLst/>
                                    <a:latin typeface="Cambria Math" panose="02040503050406030204" pitchFamily="18" charset="0"/>
                                  </a:rPr>
                                  <m:t>3</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384994"/>
                      </a:ext>
                    </a:extLst>
                  </a:tr>
                  <a:tr h="797544">
                    <a:tc vMerge="1">
                      <a:txBody>
                        <a:bodyPr/>
                        <a:lstStyle/>
                        <a:p>
                          <a:endParaRPr lang="en-US"/>
                        </a:p>
                      </a:txBody>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Trigonal bipyramidal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I</m:t>
                                </m:r>
                                <m:r>
                                  <a:rPr lang="en-US" sz="1500" i="0" u="none" strike="noStrike" baseline="-25000" dirty="0">
                                    <a:effectLst/>
                                    <a:latin typeface="Cambria Math" panose="02040503050406030204" pitchFamily="18" charset="0"/>
                                  </a:rPr>
                                  <m:t>3</m:t>
                                </m:r>
                                <m:r>
                                  <a:rPr lang="en-US" sz="1500" i="0" u="none" strike="noStrike" baseline="30000" dirty="0">
                                    <a:effectLst/>
                                    <a:latin typeface="Cambria Math" panose="02040503050406030204" pitchFamily="18" charset="0"/>
                                  </a:rPr>
                                  <m:t>−</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266049"/>
                      </a:ext>
                    </a:extLst>
                  </a:tr>
                </a:tbl>
              </a:graphicData>
            </a:graphic>
          </p:graphicFrame>
        </mc:Choice>
        <mc:Fallback xmlns="">
          <p:graphicFrame>
            <p:nvGraphicFramePr>
              <p:cNvPr id="5" name="Content Placeholder 4" descr="Summary of Electron and Molecular Geometries" title="Table 7.1 (2 of 3)">
                <a:extLst>
                  <a:ext uri="{FF2B5EF4-FFF2-40B4-BE49-F238E27FC236}">
                    <a16:creationId xmlns="" xmlns:a16="http://schemas.microsoft.com/office/drawing/2014/main" xmlns:a14="http://schemas.microsoft.com/office/drawing/2010/main" id="{F8E0B0CC-0DF3-49DE-A2D7-7F94373F40C6}"/>
                  </a:ext>
                </a:extLst>
              </p:cNvPr>
              <p:cNvGraphicFramePr>
                <a:graphicFrameLocks noGrp="1"/>
              </p:cNvGraphicFramePr>
              <p:nvPr>
                <p:ph sz="quarter" idx="1"/>
                <p:extLst>
                  <p:ext uri="{D42A27DB-BD31-4B8C-83A1-F6EECF244321}">
                    <p14:modId xmlns:p14="http://schemas.microsoft.com/office/powerpoint/2010/main" val="254445305"/>
                  </p:ext>
                </p:extLst>
              </p:nvPr>
            </p:nvGraphicFramePr>
            <p:xfrm>
              <a:off x="612775" y="1600200"/>
              <a:ext cx="8153404" cy="3987720"/>
            </p:xfrm>
            <a:graphic>
              <a:graphicData uri="http://schemas.openxmlformats.org/drawingml/2006/table">
                <a:tbl>
                  <a:tblPr firstRow="1" firstCol="1" bandRow="1">
                    <a:tableStyleId>{5A111915-BE36-4E01-A7E5-04B1672EAD32}</a:tableStyleId>
                  </a:tblPr>
                  <a:tblGrid>
                    <a:gridCol w="1019176">
                      <a:extLst>
                        <a:ext uri="{9D8B030D-6E8A-4147-A177-3AD203B41FA5}">
                          <a16:colId xmlns="" xmlns:a16="http://schemas.microsoft.com/office/drawing/2014/main" xmlns:a14="http://schemas.microsoft.com/office/drawing/2010/main" val="3120192216"/>
                        </a:ext>
                      </a:extLst>
                    </a:gridCol>
                    <a:gridCol w="929249">
                      <a:extLst>
                        <a:ext uri="{9D8B030D-6E8A-4147-A177-3AD203B41FA5}">
                          <a16:colId xmlns="" xmlns:a16="http://schemas.microsoft.com/office/drawing/2014/main" xmlns:a14="http://schemas.microsoft.com/office/drawing/2010/main" val="2330922698"/>
                        </a:ext>
                      </a:extLst>
                    </a:gridCol>
                    <a:gridCol w="679450">
                      <a:extLst>
                        <a:ext uri="{9D8B030D-6E8A-4147-A177-3AD203B41FA5}">
                          <a16:colId xmlns="" xmlns:a16="http://schemas.microsoft.com/office/drawing/2014/main" xmlns:a14="http://schemas.microsoft.com/office/drawing/2010/main" val="2148842245"/>
                        </a:ext>
                      </a:extLst>
                    </a:gridCol>
                    <a:gridCol w="1238997">
                      <a:extLst>
                        <a:ext uri="{9D8B030D-6E8A-4147-A177-3AD203B41FA5}">
                          <a16:colId xmlns="" xmlns:a16="http://schemas.microsoft.com/office/drawing/2014/main" xmlns:a14="http://schemas.microsoft.com/office/drawing/2010/main" val="2658940766"/>
                        </a:ext>
                      </a:extLst>
                    </a:gridCol>
                    <a:gridCol w="1248989">
                      <a:extLst>
                        <a:ext uri="{9D8B030D-6E8A-4147-A177-3AD203B41FA5}">
                          <a16:colId xmlns="" xmlns:a16="http://schemas.microsoft.com/office/drawing/2014/main" xmlns:a14="http://schemas.microsoft.com/office/drawing/2010/main" val="1487405426"/>
                        </a:ext>
                      </a:extLst>
                    </a:gridCol>
                    <a:gridCol w="1019176">
                      <a:extLst>
                        <a:ext uri="{9D8B030D-6E8A-4147-A177-3AD203B41FA5}">
                          <a16:colId xmlns="" xmlns:a16="http://schemas.microsoft.com/office/drawing/2014/main" xmlns:a14="http://schemas.microsoft.com/office/drawing/2010/main" val="532981702"/>
                        </a:ext>
                      </a:extLst>
                    </a:gridCol>
                    <a:gridCol w="999191">
                      <a:extLst>
                        <a:ext uri="{9D8B030D-6E8A-4147-A177-3AD203B41FA5}">
                          <a16:colId xmlns="" xmlns:a16="http://schemas.microsoft.com/office/drawing/2014/main" xmlns:a14="http://schemas.microsoft.com/office/drawing/2010/main" val="604198534"/>
                        </a:ext>
                      </a:extLst>
                    </a:gridCol>
                    <a:gridCol w="1019176">
                      <a:extLst>
                        <a:ext uri="{9D8B030D-6E8A-4147-A177-3AD203B41FA5}">
                          <a16:colId xmlns="" xmlns:a16="http://schemas.microsoft.com/office/drawing/2014/main" xmlns:a14="http://schemas.microsoft.com/office/drawing/2010/main" val="3999898585"/>
                        </a:ext>
                      </a:extLst>
                    </a:gridCol>
                  </a:tblGrid>
                  <a:tr h="797544">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255849046"/>
                      </a:ext>
                    </a:extLst>
                  </a:tr>
                  <a:tr h="797544">
                    <a:tc rowSpan="4">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120°,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100763" r="-103049" b="-3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824617555"/>
                      </a:ext>
                    </a:extLst>
                  </a:tr>
                  <a:tr h="797544">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Seesaw</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&lt;120°,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200763" r="-103049" b="-2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213232004"/>
                      </a:ext>
                    </a:extLst>
                  </a:tr>
                  <a:tr h="797544">
                    <a:tc vMerge="1">
                      <a:txBody>
                        <a:bodyPr/>
                        <a:lstStyle/>
                        <a:p>
                          <a:endParaRPr lang="en-US"/>
                        </a:p>
                      </a:txBody>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T-shaped</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300763" r="-103049" b="-1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595384994"/>
                      </a:ext>
                    </a:extLst>
                  </a:tr>
                  <a:tr h="797544">
                    <a:tc vMerge="1">
                      <a:txBody>
                        <a:bodyPr/>
                        <a:lstStyle/>
                        <a:p>
                          <a:endParaRPr lang="en-US"/>
                        </a:p>
                      </a:txBody>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Trigonal bipyramidal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400763" r="-103049" b="-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002266049"/>
                      </a:ext>
                    </a:extLst>
                  </a:tr>
                </a:tbl>
              </a:graphicData>
            </a:graphic>
          </p:graphicFrame>
        </mc:Fallback>
      </mc:AlternateContent>
      <p:pic>
        <p:nvPicPr>
          <p:cNvPr id="7" name="Picture 6" descr="A molecular model for P Cl 5. It contains 5 electron domains, 5 bonded groups, 0 lone pairs. Electron geometry is trigonal bipyramidal; molecular geometry is trigonal bipyramidal. Bond angle(s): 90 degrees, 120 degrees, 180 degrees." title="Model: Column 8, Row 1">
            <a:extLst>
              <a:ext uri="{FF2B5EF4-FFF2-40B4-BE49-F238E27FC236}">
                <a16:creationId xmlns:a16="http://schemas.microsoft.com/office/drawing/2014/main" id="{D72A5E76-D978-4C40-8214-87CA6F08EC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940394" y="2437065"/>
            <a:ext cx="599801" cy="717464"/>
          </a:xfrm>
          <a:prstGeom prst="rect">
            <a:avLst/>
          </a:prstGeom>
        </p:spPr>
      </p:pic>
      <p:pic>
        <p:nvPicPr>
          <p:cNvPr id="9" name="Picture 8" descr="A molecular model for  S F 4. It contains 5 electron domains, 4 bonded groups, 1 lone pairs. Electron geometry is trigonal bipyramidal; molecular geometry is seesaw. Bond angle(s): &lt;90 degrees, &lt;120 degrees, &lt;180 degrees." title="Model: Column 8, Row 2">
            <a:extLst>
              <a:ext uri="{FF2B5EF4-FFF2-40B4-BE49-F238E27FC236}">
                <a16:creationId xmlns:a16="http://schemas.microsoft.com/office/drawing/2014/main" id="{68B30EDC-3795-4810-A4AD-C36E3222A4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flipV="1">
            <a:off x="8035719" y="3258177"/>
            <a:ext cx="414689" cy="661714"/>
          </a:xfrm>
          <a:prstGeom prst="rect">
            <a:avLst/>
          </a:prstGeom>
        </p:spPr>
      </p:pic>
      <p:pic>
        <p:nvPicPr>
          <p:cNvPr id="11" name="Picture 10" descr="A molecular model for  Cl F 3. It contains 5 electron domains, 3 bonded groups, 2 lone pairs. Electron geometry is trigonal bipyramidal; molecular geometry is T-shaped. Bond angle(s): &lt;90 degrees, &lt;180 degrees." title="Model: Column 8, Row 3">
            <a:extLst>
              <a:ext uri="{FF2B5EF4-FFF2-40B4-BE49-F238E27FC236}">
                <a16:creationId xmlns:a16="http://schemas.microsoft.com/office/drawing/2014/main" id="{4EF49CAB-B579-4C96-AC19-794299B0545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V="1">
            <a:off x="8040041" y="4067678"/>
            <a:ext cx="424016" cy="635009"/>
          </a:xfrm>
          <a:prstGeom prst="rect">
            <a:avLst/>
          </a:prstGeom>
        </p:spPr>
      </p:pic>
      <p:pic>
        <p:nvPicPr>
          <p:cNvPr id="13" name="Picture 12" descr="A molecular model for I 3 minus. It contains 5 electron domains, 2 bonded groups, 3 lone pairs. Electron geometry is trigonal bipyramidal; molecular geometry is linear. Bond angle(s): 180 degrees." title="Model: Column 8, Row 4">
            <a:extLst>
              <a:ext uri="{FF2B5EF4-FFF2-40B4-BE49-F238E27FC236}">
                <a16:creationId xmlns:a16="http://schemas.microsoft.com/office/drawing/2014/main" id="{964EFDC3-D756-4954-9C7B-F7CEA1B867D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7974681" y="5114900"/>
            <a:ext cx="551786" cy="166726"/>
          </a:xfrm>
          <a:prstGeom prst="rect">
            <a:avLst/>
          </a:prstGeom>
        </p:spPr>
      </p:pic>
    </p:spTree>
    <p:extLst>
      <p:ext uri="{BB962C8B-B14F-4D97-AF65-F5344CB8AC3E}">
        <p14:creationId xmlns:p14="http://schemas.microsoft.com/office/powerpoint/2010/main" val="1110757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3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3 of 3)">
                <a:extLst>
                  <a:ext uri="{FF2B5EF4-FFF2-40B4-BE49-F238E27FC236}">
                    <a16:creationId xmlns:a16="http://schemas.microsoft.com/office/drawing/2014/main" id="{F8E0B0CC-0DF3-49DE-A2D7-7F94373F40C6}"/>
                  </a:ext>
                </a:extLst>
              </p:cNvPr>
              <p:cNvGraphicFramePr>
                <a:graphicFrameLocks noGrp="1"/>
              </p:cNvGraphicFramePr>
              <p:nvPr>
                <p:ph sz="quarter" idx="1"/>
              </p:nvPr>
            </p:nvGraphicFramePr>
            <p:xfrm>
              <a:off x="612775" y="1600200"/>
              <a:ext cx="8153405" cy="2889860"/>
            </p:xfrm>
            <a:graphic>
              <a:graphicData uri="http://schemas.openxmlformats.org/drawingml/2006/table">
                <a:tbl>
                  <a:tblPr firstRow="1" firstCol="1" bandRow="1">
                    <a:tableStyleId>{5A111915-BE36-4E01-A7E5-04B1672EAD32}</a:tableStyleId>
                  </a:tblPr>
                  <a:tblGrid>
                    <a:gridCol w="1019176">
                      <a:extLst>
                        <a:ext uri="{9D8B030D-6E8A-4147-A177-3AD203B41FA5}">
                          <a16:colId xmlns:a16="http://schemas.microsoft.com/office/drawing/2014/main" val="3120192216"/>
                        </a:ext>
                      </a:extLst>
                    </a:gridCol>
                    <a:gridCol w="929249">
                      <a:extLst>
                        <a:ext uri="{9D8B030D-6E8A-4147-A177-3AD203B41FA5}">
                          <a16:colId xmlns:a16="http://schemas.microsoft.com/office/drawing/2014/main" val="2330922698"/>
                        </a:ext>
                      </a:extLst>
                    </a:gridCol>
                    <a:gridCol w="679450">
                      <a:extLst>
                        <a:ext uri="{9D8B030D-6E8A-4147-A177-3AD203B41FA5}">
                          <a16:colId xmlns:a16="http://schemas.microsoft.com/office/drawing/2014/main" val="2148842245"/>
                        </a:ext>
                      </a:extLst>
                    </a:gridCol>
                    <a:gridCol w="1308940">
                      <a:extLst>
                        <a:ext uri="{9D8B030D-6E8A-4147-A177-3AD203B41FA5}">
                          <a16:colId xmlns:a16="http://schemas.microsoft.com/office/drawing/2014/main" val="2658940766"/>
                        </a:ext>
                      </a:extLst>
                    </a:gridCol>
                    <a:gridCol w="1159062">
                      <a:extLst>
                        <a:ext uri="{9D8B030D-6E8A-4147-A177-3AD203B41FA5}">
                          <a16:colId xmlns:a16="http://schemas.microsoft.com/office/drawing/2014/main" val="1487405426"/>
                        </a:ext>
                      </a:extLst>
                    </a:gridCol>
                    <a:gridCol w="1019176">
                      <a:extLst>
                        <a:ext uri="{9D8B030D-6E8A-4147-A177-3AD203B41FA5}">
                          <a16:colId xmlns:a16="http://schemas.microsoft.com/office/drawing/2014/main" val="532981702"/>
                        </a:ext>
                      </a:extLst>
                    </a:gridCol>
                    <a:gridCol w="1019176">
                      <a:extLst>
                        <a:ext uri="{9D8B030D-6E8A-4147-A177-3AD203B41FA5}">
                          <a16:colId xmlns:a16="http://schemas.microsoft.com/office/drawing/2014/main" val="604198534"/>
                        </a:ext>
                      </a:extLst>
                    </a:gridCol>
                    <a:gridCol w="1019176">
                      <a:extLst>
                        <a:ext uri="{9D8B030D-6E8A-4147-A177-3AD203B41FA5}">
                          <a16:colId xmlns:a16="http://schemas.microsoft.com/office/drawing/2014/main" val="3999898585"/>
                        </a:ext>
                      </a:extLst>
                    </a:gridCol>
                  </a:tblGrid>
                  <a:tr h="722465">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5849046"/>
                      </a:ext>
                    </a:extLst>
                  </a:tr>
                  <a:tr h="722465">
                    <a:tc rowSpan="3">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SF</m:t>
                                </m:r>
                                <m:r>
                                  <a:rPr lang="en-US" sz="1500" i="0" u="none" strike="noStrike" baseline="-25000" dirty="0" smtClean="0">
                                    <a:effectLst/>
                                    <a:latin typeface="Cambria Math" panose="02040503050406030204" pitchFamily="18" charset="0"/>
                                  </a:rPr>
                                  <m:t>6</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105571"/>
                      </a:ext>
                    </a:extLst>
                  </a:tr>
                  <a:tr h="722465">
                    <a:tc vMerge="1">
                      <a:txBody>
                        <a:bodyPr/>
                        <a:lstStyle/>
                        <a:p>
                          <a:endParaRPr lang="en-US"/>
                        </a:p>
                      </a:txBody>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ClF</m:t>
                                </m:r>
                                <m:r>
                                  <a:rPr lang="en-US" sz="1500" i="0" u="none" strike="noStrike" baseline="-25000" dirty="0">
                                    <a:effectLst/>
                                    <a:latin typeface="Cambria Math" panose="02040503050406030204" pitchFamily="18" charset="0"/>
                                  </a:rPr>
                                  <m:t>5</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1158401"/>
                      </a:ext>
                    </a:extLst>
                  </a:tr>
                  <a:tr h="722465">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Octahedral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planar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XeF</m:t>
                                </m:r>
                                <m:r>
                                  <a:rPr lang="en-US" sz="1500" i="0" u="none" strike="noStrike" baseline="-25000" dirty="0">
                                    <a:effectLst/>
                                    <a:latin typeface="Cambria Math" panose="02040503050406030204" pitchFamily="18" charset="0"/>
                                  </a:rPr>
                                  <m:t>4</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66923"/>
                      </a:ext>
                    </a:extLst>
                  </a:tr>
                </a:tbl>
              </a:graphicData>
            </a:graphic>
          </p:graphicFrame>
        </mc:Choice>
        <mc:Fallback xmlns="">
          <p:graphicFrame>
            <p:nvGraphicFramePr>
              <p:cNvPr id="5" name="Content Placeholder 4" descr="Summary of Electron and Molecular Geometries" title="Table 7.1 (3 of 3)">
                <a:extLst>
                  <a:ext uri="{FF2B5EF4-FFF2-40B4-BE49-F238E27FC236}">
                    <a16:creationId xmlns="" xmlns:a16="http://schemas.microsoft.com/office/drawing/2014/main" xmlns:a14="http://schemas.microsoft.com/office/drawing/2010/main" id="{F8E0B0CC-0DF3-49DE-A2D7-7F94373F40C6}"/>
                  </a:ext>
                </a:extLst>
              </p:cNvPr>
              <p:cNvGraphicFramePr>
                <a:graphicFrameLocks noGrp="1"/>
              </p:cNvGraphicFramePr>
              <p:nvPr>
                <p:ph sz="quarter" idx="1"/>
                <p:extLst>
                  <p:ext uri="{D42A27DB-BD31-4B8C-83A1-F6EECF244321}">
                    <p14:modId xmlns:p14="http://schemas.microsoft.com/office/powerpoint/2010/main" val="4043897507"/>
                  </p:ext>
                </p:extLst>
              </p:nvPr>
            </p:nvGraphicFramePr>
            <p:xfrm>
              <a:off x="612775" y="1600200"/>
              <a:ext cx="8153405" cy="2889860"/>
            </p:xfrm>
            <a:graphic>
              <a:graphicData uri="http://schemas.openxmlformats.org/drawingml/2006/table">
                <a:tbl>
                  <a:tblPr firstRow="1" firstCol="1" bandRow="1">
                    <a:tableStyleId>{5A111915-BE36-4E01-A7E5-04B1672EAD32}</a:tableStyleId>
                  </a:tblPr>
                  <a:tblGrid>
                    <a:gridCol w="1019176">
                      <a:extLst>
                        <a:ext uri="{9D8B030D-6E8A-4147-A177-3AD203B41FA5}">
                          <a16:colId xmlns="" xmlns:a16="http://schemas.microsoft.com/office/drawing/2014/main" xmlns:a14="http://schemas.microsoft.com/office/drawing/2010/main" val="3120192216"/>
                        </a:ext>
                      </a:extLst>
                    </a:gridCol>
                    <a:gridCol w="929249">
                      <a:extLst>
                        <a:ext uri="{9D8B030D-6E8A-4147-A177-3AD203B41FA5}">
                          <a16:colId xmlns="" xmlns:a16="http://schemas.microsoft.com/office/drawing/2014/main" xmlns:a14="http://schemas.microsoft.com/office/drawing/2010/main" val="2330922698"/>
                        </a:ext>
                      </a:extLst>
                    </a:gridCol>
                    <a:gridCol w="679450">
                      <a:extLst>
                        <a:ext uri="{9D8B030D-6E8A-4147-A177-3AD203B41FA5}">
                          <a16:colId xmlns="" xmlns:a16="http://schemas.microsoft.com/office/drawing/2014/main" xmlns:a14="http://schemas.microsoft.com/office/drawing/2010/main" val="2148842245"/>
                        </a:ext>
                      </a:extLst>
                    </a:gridCol>
                    <a:gridCol w="1308940">
                      <a:extLst>
                        <a:ext uri="{9D8B030D-6E8A-4147-A177-3AD203B41FA5}">
                          <a16:colId xmlns="" xmlns:a16="http://schemas.microsoft.com/office/drawing/2014/main" xmlns:a14="http://schemas.microsoft.com/office/drawing/2010/main" val="2658940766"/>
                        </a:ext>
                      </a:extLst>
                    </a:gridCol>
                    <a:gridCol w="1159062">
                      <a:extLst>
                        <a:ext uri="{9D8B030D-6E8A-4147-A177-3AD203B41FA5}">
                          <a16:colId xmlns="" xmlns:a16="http://schemas.microsoft.com/office/drawing/2014/main" xmlns:a14="http://schemas.microsoft.com/office/drawing/2010/main" val="1487405426"/>
                        </a:ext>
                      </a:extLst>
                    </a:gridCol>
                    <a:gridCol w="1019176">
                      <a:extLst>
                        <a:ext uri="{9D8B030D-6E8A-4147-A177-3AD203B41FA5}">
                          <a16:colId xmlns="" xmlns:a16="http://schemas.microsoft.com/office/drawing/2014/main" xmlns:a14="http://schemas.microsoft.com/office/drawing/2010/main" val="532981702"/>
                        </a:ext>
                      </a:extLst>
                    </a:gridCol>
                    <a:gridCol w="1019176">
                      <a:extLst>
                        <a:ext uri="{9D8B030D-6E8A-4147-A177-3AD203B41FA5}">
                          <a16:colId xmlns="" xmlns:a16="http://schemas.microsoft.com/office/drawing/2014/main" xmlns:a14="http://schemas.microsoft.com/office/drawing/2010/main" val="604198534"/>
                        </a:ext>
                      </a:extLst>
                    </a:gridCol>
                    <a:gridCol w="1019176">
                      <a:extLst>
                        <a:ext uri="{9D8B030D-6E8A-4147-A177-3AD203B41FA5}">
                          <a16:colId xmlns="" xmlns:a16="http://schemas.microsoft.com/office/drawing/2014/main" xmlns:a14="http://schemas.microsoft.com/office/drawing/2010/main" val="3999898585"/>
                        </a:ext>
                      </a:extLst>
                    </a:gridCol>
                  </a:tblGrid>
                  <a:tr h="722465">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255849046"/>
                      </a:ext>
                    </a:extLst>
                  </a:tr>
                  <a:tr h="722465">
                    <a:tc rowSpan="3">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100840" r="-100595" b="-200840"/>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569105571"/>
                      </a:ext>
                    </a:extLst>
                  </a:tr>
                  <a:tr h="722465">
                    <a:tc vMerge="1">
                      <a:txBody>
                        <a:bodyPr/>
                        <a:lstStyle/>
                        <a:p>
                          <a:endParaRPr lang="en-US"/>
                        </a:p>
                      </a:txBody>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202542" r="-100595" b="-102542"/>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621158401"/>
                      </a:ext>
                    </a:extLst>
                  </a:tr>
                  <a:tr h="722465">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Octahedral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planar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300000" r="-100595" b="-168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522866923"/>
                      </a:ext>
                    </a:extLst>
                  </a:tr>
                </a:tbl>
              </a:graphicData>
            </a:graphic>
          </p:graphicFrame>
        </mc:Fallback>
      </mc:AlternateContent>
      <p:pic>
        <p:nvPicPr>
          <p:cNvPr id="6" name="Picture 5" descr="A molecular model for  S F 6. It contains 6 electron domains, 6 bonded groups, 0 lone pairs. Electron geometry is octahedral; molecular geometry is octahedral. Bond angle(s): 90 degrees, 180 degrees." title="Model: Column 8, Row 1">
            <a:extLst>
              <a:ext uri="{FF2B5EF4-FFF2-40B4-BE49-F238E27FC236}">
                <a16:creationId xmlns:a16="http://schemas.microsoft.com/office/drawing/2014/main" id="{DE2D7EF6-7316-4AA4-B1BB-A368AF71DD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93377" y="2394897"/>
            <a:ext cx="507353" cy="609554"/>
          </a:xfrm>
          <a:prstGeom prst="rect">
            <a:avLst/>
          </a:prstGeom>
        </p:spPr>
      </p:pic>
      <p:pic>
        <p:nvPicPr>
          <p:cNvPr id="8" name="Picture 7" descr="A molecular model for  Cl F 5. It contains 6 electron domains, 5 bonded groups, 1 lone pairs. Electron geometry is octahedral; molecular geometry is square pyramidal. Bond angle(s): &lt;90 degrees, &lt;180 degrees." title="Model: Column 8, Row 2">
            <a:extLst>
              <a:ext uri="{FF2B5EF4-FFF2-40B4-BE49-F238E27FC236}">
                <a16:creationId xmlns:a16="http://schemas.microsoft.com/office/drawing/2014/main" id="{A42C35D1-3EC4-45F8-85DD-EC29847A78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9580" y="3110717"/>
            <a:ext cx="714948" cy="572645"/>
          </a:xfrm>
          <a:prstGeom prst="rect">
            <a:avLst/>
          </a:prstGeom>
        </p:spPr>
      </p:pic>
      <p:pic>
        <p:nvPicPr>
          <p:cNvPr id="10" name="Picture 9" descr="A molecular model for  Xe F 4. It contains 6 electron domains, 4 bonded groups, 2 lone pairs. Electron geometry is octahedral; molecular geometry is square planar. Bond angle(s): 90 degrees, 180 degrees." title="Model: Column 8, Row 3">
            <a:extLst>
              <a:ext uri="{FF2B5EF4-FFF2-40B4-BE49-F238E27FC236}">
                <a16:creationId xmlns:a16="http://schemas.microsoft.com/office/drawing/2014/main" id="{4F7C2D8C-DECF-4BF2-B754-B6C307A671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0927" y="3975793"/>
            <a:ext cx="714948" cy="286322"/>
          </a:xfrm>
          <a:prstGeom prst="rect">
            <a:avLst/>
          </a:prstGeom>
        </p:spPr>
      </p:pic>
    </p:spTree>
    <p:extLst>
      <p:ext uri="{BB962C8B-B14F-4D97-AF65-F5344CB8AC3E}">
        <p14:creationId xmlns:p14="http://schemas.microsoft.com/office/powerpoint/2010/main" val="3741438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Lewis structure for X E F 2. The layout is F X E F. The atoms are arranged in a line and are connected by single bonds. Each F atom has three lone pairs surrounding it. The X E atom also has three lone pairs, two at diagonals above the X E atom and one below the X E atom.   A Lewis structure for B R F 3. The layout is F B R F, with the final F atom below the B R atom. Single bonds connect the B R atom to each F atom. Each F atom is surrounded by three lone pairs, and B R has two lone pairs above it. A Lewis structure for I F 5. The F atoms are laid out around a circle, with F atoms at the 10 o'clock, 12 o'clock, 2 o'clock, 4 o'clock, and 6 o'clock positions. Single bonds connect the I atom to each F atom by.  Each F atom has three lone pairs, while the I atom has one lone pair at approximately the 9 o'clock position. " title="(Example 7.3)">
            <a:extLst>
              <a:ext uri="{FF2B5EF4-FFF2-40B4-BE49-F238E27FC236}">
                <a16:creationId xmlns:a16="http://schemas.microsoft.com/office/drawing/2014/main" id="{405239B5-1F19-4B01-8F54-AEB744F69C6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5966" r="13774"/>
          <a:stretch/>
        </p:blipFill>
        <p:spPr>
          <a:xfrm>
            <a:off x="628650" y="2693859"/>
            <a:ext cx="7886700" cy="2637095"/>
          </a:xfrm>
        </p:spPr>
      </p:pic>
      <p:sp>
        <p:nvSpPr>
          <p:cNvPr id="2" name="Title 1"/>
          <p:cNvSpPr>
            <a:spLocks noGrp="1"/>
          </p:cNvSpPr>
          <p:nvPr>
            <p:ph type="title"/>
          </p:nvPr>
        </p:nvSpPr>
        <p:spPr/>
        <p:txBody>
          <a:bodyPr/>
          <a:lstStyle/>
          <a:p>
            <a:r>
              <a:rPr lang="en-US" dirty="0"/>
              <a:t>Determining Molecular Geometries</a:t>
            </a:r>
          </a:p>
        </p:txBody>
      </p:sp>
      <p:sp>
        <p:nvSpPr>
          <p:cNvPr id="5" name="Title 4">
            <a:extLst>
              <a:ext uri="{FF2B5EF4-FFF2-40B4-BE49-F238E27FC236}">
                <a16:creationId xmlns:a16="http://schemas.microsoft.com/office/drawing/2014/main" id="{89DD7D74-7520-4477-9B0D-19D5649CBAE9}"/>
              </a:ext>
            </a:extLst>
          </p:cNvPr>
          <p:cNvSpPr txBox="1">
            <a:spLocks/>
          </p:cNvSpPr>
          <p:nvPr/>
        </p:nvSpPr>
        <p:spPr>
          <a:xfrm>
            <a:off x="612648" y="1585544"/>
            <a:ext cx="8153400" cy="990600"/>
          </a:xfrm>
          <a:prstGeom prst="rect">
            <a:avLst/>
          </a:prstGeom>
        </p:spPr>
        <p:txBody>
          <a:bodyPr vert="horz" anchor="ctr">
            <a:noAutofit/>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Determine the molecular geometries and bond angles for the molecules below.</a:t>
            </a:r>
            <a:endParaRPr lang="en-US" sz="2800" dirty="0">
              <a:solidFill>
                <a:schemeClr val="tx1"/>
              </a:solidFill>
            </a:endParaRPr>
          </a:p>
        </p:txBody>
      </p:sp>
    </p:spTree>
    <p:extLst>
      <p:ext uri="{BB962C8B-B14F-4D97-AF65-F5344CB8AC3E}">
        <p14:creationId xmlns:p14="http://schemas.microsoft.com/office/powerpoint/2010/main" val="1668847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Determining Molecular Geometries</a:t>
            </a:r>
          </a:p>
        </p:txBody>
      </p:sp>
      <p:sp>
        <p:nvSpPr>
          <p:cNvPr id="3" name="Content Placeholder 2"/>
          <p:cNvSpPr>
            <a:spLocks noGrp="1"/>
          </p:cNvSpPr>
          <p:nvPr>
            <p:ph sz="quarter" idx="1"/>
          </p:nvPr>
        </p:nvSpPr>
        <p:spPr/>
        <p:txBody>
          <a:bodyPr/>
          <a:lstStyle/>
          <a:p>
            <a:pPr marL="0" indent="0">
              <a:buNone/>
            </a:pPr>
            <a:r>
              <a:rPr lang="en-US" sz="2180" dirty="0"/>
              <a:t>Predict the molecular geometry for the SeF</a:t>
            </a:r>
            <a:r>
              <a:rPr lang="en-US" sz="2180" baseline="-25000" dirty="0"/>
              <a:t>4</a:t>
            </a:r>
            <a:r>
              <a:rPr lang="en-US" sz="2180" dirty="0"/>
              <a:t> molecule.</a:t>
            </a:r>
          </a:p>
          <a:p>
            <a:pPr marL="514350" indent="-514350">
              <a:buFont typeface="+mj-lt"/>
              <a:buAutoNum type="alphaUcPeriod"/>
            </a:pPr>
            <a:endParaRPr lang="en-US" sz="2180" dirty="0"/>
          </a:p>
          <a:p>
            <a:pPr marL="514350" indent="-514350">
              <a:buFont typeface="+mj-lt"/>
              <a:buAutoNum type="alphaUcPeriod"/>
            </a:pPr>
            <a:r>
              <a:rPr lang="en-US" sz="2180" dirty="0"/>
              <a:t>tetrahedral</a:t>
            </a:r>
          </a:p>
          <a:p>
            <a:pPr marL="514350" indent="-514350">
              <a:buFont typeface="+mj-lt"/>
              <a:buAutoNum type="alphaUcPeriod"/>
            </a:pPr>
            <a:r>
              <a:rPr lang="en-US" sz="2180" dirty="0"/>
              <a:t>trigonal bipyramidal</a:t>
            </a:r>
          </a:p>
          <a:p>
            <a:pPr marL="514350" indent="-514350">
              <a:buFont typeface="+mj-lt"/>
              <a:buAutoNum type="alphaUcPeriod"/>
            </a:pPr>
            <a:r>
              <a:rPr lang="en-US" sz="2180" dirty="0"/>
              <a:t>seesaw</a:t>
            </a:r>
          </a:p>
          <a:p>
            <a:pPr marL="514350" indent="-514350">
              <a:buFont typeface="+mj-lt"/>
              <a:buAutoNum type="alphaUcPeriod"/>
            </a:pPr>
            <a:r>
              <a:rPr lang="en-US" sz="2180" dirty="0"/>
              <a:t>square pyramidal</a:t>
            </a:r>
          </a:p>
          <a:p>
            <a:pPr marL="514350" indent="-514350">
              <a:buFont typeface="+mj-lt"/>
              <a:buAutoNum type="alphaUcPeriod"/>
            </a:pPr>
            <a:r>
              <a:rPr lang="en-US" sz="2180" dirty="0"/>
              <a:t>square planar</a:t>
            </a:r>
          </a:p>
          <a:p>
            <a:pPr marL="514350" indent="-514350">
              <a:buFont typeface="+mj-lt"/>
              <a:buAutoNum type="alphaUcPeriod"/>
            </a:pPr>
            <a:endParaRPr lang="en-US" dirty="0"/>
          </a:p>
        </p:txBody>
      </p:sp>
    </p:spTree>
    <p:extLst>
      <p:ext uri="{BB962C8B-B14F-4D97-AF65-F5344CB8AC3E}">
        <p14:creationId xmlns:p14="http://schemas.microsoft.com/office/powerpoint/2010/main" val="3382723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Valence-Shell Electron-Pair Repulsion</a:t>
            </a:r>
          </a:p>
        </p:txBody>
      </p:sp>
      <p:sp>
        <p:nvSpPr>
          <p:cNvPr id="3" name="Content Placeholder 2"/>
          <p:cNvSpPr>
            <a:spLocks noGrp="1"/>
          </p:cNvSpPr>
          <p:nvPr>
            <p:ph sz="quarter" idx="1"/>
          </p:nvPr>
        </p:nvSpPr>
        <p:spPr/>
        <p:txBody>
          <a:bodyPr>
            <a:normAutofit/>
          </a:bodyPr>
          <a:lstStyle/>
          <a:p>
            <a:r>
              <a:rPr lang="en-US" sz="2000" dirty="0"/>
              <a:t>Valence-Shell Electron-Pair Repulsion theory (VSEPR theory, pronounced “</a:t>
            </a:r>
            <a:r>
              <a:rPr lang="en-US" sz="2000" dirty="0" err="1"/>
              <a:t>Vehs-pur</a:t>
            </a:r>
            <a:r>
              <a:rPr lang="en-US" sz="2000" dirty="0"/>
              <a:t>”) is used to predict the three dimensional shapes of molecules from their Lewis structures.  </a:t>
            </a:r>
          </a:p>
        </p:txBody>
      </p:sp>
    </p:spTree>
    <p:extLst>
      <p:ext uri="{BB962C8B-B14F-4D97-AF65-F5344CB8AC3E}">
        <p14:creationId xmlns:p14="http://schemas.microsoft.com/office/powerpoint/2010/main" val="1301970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F7B91-D021-48DA-8A7A-AB5455535EE7}"/>
              </a:ext>
            </a:extLst>
          </p:cNvPr>
          <p:cNvSpPr>
            <a:spLocks noGrp="1"/>
          </p:cNvSpPr>
          <p:nvPr>
            <p:ph type="title"/>
          </p:nvPr>
        </p:nvSpPr>
        <p:spPr/>
        <p:txBody>
          <a:bodyPr/>
          <a:lstStyle/>
          <a:p>
            <a:r>
              <a:rPr lang="en-US" dirty="0"/>
              <a:t>Larger Molecules</a:t>
            </a:r>
          </a:p>
        </p:txBody>
      </p:sp>
      <p:sp>
        <p:nvSpPr>
          <p:cNvPr id="3" name="Content Placeholder 2">
            <a:extLst>
              <a:ext uri="{FF2B5EF4-FFF2-40B4-BE49-F238E27FC236}">
                <a16:creationId xmlns:a16="http://schemas.microsoft.com/office/drawing/2014/main" id="{76CE1549-DFC2-4AEE-8EC4-F78F6E8FB5FA}"/>
              </a:ext>
            </a:extLst>
          </p:cNvPr>
          <p:cNvSpPr>
            <a:spLocks noGrp="1"/>
          </p:cNvSpPr>
          <p:nvPr>
            <p:ph idx="1"/>
          </p:nvPr>
        </p:nvSpPr>
        <p:spPr/>
        <p:txBody>
          <a:bodyPr/>
          <a:lstStyle/>
          <a:p>
            <a:r>
              <a:rPr lang="en-US" dirty="0"/>
              <a:t>Shapes of larger molecules are usually described as a series of smaller shapes linked together.</a:t>
            </a:r>
          </a:p>
          <a:p>
            <a:r>
              <a:rPr lang="en-US" dirty="0"/>
              <a:t>Any nonterminal atom can be considered a central atom.</a:t>
            </a:r>
          </a:p>
          <a:p>
            <a:r>
              <a:rPr lang="en-US" dirty="0"/>
              <a:t>The shape around each central atom can be determined by the number of electron domains, bonding groups, and lone pairs.</a:t>
            </a:r>
          </a:p>
        </p:txBody>
      </p:sp>
    </p:spTree>
    <p:extLst>
      <p:ext uri="{BB962C8B-B14F-4D97-AF65-F5344CB8AC3E}">
        <p14:creationId xmlns:p14="http://schemas.microsoft.com/office/powerpoint/2010/main" val="2408152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D1DA-2236-4B52-874B-BD4495317CF1}"/>
              </a:ext>
            </a:extLst>
          </p:cNvPr>
          <p:cNvSpPr>
            <a:spLocks noGrp="1"/>
          </p:cNvSpPr>
          <p:nvPr>
            <p:ph type="title"/>
          </p:nvPr>
        </p:nvSpPr>
        <p:spPr/>
        <p:txBody>
          <a:bodyPr>
            <a:normAutofit/>
          </a:bodyPr>
          <a:lstStyle/>
          <a:p>
            <a:r>
              <a:rPr lang="en-US" dirty="0"/>
              <a:t>Determining the Molecular Geometry </a:t>
            </a:r>
          </a:p>
        </p:txBody>
      </p:sp>
      <p:sp>
        <p:nvSpPr>
          <p:cNvPr id="5" name="Title 1">
            <a:extLst>
              <a:ext uri="{FF2B5EF4-FFF2-40B4-BE49-F238E27FC236}">
                <a16:creationId xmlns:a16="http://schemas.microsoft.com/office/drawing/2014/main" id="{23D9D1DA-2236-4B52-874B-BD4495317CF1}"/>
              </a:ext>
            </a:extLst>
          </p:cNvPr>
          <p:cNvSpPr txBox="1">
            <a:spLocks/>
          </p:cNvSpPr>
          <p:nvPr/>
        </p:nvSpPr>
        <p:spPr>
          <a:xfrm>
            <a:off x="609600" y="1546358"/>
            <a:ext cx="8153400" cy="990600"/>
          </a:xfrm>
          <a:prstGeom prst="rect">
            <a:avLst/>
          </a:prstGeom>
        </p:spPr>
        <p:txBody>
          <a:bodyPr vert="horz" anchor="ctr">
            <a:normAutofit fontScale="97500"/>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Describe the geometry around each carbon atom in propanol, CH</a:t>
            </a:r>
            <a:r>
              <a:rPr lang="en-US" sz="2400" baseline="-25000" dirty="0">
                <a:solidFill>
                  <a:schemeClr val="tx1"/>
                </a:solidFill>
              </a:rPr>
              <a:t>3</a:t>
            </a:r>
            <a:r>
              <a:rPr lang="en-US" sz="2400" dirty="0">
                <a:solidFill>
                  <a:schemeClr val="tx1"/>
                </a:solidFill>
              </a:rPr>
              <a:t>CH</a:t>
            </a:r>
            <a:r>
              <a:rPr lang="en-US" sz="2400" baseline="-25000" dirty="0">
                <a:solidFill>
                  <a:schemeClr val="tx1"/>
                </a:solidFill>
              </a:rPr>
              <a:t>2</a:t>
            </a:r>
            <a:r>
              <a:rPr lang="en-US" sz="2400" dirty="0">
                <a:solidFill>
                  <a:schemeClr val="tx1"/>
                </a:solidFill>
              </a:rPr>
              <a:t>CHO, using the Lewis structure below.</a:t>
            </a:r>
          </a:p>
        </p:txBody>
      </p:sp>
      <p:sp>
        <p:nvSpPr>
          <p:cNvPr id="9" name="TextBox 8" descr="In red text, &quot;a&quot; indicates first carbon atom, &quot;b&quot; indicates second carbon atom. &quot;c&quot; indicates third carbon atom; overlayed over Example 7.2, Solution figure." title="Text Box">
            <a:extLst>
              <a:ext uri="{FF2B5EF4-FFF2-40B4-BE49-F238E27FC236}">
                <a16:creationId xmlns:a16="http://schemas.microsoft.com/office/drawing/2014/main" id="{F468AD93-5CA8-402A-A1CE-D13E1B0EC93B}"/>
              </a:ext>
            </a:extLst>
          </p:cNvPr>
          <p:cNvSpPr txBox="1"/>
          <p:nvPr/>
        </p:nvSpPr>
        <p:spPr>
          <a:xfrm>
            <a:off x="1624649" y="3232792"/>
            <a:ext cx="2890202" cy="415498"/>
          </a:xfrm>
          <a:prstGeom prst="rect">
            <a:avLst/>
          </a:prstGeom>
          <a:noFill/>
        </p:spPr>
        <p:txBody>
          <a:bodyPr wrap="square" rtlCol="0">
            <a:spAutoFit/>
          </a:bodyPr>
          <a:lstStyle/>
          <a:p>
            <a:r>
              <a:rPr lang="en-US" sz="2100" dirty="0">
                <a:solidFill>
                  <a:srgbClr val="FF0000"/>
                </a:solidFill>
              </a:rPr>
              <a:t>a       b        c</a:t>
            </a:r>
          </a:p>
        </p:txBody>
      </p:sp>
      <p:pic>
        <p:nvPicPr>
          <p:cNvPr id="10" name="Content Placeholder 7" descr="A molecular model for C H 3 C H 2 C H O. " title="(Example 7.2, Solution)">
            <a:extLst>
              <a:ext uri="{FF2B5EF4-FFF2-40B4-BE49-F238E27FC236}">
                <a16:creationId xmlns:a16="http://schemas.microsoft.com/office/drawing/2014/main" id="{81C9C770-0854-4B29-A69E-FC757A225076}"/>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7699" r="27556"/>
          <a:stretch/>
        </p:blipFill>
        <p:spPr>
          <a:xfrm>
            <a:off x="841357" y="2864116"/>
            <a:ext cx="2649977" cy="1463774"/>
          </a:xfrm>
        </p:spPr>
      </p:pic>
    </p:spTree>
    <p:extLst>
      <p:ext uri="{BB962C8B-B14F-4D97-AF65-F5344CB8AC3E}">
        <p14:creationId xmlns:p14="http://schemas.microsoft.com/office/powerpoint/2010/main" val="1262141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a:t>
            </a:r>
            <a:r>
              <a:rPr lang="en-US" sz="2000" dirty="0"/>
              <a:t>central 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endParaRPr lang="en-US" sz="2000" dirty="0"/>
          </a:p>
          <a:p>
            <a:pPr marL="754380" lvl="1" indent="-514350">
              <a:buFont typeface="+mj-lt"/>
              <a:buAutoNum type="arabicPeriod"/>
            </a:pPr>
            <a:endParaRPr lang="en-US" sz="1775" dirty="0"/>
          </a:p>
        </p:txBody>
      </p:sp>
    </p:spTree>
    <p:extLst>
      <p:ext uri="{BB962C8B-B14F-4D97-AF65-F5344CB8AC3E}">
        <p14:creationId xmlns:p14="http://schemas.microsoft.com/office/powerpoint/2010/main" val="3377444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Finding the number of electron domains</a:t>
            </a:r>
          </a:p>
        </p:txBody>
      </p:sp>
      <p:sp>
        <p:nvSpPr>
          <p:cNvPr id="3" name="Content Placeholder 2"/>
          <p:cNvSpPr>
            <a:spLocks noGrp="1"/>
          </p:cNvSpPr>
          <p:nvPr>
            <p:ph sz="quarter" idx="1"/>
          </p:nvPr>
        </p:nvSpPr>
        <p:spPr/>
        <p:txBody>
          <a:bodyPr>
            <a:normAutofit/>
          </a:bodyPr>
          <a:lstStyle/>
          <a:p>
            <a:pPr>
              <a:buNone/>
            </a:pPr>
            <a:r>
              <a:rPr lang="en-US" sz="2400" dirty="0"/>
              <a:t>CH</a:t>
            </a:r>
            <a:r>
              <a:rPr lang="en-US" sz="2400" baseline="-25000" dirty="0"/>
              <a:t>4</a:t>
            </a:r>
            <a:r>
              <a:rPr lang="en-US" sz="2400" dirty="0"/>
              <a:t>, H</a:t>
            </a:r>
            <a:r>
              <a:rPr lang="en-US" sz="2400" baseline="-25000" dirty="0"/>
              <a:t>2</a:t>
            </a:r>
            <a:r>
              <a:rPr lang="en-US" sz="2400" dirty="0"/>
              <a:t>O, HCN, ClF</a:t>
            </a:r>
            <a:r>
              <a:rPr lang="en-US" sz="2400" baseline="-25000" dirty="0"/>
              <a:t>3</a:t>
            </a:r>
          </a:p>
        </p:txBody>
      </p:sp>
    </p:spTree>
    <p:extLst>
      <p:ext uri="{BB962C8B-B14F-4D97-AF65-F5344CB8AC3E}">
        <p14:creationId xmlns:p14="http://schemas.microsoft.com/office/powerpoint/2010/main" val="3741688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Domains</a:t>
            </a:r>
          </a:p>
        </p:txBody>
      </p:sp>
      <p:sp>
        <p:nvSpPr>
          <p:cNvPr id="3" name="Content Placeholder 2"/>
          <p:cNvSpPr>
            <a:spLocks noGrp="1"/>
          </p:cNvSpPr>
          <p:nvPr>
            <p:ph sz="quarter" idx="1"/>
          </p:nvPr>
        </p:nvSpPr>
        <p:spPr/>
        <p:txBody>
          <a:bodyPr>
            <a:normAutofit/>
          </a:bodyPr>
          <a:lstStyle/>
          <a:p>
            <a:pPr>
              <a:buNone/>
            </a:pPr>
            <a:r>
              <a:rPr lang="en-US" sz="2000" dirty="0"/>
              <a:t>How many electron domains are on the central atom of XeF</a:t>
            </a:r>
            <a:r>
              <a:rPr lang="en-US" sz="2000" baseline="-25000" dirty="0"/>
              <a:t>2</a:t>
            </a:r>
            <a:r>
              <a:rPr lang="en-US" sz="2000" dirty="0"/>
              <a:t>?</a:t>
            </a:r>
          </a:p>
          <a:p>
            <a:pPr>
              <a:buNone/>
            </a:pPr>
            <a:endParaRPr lang="en-US" sz="2000" dirty="0"/>
          </a:p>
          <a:p>
            <a:pPr marL="514350" indent="-514350">
              <a:buFont typeface="+mj-lt"/>
              <a:buAutoNum type="alphaUcPeriod"/>
            </a:pPr>
            <a:r>
              <a:rPr lang="en-US" sz="2000" dirty="0"/>
              <a:t>3</a:t>
            </a:r>
          </a:p>
          <a:p>
            <a:pPr marL="514350" indent="-514350">
              <a:buFont typeface="+mj-lt"/>
              <a:buAutoNum type="alphaUcPeriod"/>
            </a:pPr>
            <a:r>
              <a:rPr lang="en-US" sz="2000" dirty="0"/>
              <a:t>4</a:t>
            </a:r>
          </a:p>
          <a:p>
            <a:pPr marL="514350" indent="-514350">
              <a:buFont typeface="+mj-lt"/>
              <a:buAutoNum type="alphaUcPeriod"/>
            </a:pPr>
            <a:r>
              <a:rPr lang="en-US" sz="2000" dirty="0"/>
              <a:t>5</a:t>
            </a:r>
          </a:p>
          <a:p>
            <a:pPr marL="514350" indent="-514350">
              <a:buFont typeface="+mj-lt"/>
              <a:buAutoNum type="alphaUcPeriod"/>
            </a:pPr>
            <a:r>
              <a:rPr lang="en-US" sz="2000" dirty="0"/>
              <a:t>6</a:t>
            </a:r>
          </a:p>
        </p:txBody>
      </p:sp>
    </p:spTree>
    <p:extLst>
      <p:ext uri="{BB962C8B-B14F-4D97-AF65-F5344CB8AC3E}">
        <p14:creationId xmlns:p14="http://schemas.microsoft.com/office/powerpoint/2010/main" val="2447704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central </a:t>
            </a:r>
            <a:r>
              <a:rPr lang="en-US" sz="2000" dirty="0"/>
              <a:t>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r>
              <a:rPr lang="en-US" sz="2000" dirty="0"/>
              <a:t>Based the number of electron </a:t>
            </a:r>
            <a:r>
              <a:rPr lang="en-US" sz="2000" dirty="0" smtClean="0"/>
              <a:t>domains around the central atom, </a:t>
            </a:r>
            <a:r>
              <a:rPr lang="en-US" sz="2000" dirty="0"/>
              <a:t>determine the electron-pair geometry</a:t>
            </a:r>
          </a:p>
        </p:txBody>
      </p:sp>
    </p:spTree>
    <p:extLst>
      <p:ext uri="{BB962C8B-B14F-4D97-AF65-F5344CB8AC3E}">
        <p14:creationId xmlns:p14="http://schemas.microsoft.com/office/powerpoint/2010/main" val="3454213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2245840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Electron-pair geometry</a:t>
            </a:r>
          </a:p>
        </p:txBody>
      </p:sp>
      <p:sp>
        <p:nvSpPr>
          <p:cNvPr id="3" name="TextBox 2"/>
          <p:cNvSpPr txBox="1"/>
          <p:nvPr/>
        </p:nvSpPr>
        <p:spPr>
          <a:xfrm>
            <a:off x="191766" y="1695124"/>
            <a:ext cx="2160588" cy="923330"/>
          </a:xfrm>
          <a:prstGeom prst="rect">
            <a:avLst/>
          </a:prstGeom>
          <a:noFill/>
        </p:spPr>
        <p:txBody>
          <a:bodyPr wrap="square" rtlCol="0">
            <a:spAutoFit/>
          </a:bodyPr>
          <a:lstStyle/>
          <a:p>
            <a:pPr algn="ctr">
              <a:lnSpc>
                <a:spcPct val="150000"/>
              </a:lnSpc>
            </a:pPr>
            <a:r>
              <a:rPr lang="en-US" dirty="0"/>
              <a:t>2 Electron domains</a:t>
            </a:r>
          </a:p>
          <a:p>
            <a:pPr algn="ctr">
              <a:lnSpc>
                <a:spcPct val="150000"/>
              </a:lnSpc>
            </a:pPr>
            <a:r>
              <a:rPr lang="en-US" dirty="0"/>
              <a:t>Linear</a:t>
            </a:r>
          </a:p>
        </p:txBody>
      </p:sp>
      <p:sp>
        <p:nvSpPr>
          <p:cNvPr id="5" name="TextBox 4"/>
          <p:cNvSpPr txBox="1"/>
          <p:nvPr/>
        </p:nvSpPr>
        <p:spPr>
          <a:xfrm>
            <a:off x="6755643" y="1720804"/>
            <a:ext cx="2133075" cy="871970"/>
          </a:xfrm>
          <a:prstGeom prst="rect">
            <a:avLst/>
          </a:prstGeom>
          <a:noFill/>
        </p:spPr>
        <p:txBody>
          <a:bodyPr wrap="square" rtlCol="0">
            <a:spAutoFit/>
          </a:bodyPr>
          <a:lstStyle/>
          <a:p>
            <a:pPr algn="ctr">
              <a:lnSpc>
                <a:spcPct val="150000"/>
              </a:lnSpc>
            </a:pPr>
            <a:r>
              <a:rPr lang="en-US" dirty="0"/>
              <a:t>4 Electron domains</a:t>
            </a:r>
          </a:p>
          <a:p>
            <a:pPr algn="ctr">
              <a:lnSpc>
                <a:spcPct val="150000"/>
              </a:lnSpc>
            </a:pPr>
            <a:r>
              <a:rPr lang="en-US" dirty="0"/>
              <a:t>Tetrahedral</a:t>
            </a:r>
          </a:p>
        </p:txBody>
      </p:sp>
      <p:sp>
        <p:nvSpPr>
          <p:cNvPr id="6" name="TextBox 5"/>
          <p:cNvSpPr txBox="1"/>
          <p:nvPr/>
        </p:nvSpPr>
        <p:spPr>
          <a:xfrm>
            <a:off x="3567295" y="1695124"/>
            <a:ext cx="2164762" cy="1200329"/>
          </a:xfrm>
          <a:prstGeom prst="rect">
            <a:avLst/>
          </a:prstGeom>
          <a:noFill/>
        </p:spPr>
        <p:txBody>
          <a:bodyPr wrap="square" rtlCol="0">
            <a:spAutoFit/>
          </a:bodyPr>
          <a:lstStyle/>
          <a:p>
            <a:pPr algn="ctr">
              <a:lnSpc>
                <a:spcPct val="150000"/>
              </a:lnSpc>
            </a:pPr>
            <a:r>
              <a:rPr lang="en-US" dirty="0"/>
              <a:t>3 Electron domains</a:t>
            </a:r>
          </a:p>
          <a:p>
            <a:pPr algn="ctr">
              <a:lnSpc>
                <a:spcPct val="150000"/>
              </a:lnSpc>
            </a:pPr>
            <a:r>
              <a:rPr lang="en-US" dirty="0"/>
              <a:t>Trigonal Planar</a:t>
            </a:r>
          </a:p>
          <a:p>
            <a:endParaRPr lang="en-US" dirty="0"/>
          </a:p>
        </p:txBody>
      </p:sp>
      <p:sp>
        <p:nvSpPr>
          <p:cNvPr id="7" name="TextBox 6"/>
          <p:cNvSpPr txBox="1"/>
          <p:nvPr/>
        </p:nvSpPr>
        <p:spPr>
          <a:xfrm>
            <a:off x="1824445" y="4080196"/>
            <a:ext cx="2270760" cy="923330"/>
          </a:xfrm>
          <a:prstGeom prst="rect">
            <a:avLst/>
          </a:prstGeom>
          <a:noFill/>
        </p:spPr>
        <p:txBody>
          <a:bodyPr wrap="square" rtlCol="0">
            <a:spAutoFit/>
          </a:bodyPr>
          <a:lstStyle/>
          <a:p>
            <a:pPr algn="ctr">
              <a:lnSpc>
                <a:spcPct val="150000"/>
              </a:lnSpc>
            </a:pPr>
            <a:r>
              <a:rPr lang="en-US" dirty="0"/>
              <a:t>5 Electron domains</a:t>
            </a:r>
          </a:p>
          <a:p>
            <a:pPr algn="ctr">
              <a:lnSpc>
                <a:spcPct val="150000"/>
              </a:lnSpc>
            </a:pPr>
            <a:r>
              <a:rPr lang="en-US" dirty="0"/>
              <a:t>Trigonal </a:t>
            </a:r>
            <a:r>
              <a:rPr lang="en-US" dirty="0" err="1"/>
              <a:t>Bipyramidal</a:t>
            </a:r>
            <a:endParaRPr lang="en-US" dirty="0"/>
          </a:p>
        </p:txBody>
      </p:sp>
      <p:sp>
        <p:nvSpPr>
          <p:cNvPr id="8" name="TextBox 7"/>
          <p:cNvSpPr txBox="1"/>
          <p:nvPr/>
        </p:nvSpPr>
        <p:spPr>
          <a:xfrm>
            <a:off x="5208851" y="4080196"/>
            <a:ext cx="2119997" cy="923330"/>
          </a:xfrm>
          <a:prstGeom prst="rect">
            <a:avLst/>
          </a:prstGeom>
          <a:noFill/>
        </p:spPr>
        <p:txBody>
          <a:bodyPr wrap="square" rtlCol="0">
            <a:spAutoFit/>
          </a:bodyPr>
          <a:lstStyle/>
          <a:p>
            <a:pPr algn="ctr">
              <a:lnSpc>
                <a:spcPct val="150000"/>
              </a:lnSpc>
            </a:pPr>
            <a:r>
              <a:rPr lang="en-US" dirty="0"/>
              <a:t>6 Electron domains</a:t>
            </a:r>
          </a:p>
          <a:p>
            <a:pPr algn="ctr">
              <a:lnSpc>
                <a:spcPct val="150000"/>
              </a:lnSpc>
            </a:pPr>
            <a:r>
              <a:rPr lang="en-US" dirty="0"/>
              <a:t>Octahedral</a:t>
            </a:r>
          </a:p>
        </p:txBody>
      </p:sp>
      <p:pic>
        <p:nvPicPr>
          <p:cNvPr id="9" name="Shape 97" descr="Two petal shaped electron domains on either side of an atom." title="Figure 7.2">
            <a:hlinkClick r:id="rId3"/>
            <a:extLst>
              <a:ext uri="{FF2B5EF4-FFF2-40B4-BE49-F238E27FC236}">
                <a16:creationId xmlns:a16="http://schemas.microsoft.com/office/drawing/2014/main" id="{CB214FFD-B18B-4F24-8BF6-E957BD7875FE}"/>
              </a:ext>
            </a:extLst>
          </p:cNvPr>
          <p:cNvPicPr preferRelativeResize="0">
            <a:picLocks noGrp="1" noChangeAspect="1"/>
          </p:cNvPicPr>
          <p:nvPr>
            <p:ph sz="quarter" idx="1"/>
          </p:nvPr>
        </p:nvPicPr>
        <p:blipFill rotWithShape="1">
          <a:blip r:embed="rId4">
            <a:alphaModFix/>
          </a:blip>
          <a:stretch/>
        </p:blipFill>
        <p:spPr>
          <a:xfrm>
            <a:off x="418923" y="2374782"/>
            <a:ext cx="1949087" cy="1949087"/>
          </a:xfrm>
          <a:prstGeom prst="rect">
            <a:avLst/>
          </a:prstGeom>
          <a:noFill/>
          <a:ln>
            <a:noFill/>
          </a:ln>
        </p:spPr>
      </p:pic>
      <p:pic>
        <p:nvPicPr>
          <p:cNvPr id="10" name="Shape 115" descr="An atom with four domains. Each domain is petal shaped." title="Figure 7.5">
            <a:hlinkClick r:id="rId5"/>
            <a:extLst>
              <a:ext uri="{FF2B5EF4-FFF2-40B4-BE49-F238E27FC236}">
                <a16:creationId xmlns:a16="http://schemas.microsoft.com/office/drawing/2014/main" id="{ED0DDBF2-333B-42DE-B2CE-095458656962}"/>
              </a:ext>
            </a:extLst>
          </p:cNvPr>
          <p:cNvPicPr preferRelativeResize="0">
            <a:picLocks noChangeAspect="1"/>
          </p:cNvPicPr>
          <p:nvPr/>
        </p:nvPicPr>
        <p:blipFill rotWithShape="1">
          <a:blip r:embed="rId6">
            <a:alphaModFix/>
          </a:blip>
          <a:srcRect l="12933" t="8829" r="12933" b="8829"/>
          <a:stretch/>
        </p:blipFill>
        <p:spPr>
          <a:xfrm>
            <a:off x="7134968" y="2512182"/>
            <a:ext cx="1631080" cy="1811687"/>
          </a:xfrm>
          <a:prstGeom prst="rect">
            <a:avLst/>
          </a:prstGeom>
          <a:noFill/>
          <a:ln>
            <a:noFill/>
          </a:ln>
        </p:spPr>
      </p:pic>
      <p:pic>
        <p:nvPicPr>
          <p:cNvPr id="11" name="Shape 103" descr="Three petal shaped electron domains arranged around a central atom." title="Figure 7.3">
            <a:hlinkClick r:id="rId7"/>
            <a:extLst>
              <a:ext uri="{FF2B5EF4-FFF2-40B4-BE49-F238E27FC236}">
                <a16:creationId xmlns:a16="http://schemas.microsoft.com/office/drawing/2014/main" id="{8A62B0B5-5B55-49E3-AE98-2EDCC4F45F80}"/>
              </a:ext>
            </a:extLst>
          </p:cNvPr>
          <p:cNvPicPr preferRelativeResize="0">
            <a:picLocks noChangeAspect="1"/>
          </p:cNvPicPr>
          <p:nvPr/>
        </p:nvPicPr>
        <p:blipFill rotWithShape="1">
          <a:blip r:embed="rId8">
            <a:alphaModFix/>
          </a:blip>
          <a:stretch/>
        </p:blipFill>
        <p:spPr>
          <a:xfrm>
            <a:off x="3567295" y="2246241"/>
            <a:ext cx="2252072" cy="2250272"/>
          </a:xfrm>
          <a:prstGeom prst="rect">
            <a:avLst/>
          </a:prstGeom>
          <a:noFill/>
          <a:ln>
            <a:noFill/>
          </a:ln>
        </p:spPr>
      </p:pic>
      <p:pic>
        <p:nvPicPr>
          <p:cNvPr id="12" name="Shape 157" descr="An atom with five domains. Each domain is petal shaped." title="Figure 7.11, Image 1">
            <a:extLst>
              <a:ext uri="{FF2B5EF4-FFF2-40B4-BE49-F238E27FC236}">
                <a16:creationId xmlns:a16="http://schemas.microsoft.com/office/drawing/2014/main" id="{16708F4E-4A91-40F3-A049-74E6636F80C9}"/>
              </a:ext>
            </a:extLst>
          </p:cNvPr>
          <p:cNvPicPr preferRelativeResize="0">
            <a:picLocks/>
          </p:cNvPicPr>
          <p:nvPr/>
        </p:nvPicPr>
        <p:blipFill rotWithShape="1">
          <a:blip r:embed="rId9">
            <a:alphaModFix/>
          </a:blip>
          <a:stretch/>
        </p:blipFill>
        <p:spPr>
          <a:xfrm>
            <a:off x="1824445" y="4655914"/>
            <a:ext cx="2302073" cy="2300233"/>
          </a:xfrm>
          <a:prstGeom prst="rect">
            <a:avLst/>
          </a:prstGeom>
          <a:noFill/>
          <a:ln>
            <a:noFill/>
          </a:ln>
        </p:spPr>
      </p:pic>
      <p:pic>
        <p:nvPicPr>
          <p:cNvPr id="13" name="Shape 164" descr="An atom with six domains. The central atom lies at the origin of a cartesian coordinate system, with the electron domains lying along the x, y and z axes in both the positive and negative directions. " title="Figure 7.12, Image 1">
            <a:extLst>
              <a:ext uri="{FF2B5EF4-FFF2-40B4-BE49-F238E27FC236}">
                <a16:creationId xmlns:a16="http://schemas.microsoft.com/office/drawing/2014/main" id="{D3088728-8918-44D1-B1F7-4FC925607950}"/>
              </a:ext>
            </a:extLst>
          </p:cNvPr>
          <p:cNvPicPr preferRelativeResize="0">
            <a:picLocks/>
          </p:cNvPicPr>
          <p:nvPr/>
        </p:nvPicPr>
        <p:blipFill rotWithShape="1">
          <a:blip r:embed="rId10">
            <a:alphaModFix/>
          </a:blip>
          <a:stretch/>
        </p:blipFill>
        <p:spPr>
          <a:xfrm>
            <a:off x="5208851" y="4630962"/>
            <a:ext cx="2350135" cy="2350135"/>
          </a:xfrm>
          <a:prstGeom prst="rect">
            <a:avLst/>
          </a:prstGeom>
          <a:noFill/>
          <a:ln>
            <a:noFill/>
          </a:ln>
        </p:spPr>
      </p:pic>
    </p:spTree>
    <p:extLst>
      <p:ext uri="{BB962C8B-B14F-4D97-AF65-F5344CB8AC3E}">
        <p14:creationId xmlns:p14="http://schemas.microsoft.com/office/powerpoint/2010/main" val="2253436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Electron-pair geometries</a:t>
            </a:r>
          </a:p>
        </p:txBody>
      </p:sp>
      <p:sp>
        <p:nvSpPr>
          <p:cNvPr id="3" name="Content Placeholder 2"/>
          <p:cNvSpPr>
            <a:spLocks noGrp="1"/>
          </p:cNvSpPr>
          <p:nvPr>
            <p:ph sz="quarter" idx="1"/>
          </p:nvPr>
        </p:nvSpPr>
        <p:spPr/>
        <p:txBody>
          <a:bodyPr/>
          <a:lstStyle/>
          <a:p>
            <a:pPr marL="0">
              <a:buNone/>
            </a:pPr>
            <a:r>
              <a:rPr lang="en-US" sz="2000" dirty="0"/>
              <a:t>Determine the electron pair geometries of the following molecules</a:t>
            </a:r>
          </a:p>
          <a:p>
            <a:pPr>
              <a:buNone/>
            </a:pPr>
            <a:endParaRPr lang="en-US" sz="2000" dirty="0"/>
          </a:p>
          <a:p>
            <a:pPr marL="457200" indent="-457200">
              <a:buFont typeface="+mj-lt"/>
              <a:buAutoNum type="alphaUcPeriod"/>
            </a:pPr>
            <a:r>
              <a:rPr lang="en-US" sz="2000" dirty="0"/>
              <a:t>O</a:t>
            </a:r>
            <a:r>
              <a:rPr lang="en-US" sz="2000" baseline="-25000" dirty="0"/>
              <a:t>3</a:t>
            </a:r>
          </a:p>
          <a:p>
            <a:pPr marL="457200" indent="-457200">
              <a:buFont typeface="+mj-lt"/>
              <a:buAutoNum type="alphaUcPeriod"/>
            </a:pPr>
            <a:r>
              <a:rPr lang="en-US" sz="2000" dirty="0"/>
              <a:t>IF</a:t>
            </a:r>
            <a:r>
              <a:rPr lang="en-US" sz="2000" baseline="-25000" dirty="0"/>
              <a:t>5</a:t>
            </a:r>
          </a:p>
          <a:p>
            <a:pPr marL="457200" indent="-457200">
              <a:buFont typeface="+mj-lt"/>
              <a:buAutoNum type="alphaUcPeriod"/>
            </a:pPr>
            <a:r>
              <a:rPr lang="en-US" sz="2000" dirty="0"/>
              <a:t>SeF</a:t>
            </a:r>
            <a:r>
              <a:rPr lang="en-US" sz="2000" baseline="-25000" dirty="0"/>
              <a:t>6</a:t>
            </a:r>
          </a:p>
          <a:p>
            <a:pPr marL="457200" indent="-457200">
              <a:buFont typeface="+mj-lt"/>
              <a:buAutoNum type="alphaUcPeriod"/>
            </a:pPr>
            <a:r>
              <a:rPr lang="en-US" sz="2000" dirty="0"/>
              <a:t>SH</a:t>
            </a:r>
            <a:r>
              <a:rPr lang="en-US" sz="2000" baseline="-25000" dirty="0"/>
              <a:t>2</a:t>
            </a:r>
          </a:p>
          <a:p>
            <a:pPr>
              <a:buNone/>
            </a:pPr>
            <a:endParaRPr lang="en-US" dirty="0"/>
          </a:p>
        </p:txBody>
      </p:sp>
    </p:spTree>
    <p:extLst>
      <p:ext uri="{BB962C8B-B14F-4D97-AF65-F5344CB8AC3E}">
        <p14:creationId xmlns:p14="http://schemas.microsoft.com/office/powerpoint/2010/main" val="423582904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4544</TotalTime>
  <Words>657</Words>
  <Application>Microsoft Office PowerPoint</Application>
  <PresentationFormat>On-screen Show (4:3)</PresentationFormat>
  <Paragraphs>199</Paragraphs>
  <Slides>21</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Cambria Math</vt:lpstr>
      <vt:lpstr>Wingdings</vt:lpstr>
      <vt:lpstr>Wingdings 2</vt:lpstr>
      <vt:lpstr>Median</vt:lpstr>
      <vt:lpstr>Chapter 7 Part 4</vt:lpstr>
      <vt:lpstr>Valence-Shell Electron-Pair Repulsion</vt:lpstr>
      <vt:lpstr>How VSEPR theory works</vt:lpstr>
      <vt:lpstr>Finding the number of electron domains</vt:lpstr>
      <vt:lpstr>Electron Domains</vt:lpstr>
      <vt:lpstr>How VSEPR theory works</vt:lpstr>
      <vt:lpstr>Molecular and Electron Geometry Interactive</vt:lpstr>
      <vt:lpstr>Electron-pair geometry</vt:lpstr>
      <vt:lpstr>Electron-pair geometries</vt:lpstr>
      <vt:lpstr>How VSEPR theory works</vt:lpstr>
      <vt:lpstr>Molecular and Electron Geometry Interactive</vt:lpstr>
      <vt:lpstr>Molecular Geometries (Part 1 of 3)</vt:lpstr>
      <vt:lpstr>Determining Molecular Geometries</vt:lpstr>
      <vt:lpstr>Determining Molecular Geometries</vt:lpstr>
      <vt:lpstr>Molecular and Electron Geometry Interactive</vt:lpstr>
      <vt:lpstr>Molecular Geometries (Part 2 of 3)</vt:lpstr>
      <vt:lpstr>Molecular Geometries (Part 3 of 3)</vt:lpstr>
      <vt:lpstr>Determining Molecular Geometries</vt:lpstr>
      <vt:lpstr>Determining Molecular Geometries</vt:lpstr>
      <vt:lpstr>Larger Molecules</vt:lpstr>
      <vt:lpstr>Determining the Molecular Geometry </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Part 2</dc:title>
  <dc:creator>Walter Turner</dc:creator>
  <cp:lastModifiedBy>Turner, Walter</cp:lastModifiedBy>
  <cp:revision>98</cp:revision>
  <dcterms:created xsi:type="dcterms:W3CDTF">2017-10-23T01:57:11Z</dcterms:created>
  <dcterms:modified xsi:type="dcterms:W3CDTF">2021-11-17T13:28:56Z</dcterms:modified>
</cp:coreProperties>
</file>