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7"/>
  </p:notesMasterIdLst>
  <p:sldIdLst>
    <p:sldId id="420" r:id="rId2"/>
    <p:sldId id="487" r:id="rId3"/>
    <p:sldId id="488" r:id="rId4"/>
    <p:sldId id="489" r:id="rId5"/>
    <p:sldId id="490" r:id="rId6"/>
    <p:sldId id="491" r:id="rId7"/>
    <p:sldId id="507" r:id="rId8"/>
    <p:sldId id="516" r:id="rId9"/>
    <p:sldId id="508" r:id="rId10"/>
    <p:sldId id="509" r:id="rId11"/>
    <p:sldId id="510" r:id="rId12"/>
    <p:sldId id="511" r:id="rId13"/>
    <p:sldId id="518" r:id="rId14"/>
    <p:sldId id="519" r:id="rId15"/>
    <p:sldId id="520" r:id="rId16"/>
    <p:sldId id="521" r:id="rId17"/>
    <p:sldId id="527" r:id="rId18"/>
    <p:sldId id="529" r:id="rId19"/>
    <p:sldId id="530" r:id="rId20"/>
    <p:sldId id="540" r:id="rId21"/>
    <p:sldId id="539" r:id="rId22"/>
    <p:sldId id="542" r:id="rId23"/>
    <p:sldId id="543" r:id="rId24"/>
    <p:sldId id="478" r:id="rId25"/>
    <p:sldId id="477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44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8C9CA9-871D-4CD2-9322-6B491E6467F7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D1112A-3E30-4948-8275-768EC2DC9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272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1112A-3E30-4948-8275-768EC2DC96F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7281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Answer: 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D3602-8E3C-4E57-973A-B21981CAE60F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65187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1112A-3E30-4948-8275-768EC2DC96F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5655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Answer: 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D3602-8E3C-4E57-973A-B21981CAE60F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32550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Answer: 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D3602-8E3C-4E57-973A-B21981CAE60F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0088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50">
                <a:solidFill>
                  <a:srgbClr val="FFFFFF"/>
                </a:solidFill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1500">
                <a:solidFill>
                  <a:srgbClr val="FFFFFF"/>
                </a:solidFill>
              </a:defRPr>
            </a:lvl1pPr>
          </a:lstStyle>
          <a:p>
            <a:fld id="{1DBD6E74-F28D-48C2-AD1F-50BBA3059630}" type="datetime1">
              <a:rPr lang="en-US" smtClean="0"/>
              <a:t>11/17/2021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42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2763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A4565-F73A-4520-A7FE-69F89DD1D311}" type="datetime1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202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4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6"/>
            <a:ext cx="2209800" cy="365125"/>
          </a:xfrm>
        </p:spPr>
        <p:txBody>
          <a:bodyPr/>
          <a:lstStyle/>
          <a:p>
            <a:fld id="{FB71F108-CD6C-4D19-A379-3A1EE00D816C}" type="datetime1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3" y="6248211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5049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2490-8CA8-4DB8-9D09-25E13DB18019}" type="datetime1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62214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2" y="2743200"/>
            <a:ext cx="7123113" cy="1673225"/>
          </a:xfrm>
        </p:spPr>
        <p:txBody>
          <a:bodyPr anchor="t"/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33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0C017-11F9-4157-9262-D8BCECA4952E}" type="datetime1">
              <a:rPr lang="en-US" smtClean="0"/>
              <a:t>11/17/2021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</a:lstStyle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3341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E97BC60-9729-42E2-B05D-5289A94FFCA6}" type="datetime1">
              <a:rPr lang="en-US" smtClean="0"/>
              <a:t>11/17/2021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73985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75378A4-5928-4D6E-9B55-4F999FC049DB}" type="datetime1">
              <a:rPr lang="en-US" smtClean="0"/>
              <a:t>11/17/2021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5668104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D8CC9-AEA3-4774-8E5B-6A6598EDD02B}" type="datetime1">
              <a:rPr lang="en-US" smtClean="0"/>
              <a:t>11/17/2021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59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37862-C819-42AE-8A5D-950833F0BB0E}" type="datetime1">
              <a:rPr lang="en-US" smtClean="0"/>
              <a:t>11/17/2021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06824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33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EC522-031D-4B17-8999-6E3FDBC29491}" type="datetime1">
              <a:rPr lang="en-US" smtClean="0"/>
              <a:t>11/17/2021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750"/>
              </a:spcAft>
              <a:buNone/>
              <a:defRPr sz="13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0449692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275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1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4"/>
            <a:ext cx="2667000" cy="365125"/>
          </a:xfrm>
        </p:spPr>
        <p:txBody>
          <a:bodyPr rtlCol="0"/>
          <a:lstStyle/>
          <a:p>
            <a:fld id="{2351A75D-0B76-4DA2-B9AD-249709EFAACC}" type="datetime1">
              <a:rPr lang="en-US" smtClean="0"/>
              <a:t>11/17/2021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100"/>
            </a:lvl1pPr>
          </a:lstStyle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10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1709226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4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fld id="{CB08668B-F570-4510-AAAD-2C4E46075735}" type="datetime1">
              <a:rPr lang="en-US" smtClean="0"/>
              <a:t>11/17/2021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2" y="6248210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050" b="1">
                <a:solidFill>
                  <a:srgbClr val="FFFFFF"/>
                </a:solidFill>
              </a:defRPr>
            </a:lvl1pPr>
          </a:lstStyle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963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3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40030" indent="-240030" algn="l" rtl="0" eaLnBrk="1" latinLnBrk="0" hangingPunct="1">
        <a:spcBef>
          <a:spcPts val="525"/>
        </a:spcBef>
        <a:buClr>
          <a:schemeClr val="accent2"/>
        </a:buClr>
        <a:buSzPct val="60000"/>
        <a:buFont typeface="Wingdings"/>
        <a:buChar char=""/>
        <a:defRPr kumimoji="0" sz="2175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indent="-205740" algn="l" rtl="0" eaLnBrk="1" latinLnBrk="0" hangingPunct="1">
        <a:spcBef>
          <a:spcPts val="413"/>
        </a:spcBef>
        <a:buClr>
          <a:schemeClr val="accent1"/>
        </a:buClr>
        <a:buSzPct val="70000"/>
        <a:buFont typeface="Wingdings 2"/>
        <a:buChar char=""/>
        <a:defRPr kumimoji="0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1450" algn="l" rtl="0" eaLnBrk="1" latinLnBrk="0" hangingPunct="1">
        <a:spcBef>
          <a:spcPts val="375"/>
        </a:spcBef>
        <a:buClr>
          <a:schemeClr val="accent2"/>
        </a:buClr>
        <a:buSzPct val="75000"/>
        <a:buFont typeface="Wingdings"/>
        <a:buChar char=""/>
        <a:defRPr kumimoji="0" sz="1725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-171450" algn="l" rtl="0" eaLnBrk="1" latinLnBrk="0" hangingPunct="1">
        <a:spcBef>
          <a:spcPts val="300"/>
        </a:spcBef>
        <a:buClr>
          <a:schemeClr val="accent3"/>
        </a:buClr>
        <a:buSzPct val="7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171450" algn="l" rtl="0" eaLnBrk="1" latinLnBrk="0" hangingPunct="1">
        <a:spcBef>
          <a:spcPts val="300"/>
        </a:spcBef>
        <a:buClr>
          <a:schemeClr val="accent4"/>
        </a:buClr>
        <a:buSzPct val="6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577340" indent="-17145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7145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988820" indent="-17145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7145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Dr. Turner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/>
              <a:t>Chapter 7 </a:t>
            </a:r>
            <a:r>
              <a:rPr lang="en-US" dirty="0"/>
              <a:t>Part 2</a:t>
            </a:r>
          </a:p>
        </p:txBody>
      </p:sp>
    </p:spTree>
    <p:extLst>
      <p:ext uri="{BB962C8B-B14F-4D97-AF65-F5344CB8AC3E}">
        <p14:creationId xmlns:p14="http://schemas.microsoft.com/office/powerpoint/2010/main" val="828600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2BEEB1-B7A9-47D5-B971-3D10FC67B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Calculating Formal Charge of Cyanate Ion Lewis Structures</a:t>
            </a:r>
          </a:p>
        </p:txBody>
      </p:sp>
      <p:pic>
        <p:nvPicPr>
          <p:cNvPr id="9" name="Content Placeholder 6" descr="The three possible Lewis structures of O C N minus. The layout for each structure is O C N. In the first structure, labeled A, the O atom has two lone pairs, one above and one below. This atom is labeled 0 and is double-bonded to the C, which is also labeled 0. The C atom is also double-bonded to N, which has two lone pairs, one above and one below. The N atom is labeled minus 1. In the second structure, labeled B, the O atom has three lone pairs, with one pair per side, and the atom is labeled minus 1. The O is single-bonded to the C atom, which is labeled 0. The C atom is triple-bonded to the N atom, which has one lone pair on one side. The N is labeled 0. In the third structure, labeled C, the O atom has one lone pair on its side and the atom is labeled plus 1. The O atom is triple-bonded to the C atom, which is labeled 0. The C atom is single-bonded to the N atom, which has three lone pairs, one on each of its remaining sides. The N atom is labeled minus 2. Each structure is bracketed and labeled with a minus. Double-sided arrows are placed between the structures." title="(Section 6.3, under header “Formal Charge”)">
            <a:extLst>
              <a:ext uri="{FF2B5EF4-FFF2-40B4-BE49-F238E27FC236}">
                <a16:creationId xmlns:a16="http://schemas.microsoft.com/office/drawing/2014/main" id="{9418223D-5016-45E9-A245-7D80A2F5264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22" r="8585"/>
          <a:stretch/>
        </p:blipFill>
        <p:spPr>
          <a:xfrm>
            <a:off x="777738" y="2308777"/>
            <a:ext cx="7867334" cy="1100960"/>
          </a:xfr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Content Placeholder 7" descr="Calculating Formal Charge of Cyanate Ion Lewis Structures" title="Table">
                <a:extLst>
                  <a:ext uri="{FF2B5EF4-FFF2-40B4-BE49-F238E27FC236}">
                    <a16:creationId xmlns:a16="http://schemas.microsoft.com/office/drawing/2014/main" id="{9ADD040E-2E88-4577-AB21-088A666B4740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475621732"/>
                  </p:ext>
                </p:extLst>
              </p:nvPr>
            </p:nvGraphicFramePr>
            <p:xfrm>
              <a:off x="628650" y="3790950"/>
              <a:ext cx="7886700" cy="1577340"/>
            </p:xfrm>
            <a:graphic>
              <a:graphicData uri="http://schemas.openxmlformats.org/drawingml/2006/table">
                <a:tbl>
                  <a:tblPr firstRow="1" bandRow="1">
                    <a:tableStyleId>{5A111915-BE36-4E01-A7E5-04B1672EAD32}</a:tableStyleId>
                  </a:tblPr>
                  <a:tblGrid>
                    <a:gridCol w="1152525">
                      <a:extLst>
                        <a:ext uri="{9D8B030D-6E8A-4147-A177-3AD203B41FA5}">
                          <a16:colId xmlns:a16="http://schemas.microsoft.com/office/drawing/2014/main" val="244887379"/>
                        </a:ext>
                      </a:extLst>
                    </a:gridCol>
                    <a:gridCol w="2257425">
                      <a:extLst>
                        <a:ext uri="{9D8B030D-6E8A-4147-A177-3AD203B41FA5}">
                          <a16:colId xmlns:a16="http://schemas.microsoft.com/office/drawing/2014/main" val="4057399089"/>
                        </a:ext>
                      </a:extLst>
                    </a:gridCol>
                    <a:gridCol w="2247900">
                      <a:extLst>
                        <a:ext uri="{9D8B030D-6E8A-4147-A177-3AD203B41FA5}">
                          <a16:colId xmlns:a16="http://schemas.microsoft.com/office/drawing/2014/main" val="2366139870"/>
                        </a:ext>
                      </a:extLst>
                    </a:gridCol>
                    <a:gridCol w="2228850">
                      <a:extLst>
                        <a:ext uri="{9D8B030D-6E8A-4147-A177-3AD203B41FA5}">
                          <a16:colId xmlns:a16="http://schemas.microsoft.com/office/drawing/2014/main" val="3079238939"/>
                        </a:ext>
                      </a:extLst>
                    </a:gridCol>
                  </a:tblGrid>
                  <a:tr h="3429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/>
                            <a:t>Structure</a:t>
                          </a: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/>
                            <a:t>(a)</a:t>
                          </a: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/>
                            <a:t>(b)</a:t>
                          </a: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/>
                            <a:t>(c)</a:t>
                          </a: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386073324"/>
                      </a:ext>
                    </a:extLst>
                  </a:tr>
                  <a:tr h="6172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/>
                            <a:t>O formal charge</a:t>
                          </a: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u="none" strike="noStrike" kern="1200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6−</m:t>
                                </m:r>
                                <m:r>
                                  <a:rPr lang="en-US" sz="1800" i="1" u="none" strike="noStrike" kern="1200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sz="1800" b="0" i="1" u="none" strike="noStrike" kern="1200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−4</m:t>
                                </m:r>
                                <m:r>
                                  <a:rPr lang="en-US" sz="1800" u="none" strike="noStrike" kern="1200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=0</m:t>
                                </m:r>
                              </m:oMath>
                            </m:oMathPara>
                          </a14:m>
                          <a:endParaRPr lang="en-US" sz="1800" dirty="0"/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u="none" strike="noStrike" kern="1200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6−</m:t>
                                </m:r>
                                <m:r>
                                  <a:rPr lang="en-US" sz="1800" b="0" i="1" u="none" strike="noStrike" kern="1200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1−6</m:t>
                                </m:r>
                                <m:r>
                                  <a:rPr lang="en-US" sz="1800" u="none" strike="noStrike" kern="1200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=−1</m:t>
                                </m:r>
                              </m:oMath>
                            </m:oMathPara>
                          </a14:m>
                          <a:endParaRPr lang="en-US" sz="1800" dirty="0"/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u="none" strike="noStrike" kern="1200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6−</m:t>
                                </m:r>
                                <m:r>
                                  <a:rPr lang="en-US" sz="1800" b="0" i="1" u="none" strike="noStrike" kern="1200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3−2</m:t>
                                </m:r>
                                <m:r>
                                  <a:rPr lang="en-US" sz="1800" u="none" strike="noStrike" kern="1200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=+1</m:t>
                                </m:r>
                              </m:oMath>
                            </m:oMathPara>
                          </a14:m>
                          <a:endParaRPr lang="en-US" sz="1800" dirty="0"/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50116349"/>
                      </a:ext>
                    </a:extLst>
                  </a:tr>
                  <a:tr h="6172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/>
                            <a:t>N formal charge</a:t>
                          </a: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u="none" strike="noStrike" kern="1200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5−</m:t>
                                </m:r>
                                <m:r>
                                  <a:rPr lang="en-US" sz="1800" b="0" i="1" u="none" strike="noStrike" kern="1200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2−4</m:t>
                                </m:r>
                                <m:r>
                                  <a:rPr lang="en-US" sz="1800" u="none" strike="noStrike" kern="1200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=−1</m:t>
                                </m:r>
                              </m:oMath>
                            </m:oMathPara>
                          </a14:m>
                          <a:endParaRPr lang="en-US" sz="1800" dirty="0"/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u="none" strike="noStrike" kern="1200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5−</m:t>
                                </m:r>
                                <m:r>
                                  <a:rPr lang="en-US" sz="1800" b="0" i="1" u="none" strike="noStrike" kern="1200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3−2</m:t>
                                </m:r>
                                <m:r>
                                  <a:rPr lang="en-US" sz="1800" u="none" strike="noStrike" kern="1200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=0</m:t>
                                </m:r>
                              </m:oMath>
                            </m:oMathPara>
                          </a14:m>
                          <a:endParaRPr lang="en-US" sz="1800" dirty="0"/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u="none" strike="noStrike" kern="1200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5−</m:t>
                                </m:r>
                                <m:r>
                                  <a:rPr lang="en-US" sz="1800" b="0" i="1" u="none" strike="noStrike" kern="1200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1−6</m:t>
                                </m:r>
                                <m:r>
                                  <a:rPr lang="en-US" sz="1800" u="none" strike="noStrike" kern="1200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=−2</m:t>
                                </m:r>
                              </m:oMath>
                            </m:oMathPara>
                          </a14:m>
                          <a:endParaRPr lang="en-US" sz="1800" dirty="0"/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92418685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Content Placeholder 7" descr="Calculating Formal Charge of Cyanate Ion Lewis Structures" title="Table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9ADD040E-2E88-4577-AB21-088A666B4740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475621732"/>
                  </p:ext>
                </p:extLst>
              </p:nvPr>
            </p:nvGraphicFramePr>
            <p:xfrm>
              <a:off x="628650" y="3790950"/>
              <a:ext cx="7886700" cy="1577340"/>
            </p:xfrm>
            <a:graphic>
              <a:graphicData uri="http://schemas.openxmlformats.org/drawingml/2006/table">
                <a:tbl>
                  <a:tblPr firstRow="1" bandRow="1">
                    <a:tableStyleId>{5A111915-BE36-4E01-A7E5-04B1672EAD32}</a:tableStyleId>
                  </a:tblPr>
                  <a:tblGrid>
                    <a:gridCol w="1152525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44887379"/>
                        </a:ext>
                      </a:extLst>
                    </a:gridCol>
                    <a:gridCol w="2257425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4057399089"/>
                        </a:ext>
                      </a:extLst>
                    </a:gridCol>
                    <a:gridCol w="2247900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366139870"/>
                        </a:ext>
                      </a:extLst>
                    </a:gridCol>
                    <a:gridCol w="2228850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3079238939"/>
                        </a:ext>
                      </a:extLst>
                    </a:gridCol>
                  </a:tblGrid>
                  <a:tr h="3429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/>
                            <a:t>Structure</a:t>
                          </a: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/>
                            <a:t>(a)</a:t>
                          </a:r>
                          <a:endParaRPr lang="en-US" sz="1800" dirty="0"/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/>
                            <a:t>(b)</a:t>
                          </a:r>
                          <a:endParaRPr lang="en-US" sz="1800" dirty="0"/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/>
                            <a:t>(c)</a:t>
                          </a:r>
                          <a:endParaRPr lang="en-US" sz="1800" dirty="0"/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386073324"/>
                      </a:ext>
                    </a:extLst>
                  </a:tr>
                  <a:tr h="6172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/>
                            <a:t>O formal charge</a:t>
                          </a: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51351" t="-63366" r="-199189" b="-1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151762" t="-63366" r="-99729" b="-1168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253825" t="-63366" r="-546" b="-11683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3750116349"/>
                      </a:ext>
                    </a:extLst>
                  </a:tr>
                  <a:tr h="6172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/>
                            <a:t>N formal charge</a:t>
                          </a: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51351" t="-161765" r="-199189" b="-156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151762" t="-161765" r="-99729" b="-156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253825" t="-161765" r="-546" b="-1568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924186851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9241960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5BFDA8-7D3C-4BDE-8D2B-51927F3D2D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650" y="3248026"/>
            <a:ext cx="7886700" cy="247888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Structure (c) has higher formal charge and has negative formal charge on N rather than O.  It is the least likely structure.</a:t>
            </a:r>
          </a:p>
          <a:p>
            <a:r>
              <a:rPr lang="en-US" dirty="0"/>
              <a:t>Both structures (a) and (b) have low formal charge, but structure (b) places the negative formal charge on O, which is more electronegative than N.  </a:t>
            </a:r>
          </a:p>
          <a:p>
            <a:r>
              <a:rPr lang="en-US" dirty="0"/>
              <a:t>Therefore, structure (b) most closely resembles the true structure of cyanate ion.</a:t>
            </a:r>
          </a:p>
        </p:txBody>
      </p:sp>
      <p:pic>
        <p:nvPicPr>
          <p:cNvPr id="5" name="Content Placeholder 6" descr="The three possible Lewis structures of O C N minus. The layout for each structure is O C N. In the first structure, labeled A, the O atom has two lone pairs, one above and one below. This atom is labeled 0 and is double-bonded to the C, which is also labeled 0. The C atom is also double-bonded to N, which has two lone pairs, one above and one below. The N atom is labeled minus 1. In the second structure, labeled B, the O atom has three lone pairs, with one pair per side, and the atom is labeled minus 1. The O is single-bonded to the C atom, which is labeled 0. The C atom is triple-bonded to the N atom, which has one lone pair on one side. The N is labeled 0. In the third structure, labeled C, the O atom has one lone pair on its side and the atom is labeled plus 1. The O atom is triple-bonded to the C atom, which is labeled 0. The C atom is single-bonded to the N atom, which has three lone pairs, one on each of its remaining sides. The N atom is labeled minus 2. Each structure is bracketed and labeled with a minus. Double-sided arrows are placed between the structures." title="(Section 6.3, under header “Formal Charge”)">
            <a:extLst>
              <a:ext uri="{FF2B5EF4-FFF2-40B4-BE49-F238E27FC236}">
                <a16:creationId xmlns:a16="http://schemas.microsoft.com/office/drawing/2014/main" id="{9418223D-5016-45E9-A245-7D80A2F5264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22" r="8585"/>
          <a:stretch/>
        </p:blipFill>
        <p:spPr>
          <a:xfrm>
            <a:off x="628650" y="1876425"/>
            <a:ext cx="7867334" cy="1100960"/>
          </a:xfr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42BEEB1-B7A9-47D5-B971-3D10FC67B99E}"/>
              </a:ext>
            </a:extLst>
          </p:cNvPr>
          <p:cNvSpPr txBox="1">
            <a:spLocks/>
          </p:cNvSpPr>
          <p:nvPr/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100" dirty="0"/>
              <a:t>Which Structure Best Represents Cyanate Ion?</a:t>
            </a:r>
          </a:p>
        </p:txBody>
      </p:sp>
    </p:spTree>
    <p:extLst>
      <p:ext uri="{BB962C8B-B14F-4D97-AF65-F5344CB8AC3E}">
        <p14:creationId xmlns:p14="http://schemas.microsoft.com/office/powerpoint/2010/main" val="35494308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385C67-09B9-4EE4-992B-B3ED0A1F7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Formal Charge and Resonance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85763" indent="-385763">
              <a:buFont typeface="+mj-lt"/>
              <a:buAutoNum type="alphaLcParenR"/>
            </a:pPr>
            <a:r>
              <a:rPr lang="en-US" dirty="0"/>
              <a:t>Draw the (3) resonance structures of dinitrogen monoxide, N</a:t>
            </a:r>
            <a:r>
              <a:rPr lang="en-US" baseline="-25000" dirty="0"/>
              <a:t>2</a:t>
            </a:r>
            <a:r>
              <a:rPr lang="en-US" dirty="0"/>
              <a:t>O.</a:t>
            </a:r>
          </a:p>
          <a:p>
            <a:pPr marL="385763" indent="-385763">
              <a:buFont typeface="+mj-lt"/>
              <a:buAutoNum type="alphaLcParenR"/>
            </a:pPr>
            <a:r>
              <a:rPr lang="en-US" dirty="0"/>
              <a:t>Then use formal charge to determine which structure is more likely to resemble the real molecule.</a:t>
            </a:r>
          </a:p>
        </p:txBody>
      </p:sp>
    </p:spTree>
    <p:extLst>
      <p:ext uri="{BB962C8B-B14F-4D97-AF65-F5344CB8AC3E}">
        <p14:creationId xmlns:p14="http://schemas.microsoft.com/office/powerpoint/2010/main" val="11609871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FB42F9-75FE-48D3-92E0-F586988EC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Octet Rule Exceptions: Less Than an Octet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E71D71-4C85-4EFB-A52C-1BCCB31524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/>
              <a:t>Hydrogen forms a duet, not an octet.</a:t>
            </a:r>
          </a:p>
          <a:p>
            <a:pPr>
              <a:spcAft>
                <a:spcPts val="1800"/>
              </a:spcAft>
            </a:pPr>
            <a:r>
              <a:rPr lang="en-US" dirty="0"/>
              <a:t>Other very small atoms also have form molecules with less than an octet.</a:t>
            </a:r>
          </a:p>
          <a:p>
            <a:pPr lvl="1">
              <a:spcAft>
                <a:spcPts val="1800"/>
              </a:spcAft>
            </a:pPr>
            <a:r>
              <a:rPr lang="en-US" sz="2100" dirty="0"/>
              <a:t>Beryllium forms molecules with four electrons in its valence shell.</a:t>
            </a:r>
          </a:p>
          <a:p>
            <a:pPr lvl="1">
              <a:spcAft>
                <a:spcPts val="1800"/>
              </a:spcAft>
            </a:pPr>
            <a:r>
              <a:rPr lang="en-US" sz="2100" dirty="0"/>
              <a:t>Boron atoms, in molecules, generally have six electrons in their valence shells.</a:t>
            </a:r>
          </a:p>
        </p:txBody>
      </p:sp>
    </p:spTree>
    <p:extLst>
      <p:ext uri="{BB962C8B-B14F-4D97-AF65-F5344CB8AC3E}">
        <p14:creationId xmlns:p14="http://schemas.microsoft.com/office/powerpoint/2010/main" val="2965193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A8828-44B9-4188-BEAA-A0BC2F1E6D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Beryllium and Boron with Less Than an Octet</a:t>
            </a:r>
          </a:p>
        </p:txBody>
      </p:sp>
      <p:pic>
        <p:nvPicPr>
          <p:cNvPr id="6" name="Shape 142" descr="Two Lewis structures. The first structure is B E H 2. The layout is H B E H. Single bonds connect the hydrogen atoms to the B E atom." title="Figure 6.9 (1 of 2)">
            <a:extLst>
              <a:ext uri="{FF2B5EF4-FFF2-40B4-BE49-F238E27FC236}">
                <a16:creationId xmlns:a16="http://schemas.microsoft.com/office/drawing/2014/main" id="{B6C75931-0B1F-4F33-85F6-D3368739F725}"/>
              </a:ext>
            </a:extLst>
          </p:cNvPr>
          <p:cNvPicPr preferRelativeResize="0">
            <a:picLocks noGrp="1" noChangeAspect="1"/>
          </p:cNvPicPr>
          <p:nvPr>
            <p:ph sz="half" idx="1"/>
          </p:nvPr>
        </p:nvPicPr>
        <p:blipFill rotWithShape="1">
          <a:blip r:embed="rId2">
            <a:alphaModFix/>
          </a:blip>
          <a:stretch/>
        </p:blipFill>
        <p:spPr>
          <a:xfrm>
            <a:off x="609600" y="3377044"/>
            <a:ext cx="3596174" cy="66839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Shape 141" descr="Two Lewis structures. The second Lewis structure is B C L 3. The layout is C L B C L, with the final C L below B. Single bonds connect the B E atom to each C L atom, and each C L atom has three lone pairs, one per unbonded side." title="Figure 6.9 (2 of 2)">
            <a:extLst>
              <a:ext uri="{FF2B5EF4-FFF2-40B4-BE49-F238E27FC236}">
                <a16:creationId xmlns:a16="http://schemas.microsoft.com/office/drawing/2014/main" id="{5B69243E-B9E7-4AAE-88DD-BA90248D1694}"/>
              </a:ext>
            </a:extLst>
          </p:cNvPr>
          <p:cNvPicPr preferRelativeResize="0">
            <a:picLocks noGrp="1" noChangeAspect="1"/>
          </p:cNvPicPr>
          <p:nvPr>
            <p:ph sz="half" idx="2"/>
          </p:nvPr>
        </p:nvPicPr>
        <p:blipFill rotWithShape="1">
          <a:blip r:embed="rId3">
            <a:alphaModFix/>
          </a:blip>
          <a:stretch/>
        </p:blipFill>
        <p:spPr>
          <a:xfrm>
            <a:off x="4541007" y="2403657"/>
            <a:ext cx="3739565" cy="37395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749989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E61842-3E97-4F81-9A3D-E4280355D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Octet Rule Exceptions: Radicals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A7C42F-D0F4-40E9-BFA4-7AF627003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Molecules with an odd number of valence electrons typically have one atom with seven valence electrons.</a:t>
            </a:r>
          </a:p>
          <a:p>
            <a:pPr>
              <a:spcBef>
                <a:spcPts val="0"/>
              </a:spcBef>
            </a:pPr>
            <a:r>
              <a:rPr lang="en-US" dirty="0"/>
              <a:t>Molecules with unpaired electrons are referred to as radicals.</a:t>
            </a:r>
          </a:p>
          <a:p>
            <a:pPr>
              <a:spcBef>
                <a:spcPts val="0"/>
              </a:spcBef>
            </a:pPr>
            <a:r>
              <a:rPr lang="en-US" dirty="0"/>
              <a:t>Common examples are NO and NO</a:t>
            </a:r>
            <a:r>
              <a:rPr lang="en-US" baseline="-25000" dirty="0"/>
              <a:t>2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43562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E1C53-DD27-4C8F-B506-0C37136A9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Unpaired Electrons: Radicals</a:t>
            </a:r>
            <a:endParaRPr lang="en-US" sz="3200" dirty="0"/>
          </a:p>
        </p:txBody>
      </p:sp>
      <p:pic>
        <p:nvPicPr>
          <p:cNvPr id="4" name="Shape 148" descr="Two Lewis structures. The first structure is N O. The layout is N O and both elements have no charge. A double bond connects the atoms. The N atom has one lone pair on one unbonded side and one single electron on another. The O atom has two lone pairs on opposite sides of the line of atoms. The second structure is N O 2. The layout is O N O. The first O atom is singly-bonded to the N atom, is labeled minus 1 and has lone pairs on all three unbonded sides.  The N atom is labeled plus one and has a single electron on one unbonded side. The N atom is double-bonded to the second O atom, which is labeled zero. This O atom has two lone pairs on opposite sides of the line of atoms." title="Figure 6.10">
            <a:extLst>
              <a:ext uri="{FF2B5EF4-FFF2-40B4-BE49-F238E27FC236}">
                <a16:creationId xmlns:a16="http://schemas.microsoft.com/office/drawing/2014/main" id="{26B67717-2580-4F76-AB80-68DDB4F853DF}"/>
              </a:ext>
            </a:extLst>
          </p:cNvPr>
          <p:cNvPicPr preferRelativeResize="0">
            <a:picLocks noGrp="1"/>
          </p:cNvPicPr>
          <p:nvPr>
            <p:ph idx="1"/>
          </p:nvPr>
        </p:nvPicPr>
        <p:blipFill rotWithShape="1">
          <a:blip r:embed="rId2">
            <a:alphaModFix/>
          </a:blip>
          <a:srcRect l="16077" r="4710"/>
          <a:stretch/>
        </p:blipFill>
        <p:spPr>
          <a:xfrm>
            <a:off x="1171575" y="2539604"/>
            <a:ext cx="6800850" cy="26372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380231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F1CFFD-EF68-4D99-9E65-FB7B8A321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Octet Rule Exceptions: More Than an Octet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1F0D58-61A7-46F3-AB6C-421B59588E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the central element in a molecule or polyatomic ion is in the third period or beyond, it can sometimes expand its valence shell beyond eight electrons. </a:t>
            </a:r>
          </a:p>
          <a:p>
            <a:r>
              <a:rPr lang="en-US" dirty="0"/>
              <a:t>Central atoms with expanded valence shells, also known as expanded octets, can share more than four pairs of electrons.</a:t>
            </a:r>
          </a:p>
          <a:p>
            <a:r>
              <a:rPr lang="en-US" dirty="0"/>
              <a:t>Expanded octets result in lower formal charges, in most cases.</a:t>
            </a:r>
          </a:p>
        </p:txBody>
      </p:sp>
    </p:spTree>
    <p:extLst>
      <p:ext uri="{BB962C8B-B14F-4D97-AF65-F5344CB8AC3E}">
        <p14:creationId xmlns:p14="http://schemas.microsoft.com/office/powerpoint/2010/main" val="33994166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7466C1-914B-4977-B1F0-3B5CFAFB8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Octet Rule Exceptions: More Than an Octet</a:t>
            </a:r>
            <a:endParaRPr lang="en-US" sz="2800" dirty="0"/>
          </a:p>
        </p:txBody>
      </p:sp>
      <p:pic>
        <p:nvPicPr>
          <p:cNvPr id="4" name="Shape 160" descr="The Lewis structures for S O 4 2 minus. The first structure obeys the octet rule. In this structure, the S atom is surrounded by O atoms on all four sides and uses single bonds to connect to each. Each O atom has three lone pairs, one per unbonded side. Each O atom is labeled minus one and the S atom is labeled plus 2. This structure is bracketed and labeled minus 2. The second structure uses an expanded valence shell. In this structure, the S atom is again surrounded by O on all four sides. Two O atoms on opposite sides are bonded to the S atom by single bonds and have lone pairs on their remaining three sides. The two remaining O atoms are each double-bonded to the S atom and have lone pairs occupying two of their unbonded sides. The single-bonded O atoms are labeled minus one while all of the other atoms are labeled zero. The structure is bracketed and is labeled 2 minus." title="Figure 6.12">
            <a:extLst>
              <a:ext uri="{FF2B5EF4-FFF2-40B4-BE49-F238E27FC236}">
                <a16:creationId xmlns:a16="http://schemas.microsoft.com/office/drawing/2014/main" id="{51EA2210-FEA4-4A45-8552-2CB55FD66EF0}"/>
              </a:ext>
            </a:extLst>
          </p:cNvPr>
          <p:cNvPicPr preferRelativeResize="0">
            <a:picLocks noGrp="1"/>
          </p:cNvPicPr>
          <p:nvPr>
            <p:ph idx="1"/>
          </p:nvPr>
        </p:nvPicPr>
        <p:blipFill rotWithShape="1">
          <a:blip r:embed="rId2">
            <a:alphaModFix/>
          </a:blip>
          <a:stretch/>
        </p:blipFill>
        <p:spPr>
          <a:xfrm>
            <a:off x="1127463" y="2226469"/>
            <a:ext cx="6889075" cy="32635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531027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584D31-FB50-4789-B7CF-3C64823CC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/>
              <a:t>Octet Rule Exceptions: More Than an Octet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71EE25-3D81-4036-AFE4-01D1F224516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700" dirty="0"/>
              <a:t>Octet rule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F8C2812-8241-4004-87A6-89E06CEDDE4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700" dirty="0"/>
              <a:t>Expanded octets</a:t>
            </a:r>
          </a:p>
        </p:txBody>
      </p:sp>
      <p:pic>
        <p:nvPicPr>
          <p:cNvPr id="7" name="Picture 6" descr="Two possible Lewis structures for S E O 3. The layout for both structures is O S E O, with the last O above the S E. In the first structure, the O atom on top is double-bonded to the S E atom, has two lone pairs occupying unbonded sides, and is labeled 0. The remaining O atoms are connected to the S E atom through single bonds and have lone pairs occupying their remaining three sides. These O atoms are labeled minus 1. S E is labeled plus 2. In the second structure, S E is connected to all three O atoms by double bonds and each O atom has two sets of lone pairs. All atoms are labeled 0." title="(Section 6.4, under header “More than an Octet”)">
            <a:extLst>
              <a:ext uri="{FF2B5EF4-FFF2-40B4-BE49-F238E27FC236}">
                <a16:creationId xmlns:a16="http://schemas.microsoft.com/office/drawing/2014/main" id="{39F9FB11-BCC9-4BA1-BFB3-51F8C7E0EF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3156964"/>
            <a:ext cx="7886700" cy="1333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B0CA1-BC15-4BFF-A2C4-A49A097283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Resonance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4BF09D-D309-44F5-A7FE-F8690D2074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dirty="0"/>
              <a:t>While Lewis structures help visualize the bonding in molecules, they have limitations. </a:t>
            </a:r>
          </a:p>
          <a:p>
            <a:pPr>
              <a:spcBef>
                <a:spcPts val="0"/>
              </a:spcBef>
            </a:pPr>
            <a:r>
              <a:rPr lang="en-US" dirty="0"/>
              <a:t>In some cases, a molecule cannot be represented accurately by a single Lewis structure but requires multiple structures.</a:t>
            </a:r>
          </a:p>
          <a:p>
            <a:pPr>
              <a:spcBef>
                <a:spcPts val="0"/>
              </a:spcBef>
            </a:pPr>
            <a:r>
              <a:rPr lang="en-US" dirty="0"/>
              <a:t>These structures differ only in the placement of multiple bonds and lone pairs.</a:t>
            </a:r>
          </a:p>
          <a:p>
            <a:pPr>
              <a:spcBef>
                <a:spcPts val="0"/>
              </a:spcBef>
            </a:pPr>
            <a:r>
              <a:rPr lang="en-US" dirty="0"/>
              <a:t>Molecules/ions that have such structures are said to exhibit resonance and the structures are referred to as resonance structures.</a:t>
            </a:r>
          </a:p>
        </p:txBody>
      </p:sp>
    </p:spTree>
    <p:extLst>
      <p:ext uri="{BB962C8B-B14F-4D97-AF65-F5344CB8AC3E}">
        <p14:creationId xmlns:p14="http://schemas.microsoft.com/office/powerpoint/2010/main" val="9657090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Drawing Lewis Structures (XeF</a:t>
            </a:r>
            <a:r>
              <a:rPr lang="en-US" baseline="-25000" dirty="0"/>
              <a:t>4</a:t>
            </a:r>
            <a:r>
              <a:rPr lang="en-US" dirty="0"/>
              <a:t>) 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1400" dirty="0"/>
              <a:t>Count the valence electrons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400" dirty="0"/>
              <a:t>Arrange atoms by placing the least electronegative elements in the middle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400" dirty="0"/>
              <a:t>Add single bonds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400" dirty="0"/>
              <a:t>Add remaining electrons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400" dirty="0"/>
              <a:t>Check octet and duet rules to determine whether multiple bonds are needed</a:t>
            </a:r>
          </a:p>
        </p:txBody>
      </p:sp>
    </p:spTree>
    <p:extLst>
      <p:ext uri="{BB962C8B-B14F-4D97-AF65-F5344CB8AC3E}">
        <p14:creationId xmlns:p14="http://schemas.microsoft.com/office/powerpoint/2010/main" val="14174482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C4901-000F-4515-B145-4B5D0D28A2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Summary of Octet Rule and Its Exceptions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 descr="Summary of Octet Rule and Its Exceptions" title="Table 6.1 ">
                <a:extLst>
                  <a:ext uri="{FF2B5EF4-FFF2-40B4-BE49-F238E27FC236}">
                    <a16:creationId xmlns:a16="http://schemas.microsoft.com/office/drawing/2014/main" id="{11B3060D-8AD0-4074-81B5-61E83F2DC8D2}"/>
                  </a:ext>
                </a:extLst>
              </p:cNvPr>
              <p:cNvGraphicFramePr>
                <a:graphicFrameLocks noGrp="1"/>
              </p:cNvGraphicFramePr>
              <p:nvPr>
                <p:ph sz="quarter" idx="1"/>
                <p:extLst>
                  <p:ext uri="{D42A27DB-BD31-4B8C-83A1-F6EECF244321}">
                    <p14:modId xmlns:p14="http://schemas.microsoft.com/office/powerpoint/2010/main" val="3437134629"/>
                  </p:ext>
                </p:extLst>
              </p:nvPr>
            </p:nvGraphicFramePr>
            <p:xfrm>
              <a:off x="612775" y="1600200"/>
              <a:ext cx="8153646" cy="3649980"/>
            </p:xfrm>
            <a:graphic>
              <a:graphicData uri="http://schemas.openxmlformats.org/drawingml/2006/table">
                <a:tbl>
                  <a:tblPr firstRow="1" bandRow="1">
                    <a:tableStyleId>{5A111915-BE36-4E01-A7E5-04B1672EAD32}</a:tableStyleId>
                  </a:tblPr>
                  <a:tblGrid>
                    <a:gridCol w="1762950">
                      <a:extLst>
                        <a:ext uri="{9D8B030D-6E8A-4147-A177-3AD203B41FA5}">
                          <a16:colId xmlns:a16="http://schemas.microsoft.com/office/drawing/2014/main" val="3111639483"/>
                        </a:ext>
                      </a:extLst>
                    </a:gridCol>
                    <a:gridCol w="5132461">
                      <a:extLst>
                        <a:ext uri="{9D8B030D-6E8A-4147-A177-3AD203B41FA5}">
                          <a16:colId xmlns:a16="http://schemas.microsoft.com/office/drawing/2014/main" val="2745254052"/>
                        </a:ext>
                      </a:extLst>
                    </a:gridCol>
                    <a:gridCol w="1258235">
                      <a:extLst>
                        <a:ext uri="{9D8B030D-6E8A-4147-A177-3AD203B41FA5}">
                          <a16:colId xmlns:a16="http://schemas.microsoft.com/office/drawing/2014/main" val="1662247959"/>
                        </a:ext>
                      </a:extLst>
                    </a:gridCol>
                  </a:tblGrid>
                  <a:tr h="29718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500" u="none" strike="noStrike" dirty="0">
                              <a:effectLst/>
                            </a:rPr>
                            <a:t>Criterion</a:t>
                          </a:r>
                          <a:endParaRPr lang="en-US" sz="1500" b="1" i="0" u="none" strike="noStrike" dirty="0">
                            <a:solidFill>
                              <a:srgbClr val="FFFFFF"/>
                            </a:solidFill>
                            <a:effectLst/>
                            <a:latin typeface="STIX"/>
                          </a:endParaRPr>
                        </a:p>
                      </a:txBody>
                      <a:tcPr marL="54500" marR="65399" marT="34290" marB="3429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500" u="none" strike="noStrike" dirty="0">
                              <a:effectLst/>
                            </a:rPr>
                            <a:t>Description</a:t>
                          </a:r>
                          <a:endParaRPr lang="en-US" sz="1500" b="1" i="0" u="none" strike="noStrike" dirty="0">
                            <a:solidFill>
                              <a:srgbClr val="FFFFFF"/>
                            </a:solidFill>
                            <a:effectLst/>
                            <a:latin typeface="STIX"/>
                          </a:endParaRPr>
                        </a:p>
                      </a:txBody>
                      <a:tcPr marL="54500" marR="65399" marT="34290" marB="3429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500" u="none" strike="noStrike" dirty="0">
                              <a:effectLst/>
                            </a:rPr>
                            <a:t>Examples</a:t>
                          </a:r>
                          <a:endParaRPr lang="en-US" sz="1500" b="1" i="0" u="none" strike="noStrike" dirty="0">
                            <a:solidFill>
                              <a:srgbClr val="FFFFFF"/>
                            </a:solidFill>
                            <a:effectLst/>
                            <a:latin typeface="STIX"/>
                          </a:endParaRPr>
                        </a:p>
                      </a:txBody>
                      <a:tcPr marL="54500" marR="65399" marT="34290" marB="3429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309983499"/>
                      </a:ext>
                    </a:extLst>
                  </a:tr>
                  <a:tr h="533400"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500" u="none" strike="noStrike" dirty="0">
                              <a:effectLst/>
                            </a:rPr>
                            <a:t>H, Be, or B</a:t>
                          </a:r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STIX"/>
                          </a:endParaRPr>
                        </a:p>
                      </a:txBody>
                      <a:tcPr marL="54500" marR="54500" marT="38100" marB="381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500" u="none" strike="noStrike" dirty="0">
                              <a:effectLst/>
                            </a:rPr>
                            <a:t>Do not obey the octet rule; H, Be, and B have two, four, and six electrons, respectively, in structures.</a:t>
                          </a:r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STIX"/>
                          </a:endParaRPr>
                        </a:p>
                      </a:txBody>
                      <a:tcPr marL="54500" marR="54500" marT="38100" marB="381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500" i="0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  <m:r>
                                  <a:rPr lang="en-US" sz="1500" i="0" u="none" strike="noStrike" baseline="-25000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sz="1500" i="0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500" i="0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BeH</m:t>
                                </m:r>
                                <m:r>
                                  <a:rPr lang="en-US" sz="1500" i="0" u="none" strike="noStrike" baseline="-25000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sz="1500" i="0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500" i="0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BH</m:t>
                                </m:r>
                                <m:r>
                                  <a:rPr lang="en-US" sz="1500" i="0" u="none" strike="noStrike" baseline="-25000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sz="1500" b="0" i="0" u="none" strike="noStrike" baseline="-25000" dirty="0">
                            <a:solidFill>
                              <a:srgbClr val="000000"/>
                            </a:solidFill>
                            <a:effectLst/>
                            <a:latin typeface="STIX"/>
                          </a:endParaRPr>
                        </a:p>
                      </a:txBody>
                      <a:tcPr marL="54500" marR="54500" marT="38100" marB="381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804544192"/>
                      </a:ext>
                    </a:extLst>
                  </a:tr>
                  <a:tr h="762000"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500" u="none" strike="noStrike" dirty="0">
                              <a:effectLst/>
                            </a:rPr>
                            <a:t>C, N, O, or F </a:t>
                          </a:r>
                        </a:p>
                        <a:p>
                          <a:pPr algn="ctr" fontAlgn="t"/>
                          <a:r>
                            <a:rPr lang="en-US" sz="1500" u="none" strike="noStrike" dirty="0">
                              <a:effectLst/>
                            </a:rPr>
                            <a:t>(period 2 nonmetals)</a:t>
                          </a:r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STIX"/>
                          </a:endParaRPr>
                        </a:p>
                      </a:txBody>
                      <a:tcPr marL="54500" marR="54500" marT="38100" marB="381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500" u="none" strike="noStrike" dirty="0">
                              <a:effectLst/>
                            </a:rPr>
                            <a:t>Obey the octet rule; must have exactly eight electrons in structures (unless there is an odd number of valence electrons).</a:t>
                          </a:r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STIX"/>
                          </a:endParaRPr>
                        </a:p>
                      </a:txBody>
                      <a:tcPr marL="54500" marR="54500" marT="38100" marB="381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sz="1500" i="0" u="none" strike="noStrike" dirty="0" smtClean="0">
                                  <a:effectLst/>
                                  <a:latin typeface="Cambria Math" panose="02040503050406030204" pitchFamily="18" charset="0"/>
                                </a:rPr>
                                <m:t>CO</m:t>
                              </m:r>
                              <m:r>
                                <a:rPr lang="en-US" sz="1500" i="0" u="none" strike="noStrike" baseline="-25000" dirty="0">
                                  <a:effectLst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1500" i="0" u="none" strike="noStrike" dirty="0">
                                  <a:effectLst/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m:rPr>
                                  <m:sty m:val="p"/>
                                </m:rPr>
                                <a:rPr lang="en-US" sz="1500" i="0" u="none" strike="noStrike" dirty="0">
                                  <a:effectLst/>
                                  <a:latin typeface="Cambria Math" panose="02040503050406030204" pitchFamily="18" charset="0"/>
                                </a:rPr>
                                <m:t>NF</m:t>
                              </m:r>
                              <m:r>
                                <a:rPr lang="en-US" sz="1500" i="0" u="none" strike="noStrike" baseline="-25000" dirty="0">
                                  <a:effectLst/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oMath>
                          </a14:m>
                          <a:r>
                            <a:rPr lang="en-US" sz="1500" u="none" strike="noStrike" dirty="0">
                              <a:effectLst/>
                            </a:rPr>
                            <a:t>,</a:t>
                          </a:r>
                          <a:r>
                            <a:rPr lang="en-US" sz="1500" i="0" u="none" strike="noStrike" dirty="0">
                              <a:effectLst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500" i="1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500" b="0" i="0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CN</m:t>
                                  </m:r>
                                </m:e>
                                <m:sup>
                                  <m:r>
                                    <a:rPr lang="en-US" sz="1500" b="0" i="0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oMath>
                          </a14:m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STIX"/>
                          </a:endParaRPr>
                        </a:p>
                      </a:txBody>
                      <a:tcPr marL="54500" marR="54500" marT="38100" marB="381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492846208"/>
                      </a:ext>
                    </a:extLst>
                  </a:tr>
                  <a:tr h="533400"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500" u="none" strike="noStrike" dirty="0">
                              <a:effectLst/>
                            </a:rPr>
                            <a:t>Unpaired, single electron (radical)</a:t>
                          </a:r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STIX"/>
                          </a:endParaRPr>
                        </a:p>
                      </a:txBody>
                      <a:tcPr marL="54500" marR="54500" marT="38100" marB="381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500" u="none" strike="noStrike" dirty="0">
                              <a:effectLst/>
                            </a:rPr>
                            <a:t>Odd number of valence electrons; the least electronegative atom has seven electrons.</a:t>
                          </a:r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STIX"/>
                          </a:endParaRPr>
                        </a:p>
                      </a:txBody>
                      <a:tcPr marL="54500" marR="54500" marT="38100" marB="381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500" i="0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NO</m:t>
                                </m:r>
                                <m:r>
                                  <a:rPr lang="en-US" sz="1500" i="0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500" i="0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NO</m:t>
                                </m:r>
                                <m:r>
                                  <a:rPr lang="en-US" sz="1500" i="0" u="none" strike="noStrike" baseline="-25000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sz="1500" b="0" i="0" u="none" strike="noStrike" baseline="-25000" dirty="0">
                            <a:solidFill>
                              <a:srgbClr val="000000"/>
                            </a:solidFill>
                            <a:effectLst/>
                            <a:latin typeface="STIX"/>
                          </a:endParaRPr>
                        </a:p>
                      </a:txBody>
                      <a:tcPr marL="54500" marR="54500" marT="38100" marB="381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147711695"/>
                      </a:ext>
                    </a:extLst>
                  </a:tr>
                  <a:tr h="762000"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500" u="none" strike="noStrike" dirty="0">
                              <a:effectLst/>
                            </a:rPr>
                            <a:t>Period 3 elements and beyond as the central atom.</a:t>
                          </a:r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STIX"/>
                          </a:endParaRPr>
                        </a:p>
                      </a:txBody>
                      <a:tcPr marL="54500" marR="54500" marT="38100" marB="381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500" u="none" strike="noStrike" dirty="0">
                              <a:effectLst/>
                            </a:rPr>
                            <a:t>Must have at least eight electrons (with the exception of radicals) but can accommodate more than eight electrons.</a:t>
                          </a:r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STIX"/>
                          </a:endParaRPr>
                        </a:p>
                      </a:txBody>
                      <a:tcPr marL="54500" marR="54500" marT="38100" marB="381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500" i="0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PCl</m:t>
                                </m:r>
                                <m:r>
                                  <a:rPr lang="en-US" sz="1500" i="0" u="none" strike="noStrike" baseline="-25000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  <m:r>
                                  <a:rPr lang="en-US" sz="1500" i="0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sSup>
                                  <m:sSupPr>
                                    <m:ctrlPr>
                                      <a:rPr lang="en-US" sz="1500" i="1" u="none" strike="noStrike" dirty="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500" b="0" i="0" u="none" strike="noStrike" dirty="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I</m:t>
                                    </m:r>
                                    <m:r>
                                      <a:rPr lang="en-US" sz="1500" b="0" i="0" u="none" strike="noStrike" baseline="-25000" dirty="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  <m:sup>
                                    <m:r>
                                      <a:rPr lang="en-US" sz="1500" b="0" i="0" u="none" strike="noStrike" dirty="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  <m:oMath xmlns:m="http://schemas.openxmlformats.org/officeDocument/2006/math">
                                <m:r>
                                  <a:rPr lang="en-US" sz="1500" i="0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500" i="0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central</m:t>
                                </m:r>
                                <m:r>
                                  <a:rPr lang="en-US" sz="1500" i="0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500" i="0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atom</m:t>
                                </m:r>
                                <m:r>
                                  <a:rPr lang="en-US" sz="1500" i="0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STIX"/>
                          </a:endParaRPr>
                        </a:p>
                      </a:txBody>
                      <a:tcPr marL="54500" marR="54500" marT="38100" marB="381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916528810"/>
                      </a:ext>
                    </a:extLst>
                  </a:tr>
                  <a:tr h="762000"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500" u="none" strike="noStrike" dirty="0">
                              <a:effectLst/>
                            </a:rPr>
                            <a:t>Period 3 elements and beyond as an outer atom.</a:t>
                          </a:r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STIX"/>
                          </a:endParaRPr>
                        </a:p>
                      </a:txBody>
                      <a:tcPr marL="54500" marR="54500" marT="38100" marB="381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500" u="none" strike="noStrike" dirty="0">
                              <a:effectLst/>
                            </a:rPr>
                            <a:t>Obey the octet rule; tend to have exactly eight electrons in structures (unless there is an odd number of valence electrons).</a:t>
                          </a:r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STIX"/>
                          </a:endParaRPr>
                        </a:p>
                      </a:txBody>
                      <a:tcPr marL="54500" marR="54500" marT="38100" marB="381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500" i="0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PCl</m:t>
                                </m:r>
                                <m:r>
                                  <a:rPr lang="en-US" sz="1500" i="0" u="none" strike="noStrike" baseline="-25000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  <m:r>
                                  <a:rPr lang="en-US" sz="1500" i="0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sSup>
                                  <m:sSupPr>
                                    <m:ctrlPr>
                                      <a:rPr lang="en-US" sz="1500" i="1" u="none" strike="noStrike" dirty="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500" b="0" i="0" u="none" strike="noStrike" dirty="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I</m:t>
                                    </m:r>
                                    <m:r>
                                      <a:rPr lang="en-US" sz="1500" b="0" i="0" u="none" strike="noStrike" baseline="-25000" dirty="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  <m:sup>
                                    <m:r>
                                      <a:rPr lang="en-US" sz="1500" b="0" i="0" u="none" strike="noStrike" dirty="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500" b="0" i="1" u="none" strike="noStrike" dirty="0">
                            <a:effectLst/>
                            <a:latin typeface="Cambria Math" panose="02040503050406030204" pitchFamily="18" charset="0"/>
                          </a:endParaRPr>
                        </a:p>
                        <a:p>
                          <a:pPr algn="ctr" fontAlgn="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500" i="0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500" i="0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outer</m:t>
                                </m:r>
                                <m:r>
                                  <a:rPr lang="en-US" sz="1500" i="0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500" i="0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atoms</m:t>
                                </m:r>
                                <m:r>
                                  <a:rPr lang="en-US" sz="1500" i="0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STIX"/>
                          </a:endParaRPr>
                        </a:p>
                      </a:txBody>
                      <a:tcPr marL="54500" marR="54500" marT="38100" marB="381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2965013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 descr="Summary of Octet Rule and Its Exceptions" title="Table 6.1 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11B3060D-8AD0-4074-81B5-61E83F2DC8D2}"/>
                  </a:ext>
                </a:extLst>
              </p:cNvPr>
              <p:cNvGraphicFramePr>
                <a:graphicFrameLocks noGrp="1"/>
              </p:cNvGraphicFramePr>
              <p:nvPr>
                <p:ph sz="quarter" idx="1"/>
                <p:extLst>
                  <p:ext uri="{D42A27DB-BD31-4B8C-83A1-F6EECF244321}">
                    <p14:modId xmlns:p14="http://schemas.microsoft.com/office/powerpoint/2010/main" val="3437134629"/>
                  </p:ext>
                </p:extLst>
              </p:nvPr>
            </p:nvGraphicFramePr>
            <p:xfrm>
              <a:off x="612775" y="1600200"/>
              <a:ext cx="8153646" cy="3649980"/>
            </p:xfrm>
            <a:graphic>
              <a:graphicData uri="http://schemas.openxmlformats.org/drawingml/2006/table">
                <a:tbl>
                  <a:tblPr firstRow="1" bandRow="1">
                    <a:tableStyleId>{5A111915-BE36-4E01-A7E5-04B1672EAD32}</a:tableStyleId>
                  </a:tblPr>
                  <a:tblGrid>
                    <a:gridCol w="1762950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3111639483"/>
                        </a:ext>
                      </a:extLst>
                    </a:gridCol>
                    <a:gridCol w="5132461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745254052"/>
                        </a:ext>
                      </a:extLst>
                    </a:gridCol>
                    <a:gridCol w="1258235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1662247959"/>
                        </a:ext>
                      </a:extLst>
                    </a:gridCol>
                  </a:tblGrid>
                  <a:tr h="29718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500" u="none" strike="noStrike" dirty="0">
                              <a:effectLst/>
                            </a:rPr>
                            <a:t>Criterion</a:t>
                          </a:r>
                          <a:endParaRPr lang="en-US" sz="1500" b="1" i="0" u="none" strike="noStrike" dirty="0">
                            <a:solidFill>
                              <a:srgbClr val="FFFFFF"/>
                            </a:solidFill>
                            <a:effectLst/>
                            <a:latin typeface="STIX"/>
                          </a:endParaRPr>
                        </a:p>
                      </a:txBody>
                      <a:tcPr marL="54500" marR="65399" marT="34290" marB="3429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500" u="none" strike="noStrike" dirty="0">
                              <a:effectLst/>
                            </a:rPr>
                            <a:t>Description</a:t>
                          </a:r>
                          <a:endParaRPr lang="en-US" sz="1500" b="1" i="0" u="none" strike="noStrike" dirty="0">
                            <a:solidFill>
                              <a:srgbClr val="FFFFFF"/>
                            </a:solidFill>
                            <a:effectLst/>
                            <a:latin typeface="STIX"/>
                          </a:endParaRPr>
                        </a:p>
                      </a:txBody>
                      <a:tcPr marL="54500" marR="65399" marT="34290" marB="3429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500" u="none" strike="noStrike" dirty="0">
                              <a:effectLst/>
                            </a:rPr>
                            <a:t>Examples</a:t>
                          </a:r>
                          <a:endParaRPr lang="en-US" sz="1500" b="1" i="0" u="none" strike="noStrike" dirty="0">
                            <a:solidFill>
                              <a:srgbClr val="FFFFFF"/>
                            </a:solidFill>
                            <a:effectLst/>
                            <a:latin typeface="STIX"/>
                          </a:endParaRPr>
                        </a:p>
                      </a:txBody>
                      <a:tcPr marL="54500" marR="65399" marT="34290" marB="3429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309983499"/>
                      </a:ext>
                    </a:extLst>
                  </a:tr>
                  <a:tr h="533400"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500" u="none" strike="noStrike" dirty="0">
                              <a:effectLst/>
                            </a:rPr>
                            <a:t>H, </a:t>
                          </a:r>
                          <a:r>
                            <a:rPr lang="en-US" sz="1500" u="none" strike="noStrike" dirty="0" smtClean="0">
                              <a:effectLst/>
                            </a:rPr>
                            <a:t>Be</a:t>
                          </a:r>
                          <a:r>
                            <a:rPr lang="en-US" sz="1500" u="none" strike="noStrike" dirty="0">
                              <a:effectLst/>
                            </a:rPr>
                            <a:t>, or B</a:t>
                          </a:r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STIX"/>
                          </a:endParaRPr>
                        </a:p>
                      </a:txBody>
                      <a:tcPr marL="54500" marR="54500" marT="38100" marB="381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500" u="none" strike="noStrike" dirty="0">
                              <a:effectLst/>
                            </a:rPr>
                            <a:t>Do not obey the octet rule; H, Be, and B have two, four, and six electrons, respectively, in structures.</a:t>
                          </a:r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STIX"/>
                          </a:endParaRPr>
                        </a:p>
                      </a:txBody>
                      <a:tcPr marL="54500" marR="54500" marT="38100" marB="381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54500" marR="54500" marT="38100" marB="381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547343" t="-60227" r="-966" b="-53863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2804544192"/>
                      </a:ext>
                    </a:extLst>
                  </a:tr>
                  <a:tr h="762000"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500" u="none" strike="noStrike" dirty="0">
                              <a:effectLst/>
                            </a:rPr>
                            <a:t>C, N, O, or F </a:t>
                          </a:r>
                        </a:p>
                        <a:p>
                          <a:pPr algn="ctr" fontAlgn="t"/>
                          <a:r>
                            <a:rPr lang="en-US" sz="1500" u="none" strike="noStrike" dirty="0">
                              <a:effectLst/>
                            </a:rPr>
                            <a:t>(period 2 nonmetals)</a:t>
                          </a:r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STIX"/>
                          </a:endParaRPr>
                        </a:p>
                      </a:txBody>
                      <a:tcPr marL="54500" marR="54500" marT="38100" marB="381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500" u="none" strike="noStrike" dirty="0">
                              <a:effectLst/>
                            </a:rPr>
                            <a:t>Obey the octet rule; must have exactly eight electrons in structures (unless there is an odd number of valence electrons).</a:t>
                          </a:r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STIX"/>
                          </a:endParaRPr>
                        </a:p>
                      </a:txBody>
                      <a:tcPr marL="54500" marR="54500" marT="38100" marB="381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54500" marR="54500" marT="38100" marB="381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547343" t="-112800" r="-966" b="-2792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3492846208"/>
                      </a:ext>
                    </a:extLst>
                  </a:tr>
                  <a:tr h="533400"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500" u="none" strike="noStrike" dirty="0">
                              <a:effectLst/>
                            </a:rPr>
                            <a:t>Unpaired, single electron (radical)</a:t>
                          </a:r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STIX"/>
                          </a:endParaRPr>
                        </a:p>
                      </a:txBody>
                      <a:tcPr marL="54500" marR="54500" marT="38100" marB="381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500" u="none" strike="noStrike" dirty="0">
                              <a:effectLst/>
                            </a:rPr>
                            <a:t>Odd number of valence electrons; the least electronegative atom has seven electrons.</a:t>
                          </a:r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STIX"/>
                          </a:endParaRPr>
                        </a:p>
                      </a:txBody>
                      <a:tcPr marL="54500" marR="54500" marT="38100" marB="381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54500" marR="54500" marT="38100" marB="381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547343" t="-305747" r="-966" b="-30114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3147711695"/>
                      </a:ext>
                    </a:extLst>
                  </a:tr>
                  <a:tr h="762000"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500" u="none" strike="noStrike" dirty="0">
                              <a:effectLst/>
                            </a:rPr>
                            <a:t>Period 3 elements and beyond as the central atom.</a:t>
                          </a:r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STIX"/>
                          </a:endParaRPr>
                        </a:p>
                      </a:txBody>
                      <a:tcPr marL="54500" marR="54500" marT="38100" marB="381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500" u="none" strike="noStrike" dirty="0">
                              <a:effectLst/>
                            </a:rPr>
                            <a:t>Must have at least eight electrons (with the exception of radicals) but can accommodate more than eight electrons.</a:t>
                          </a:r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STIX"/>
                          </a:endParaRPr>
                        </a:p>
                      </a:txBody>
                      <a:tcPr marL="54500" marR="54500" marT="38100" marB="381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54500" marR="54500" marT="38100" marB="381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547343" t="-280159" r="-966" b="-10793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916528810"/>
                      </a:ext>
                    </a:extLst>
                  </a:tr>
                  <a:tr h="762000"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500" u="none" strike="noStrike" dirty="0">
                              <a:effectLst/>
                            </a:rPr>
                            <a:t>Period 3 elements and beyond as an outer atom.</a:t>
                          </a:r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STIX"/>
                          </a:endParaRPr>
                        </a:p>
                      </a:txBody>
                      <a:tcPr marL="54500" marR="54500" marT="38100" marB="381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500" u="none" strike="noStrike" dirty="0">
                              <a:effectLst/>
                            </a:rPr>
                            <a:t>Obey the octet rule; tend to have exactly eight electrons in structures (unless there is an odd number of valence electrons).</a:t>
                          </a:r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STIX"/>
                          </a:endParaRPr>
                        </a:p>
                      </a:txBody>
                      <a:tcPr marL="54500" marR="54500" marT="38100" marB="381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54500" marR="54500" marT="38100" marB="3810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547343" t="-383200" r="-966" b="-88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229650130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64567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6212D7-2F13-46B5-8D62-D722198969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Bonding Motifs Based on Formal Charge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90D52F8-6446-4DBC-8302-521803851D1A}"/>
              </a:ext>
            </a:extLst>
          </p:cNvPr>
          <p:cNvSpPr txBox="1"/>
          <p:nvPr/>
        </p:nvSpPr>
        <p:spPr>
          <a:xfrm>
            <a:off x="729841" y="1719527"/>
            <a:ext cx="1543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Group 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28D9ADF-AE0E-45DF-9908-9C55F80B0AC2}"/>
              </a:ext>
            </a:extLst>
          </p:cNvPr>
          <p:cNvSpPr txBox="1"/>
          <p:nvPr/>
        </p:nvSpPr>
        <p:spPr>
          <a:xfrm>
            <a:off x="4950901" y="1698929"/>
            <a:ext cx="1543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Group </a:t>
            </a:r>
            <a:r>
              <a:rPr lang="en-US" dirty="0" smtClean="0"/>
              <a:t>13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338C7FE-C0EA-4A04-80C4-F9AB27356854}"/>
              </a:ext>
            </a:extLst>
          </p:cNvPr>
          <p:cNvSpPr txBox="1"/>
          <p:nvPr/>
        </p:nvSpPr>
        <p:spPr>
          <a:xfrm>
            <a:off x="2870431" y="1698929"/>
            <a:ext cx="1543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Group 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211BA57-CFB8-4F52-B1F5-3BEC5BAED438}"/>
              </a:ext>
            </a:extLst>
          </p:cNvPr>
          <p:cNvSpPr txBox="1"/>
          <p:nvPr/>
        </p:nvSpPr>
        <p:spPr>
          <a:xfrm>
            <a:off x="671650" y="3429000"/>
            <a:ext cx="1543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Group </a:t>
            </a:r>
            <a:r>
              <a:rPr lang="en-US" dirty="0" smtClean="0"/>
              <a:t>15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E4E9606-095B-48BD-A6F1-0729A265F462}"/>
              </a:ext>
            </a:extLst>
          </p:cNvPr>
          <p:cNvSpPr txBox="1"/>
          <p:nvPr/>
        </p:nvSpPr>
        <p:spPr>
          <a:xfrm>
            <a:off x="2812240" y="3429000"/>
            <a:ext cx="1543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Group </a:t>
            </a:r>
            <a:r>
              <a:rPr lang="en-US" dirty="0" smtClean="0"/>
              <a:t>16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3789AF-F1F0-4770-ACAA-1BAACF0CCF0D}"/>
              </a:ext>
            </a:extLst>
          </p:cNvPr>
          <p:cNvSpPr txBox="1"/>
          <p:nvPr/>
        </p:nvSpPr>
        <p:spPr>
          <a:xfrm>
            <a:off x="7222473" y="1698713"/>
            <a:ext cx="1543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Group </a:t>
            </a:r>
            <a:r>
              <a:rPr lang="en-US" dirty="0" smtClean="0"/>
              <a:t>14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59A9DE9-1B18-45C3-9C38-2AAD5C0F90C1}"/>
              </a:ext>
            </a:extLst>
          </p:cNvPr>
          <p:cNvSpPr txBox="1"/>
          <p:nvPr/>
        </p:nvSpPr>
        <p:spPr>
          <a:xfrm>
            <a:off x="7147655" y="3420687"/>
            <a:ext cx="1543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Group </a:t>
            </a:r>
            <a:r>
              <a:rPr lang="en-US" dirty="0" smtClean="0"/>
              <a:t>18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C5E4AAE-7464-4C8D-ABF8-BB3E7215B0C6}"/>
              </a:ext>
            </a:extLst>
          </p:cNvPr>
          <p:cNvSpPr txBox="1"/>
          <p:nvPr/>
        </p:nvSpPr>
        <p:spPr>
          <a:xfrm>
            <a:off x="4884396" y="3428485"/>
            <a:ext cx="1543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Group </a:t>
            </a:r>
            <a:r>
              <a:rPr lang="en-US" dirty="0" smtClean="0"/>
              <a:t>17</a:t>
            </a:r>
            <a:endParaRPr lang="en-US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B8A8200-23B2-4904-B391-18084D8212B9}"/>
              </a:ext>
            </a:extLst>
          </p:cNvPr>
          <p:cNvCxnSpPr/>
          <p:nvPr/>
        </p:nvCxnSpPr>
        <p:spPr>
          <a:xfrm>
            <a:off x="2063692" y="323815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71D5B06-CA7A-4412-AC0B-E9C36C170656}"/>
              </a:ext>
            </a:extLst>
          </p:cNvPr>
          <p:cNvGrpSpPr/>
          <p:nvPr/>
        </p:nvGrpSpPr>
        <p:grpSpPr>
          <a:xfrm>
            <a:off x="939820" y="2422804"/>
            <a:ext cx="838646" cy="646331"/>
            <a:chOff x="939820" y="2422804"/>
            <a:chExt cx="838646" cy="646331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786E079-1318-4E2D-9F70-1F8CEF2032DE}"/>
                </a:ext>
              </a:extLst>
            </p:cNvPr>
            <p:cNvSpPr txBox="1"/>
            <p:nvPr/>
          </p:nvSpPr>
          <p:spPr>
            <a:xfrm>
              <a:off x="939820" y="2422804"/>
              <a:ext cx="52825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/>
                <a:t>H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CEBBBD98-17C2-47EC-B48A-0DA193497002}"/>
                </a:ext>
              </a:extLst>
            </p:cNvPr>
            <p:cNvCxnSpPr>
              <a:cxnSpLocks/>
            </p:cNvCxnSpPr>
            <p:nvPr/>
          </p:nvCxnSpPr>
          <p:spPr>
            <a:xfrm>
              <a:off x="1468074" y="2768304"/>
              <a:ext cx="310392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CB64E0D-3543-436F-A8EC-C2D8DD55A2AA}"/>
              </a:ext>
            </a:extLst>
          </p:cNvPr>
          <p:cNvGrpSpPr/>
          <p:nvPr/>
        </p:nvGrpSpPr>
        <p:grpSpPr>
          <a:xfrm>
            <a:off x="2761630" y="2414352"/>
            <a:ext cx="1316818" cy="646331"/>
            <a:chOff x="2761630" y="2414352"/>
            <a:chExt cx="1316818" cy="646331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6C745851-CDE0-4313-B806-8FAB922F9DCA}"/>
                </a:ext>
              </a:extLst>
            </p:cNvPr>
            <p:cNvGrpSpPr/>
            <p:nvPr/>
          </p:nvGrpSpPr>
          <p:grpSpPr>
            <a:xfrm>
              <a:off x="3072022" y="2414352"/>
              <a:ext cx="1006426" cy="646331"/>
              <a:chOff x="939820" y="2422804"/>
              <a:chExt cx="1006426" cy="646331"/>
            </a:xfrm>
          </p:grpSpPr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904848DC-33B6-4690-BFF3-3CD37364C493}"/>
                  </a:ext>
                </a:extLst>
              </p:cNvPr>
              <p:cNvSpPr txBox="1"/>
              <p:nvPr/>
            </p:nvSpPr>
            <p:spPr>
              <a:xfrm>
                <a:off x="939820" y="2422804"/>
                <a:ext cx="78691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/>
                  <a:t>Be</a:t>
                </a:r>
              </a:p>
            </p:txBody>
          </p: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E8F777E7-E566-4A73-A153-B4A0A5BC9E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35854" y="2776756"/>
                <a:ext cx="310392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010F796B-37B1-4174-A18F-D9C3B2C2386B}"/>
                </a:ext>
              </a:extLst>
            </p:cNvPr>
            <p:cNvCxnSpPr>
              <a:cxnSpLocks/>
            </p:cNvCxnSpPr>
            <p:nvPr/>
          </p:nvCxnSpPr>
          <p:spPr>
            <a:xfrm>
              <a:off x="2761630" y="2769639"/>
              <a:ext cx="310392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8E23254-CAC5-4C3C-B0FA-12E56D09A1B3}"/>
              </a:ext>
            </a:extLst>
          </p:cNvPr>
          <p:cNvGrpSpPr/>
          <p:nvPr/>
        </p:nvGrpSpPr>
        <p:grpSpPr>
          <a:xfrm>
            <a:off x="5071269" y="2377224"/>
            <a:ext cx="1097306" cy="954604"/>
            <a:chOff x="4918869" y="2224824"/>
            <a:chExt cx="1097306" cy="954604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53CED884-D771-43C0-8208-255B84EAAC7E}"/>
                </a:ext>
              </a:extLst>
            </p:cNvPr>
            <p:cNvGrpSpPr/>
            <p:nvPr/>
          </p:nvGrpSpPr>
          <p:grpSpPr>
            <a:xfrm>
              <a:off x="4918869" y="2224824"/>
              <a:ext cx="1097306" cy="646331"/>
              <a:chOff x="2761630" y="2414352"/>
              <a:chExt cx="1097306" cy="646331"/>
            </a:xfrm>
          </p:grpSpPr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FDB3D79E-6CF3-41F8-9E29-DE30C7D6950E}"/>
                  </a:ext>
                </a:extLst>
              </p:cNvPr>
              <p:cNvGrpSpPr/>
              <p:nvPr/>
            </p:nvGrpSpPr>
            <p:grpSpPr>
              <a:xfrm>
                <a:off x="3072022" y="2414352"/>
                <a:ext cx="786914" cy="646331"/>
                <a:chOff x="939820" y="2422804"/>
                <a:chExt cx="786914" cy="646331"/>
              </a:xfrm>
            </p:grpSpPr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C7FEB0E8-0E1E-466F-929F-7D628ACE021B}"/>
                    </a:ext>
                  </a:extLst>
                </p:cNvPr>
                <p:cNvSpPr txBox="1"/>
                <p:nvPr/>
              </p:nvSpPr>
              <p:spPr>
                <a:xfrm>
                  <a:off x="939820" y="2422804"/>
                  <a:ext cx="786914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3600" dirty="0"/>
                    <a:t>B</a:t>
                  </a:r>
                </a:p>
              </p:txBody>
            </p:sp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AE26ED41-A9FD-4BF8-B2DD-C4F22D245C1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416342" y="2778091"/>
                  <a:ext cx="310392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FFD25F25-47C2-456A-9CD7-1C2FD253DAE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61630" y="2769639"/>
                <a:ext cx="310392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4A40C302-E78C-4233-89A4-34EC5B73E90A}"/>
                </a:ext>
              </a:extLst>
            </p:cNvPr>
            <p:cNvCxnSpPr>
              <a:cxnSpLocks/>
            </p:cNvCxnSpPr>
            <p:nvPr/>
          </p:nvCxnSpPr>
          <p:spPr>
            <a:xfrm>
              <a:off x="5467522" y="2871155"/>
              <a:ext cx="0" cy="308273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F4A1038E-5D22-44D9-83D0-63ABC01FF428}"/>
              </a:ext>
            </a:extLst>
          </p:cNvPr>
          <p:cNvGrpSpPr/>
          <p:nvPr/>
        </p:nvGrpSpPr>
        <p:grpSpPr>
          <a:xfrm>
            <a:off x="7169212" y="2114531"/>
            <a:ext cx="1097306" cy="1217297"/>
            <a:chOff x="7169212" y="2114531"/>
            <a:chExt cx="1097306" cy="1217297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4F249B26-F323-4FDB-B3D1-6E916A4FD0FF}"/>
                </a:ext>
              </a:extLst>
            </p:cNvPr>
            <p:cNvGrpSpPr/>
            <p:nvPr/>
          </p:nvGrpSpPr>
          <p:grpSpPr>
            <a:xfrm>
              <a:off x="7169212" y="2377224"/>
              <a:ext cx="1097306" cy="954604"/>
              <a:chOff x="4918869" y="2224824"/>
              <a:chExt cx="1097306" cy="954604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75A73202-C2C4-4B67-8BE5-DF743BC6E48D}"/>
                  </a:ext>
                </a:extLst>
              </p:cNvPr>
              <p:cNvGrpSpPr/>
              <p:nvPr/>
            </p:nvGrpSpPr>
            <p:grpSpPr>
              <a:xfrm>
                <a:off x="4918869" y="2224824"/>
                <a:ext cx="1097306" cy="646331"/>
                <a:chOff x="2761630" y="2414352"/>
                <a:chExt cx="1097306" cy="646331"/>
              </a:xfrm>
            </p:grpSpPr>
            <p:grpSp>
              <p:nvGrpSpPr>
                <p:cNvPr id="28" name="Group 27">
                  <a:extLst>
                    <a:ext uri="{FF2B5EF4-FFF2-40B4-BE49-F238E27FC236}">
                      <a16:creationId xmlns:a16="http://schemas.microsoft.com/office/drawing/2014/main" id="{B1E3FA98-BD35-4B3D-8CDE-135BAED2BBF6}"/>
                    </a:ext>
                  </a:extLst>
                </p:cNvPr>
                <p:cNvGrpSpPr/>
                <p:nvPr/>
              </p:nvGrpSpPr>
              <p:grpSpPr>
                <a:xfrm>
                  <a:off x="3072022" y="2414352"/>
                  <a:ext cx="786914" cy="646331"/>
                  <a:chOff x="939820" y="2422804"/>
                  <a:chExt cx="786914" cy="646331"/>
                </a:xfrm>
              </p:grpSpPr>
              <p:sp>
                <p:nvSpPr>
                  <p:cNvPr id="30" name="TextBox 29">
                    <a:extLst>
                      <a:ext uri="{FF2B5EF4-FFF2-40B4-BE49-F238E27FC236}">
                        <a16:creationId xmlns:a16="http://schemas.microsoft.com/office/drawing/2014/main" id="{8BCFE486-B116-413C-AC74-5D054F2E2FCA}"/>
                      </a:ext>
                    </a:extLst>
                  </p:cNvPr>
                  <p:cNvSpPr txBox="1"/>
                  <p:nvPr/>
                </p:nvSpPr>
                <p:spPr>
                  <a:xfrm>
                    <a:off x="939820" y="2422804"/>
                    <a:ext cx="786914" cy="6463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3600" dirty="0"/>
                      <a:t>C</a:t>
                    </a:r>
                  </a:p>
                </p:txBody>
              </p:sp>
              <p:cxnSp>
                <p:nvCxnSpPr>
                  <p:cNvPr id="31" name="Straight Connector 30">
                    <a:extLst>
                      <a:ext uri="{FF2B5EF4-FFF2-40B4-BE49-F238E27FC236}">
                        <a16:creationId xmlns:a16="http://schemas.microsoft.com/office/drawing/2014/main" id="{6DF07081-2B88-4528-AF5E-9C752D8CABD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416342" y="2778091"/>
                    <a:ext cx="310392" cy="0"/>
                  </a:xfrm>
                  <a:prstGeom prst="line">
                    <a:avLst/>
                  </a:prstGeom>
                  <a:ln w="381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9" name="Straight Connector 28">
                  <a:extLst>
                    <a:ext uri="{FF2B5EF4-FFF2-40B4-BE49-F238E27FC236}">
                      <a16:creationId xmlns:a16="http://schemas.microsoft.com/office/drawing/2014/main" id="{D6FCEF00-0F35-4EE3-8C0D-D14EFE4F1B9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61630" y="2769639"/>
                  <a:ext cx="310392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2D131E17-8A42-4848-8A92-6DEF8E191B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67522" y="2871155"/>
                <a:ext cx="0" cy="308273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AD2320D-7B4A-4D1B-B341-46B8BA70BCAF}"/>
                </a:ext>
              </a:extLst>
            </p:cNvPr>
            <p:cNvCxnSpPr>
              <a:cxnSpLocks/>
            </p:cNvCxnSpPr>
            <p:nvPr/>
          </p:nvCxnSpPr>
          <p:spPr>
            <a:xfrm>
              <a:off x="7719257" y="2114531"/>
              <a:ext cx="0" cy="308273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F5E46F85-A6CE-4CC7-B8C6-485FA77D290D}"/>
              </a:ext>
            </a:extLst>
          </p:cNvPr>
          <p:cNvGrpSpPr/>
          <p:nvPr/>
        </p:nvGrpSpPr>
        <p:grpSpPr>
          <a:xfrm>
            <a:off x="638643" y="5364389"/>
            <a:ext cx="1097306" cy="1109647"/>
            <a:chOff x="638643" y="5364389"/>
            <a:chExt cx="1097306" cy="1109647"/>
          </a:xfrm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BD6684E0-C463-4F05-A40B-C6ED3E124259}"/>
                </a:ext>
              </a:extLst>
            </p:cNvPr>
            <p:cNvGrpSpPr/>
            <p:nvPr/>
          </p:nvGrpSpPr>
          <p:grpSpPr>
            <a:xfrm>
              <a:off x="638643" y="5519432"/>
              <a:ext cx="1097306" cy="954604"/>
              <a:chOff x="4918869" y="2224824"/>
              <a:chExt cx="1097306" cy="954604"/>
            </a:xfrm>
          </p:grpSpPr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ECC004D3-DB3D-4CD2-B455-CCCDD4F6F6D0}"/>
                  </a:ext>
                </a:extLst>
              </p:cNvPr>
              <p:cNvGrpSpPr/>
              <p:nvPr/>
            </p:nvGrpSpPr>
            <p:grpSpPr>
              <a:xfrm>
                <a:off x="4918869" y="2224824"/>
                <a:ext cx="1097306" cy="646331"/>
                <a:chOff x="2761630" y="2414352"/>
                <a:chExt cx="1097306" cy="646331"/>
              </a:xfrm>
            </p:grpSpPr>
            <p:grpSp>
              <p:nvGrpSpPr>
                <p:cNvPr id="54" name="Group 53">
                  <a:extLst>
                    <a:ext uri="{FF2B5EF4-FFF2-40B4-BE49-F238E27FC236}">
                      <a16:creationId xmlns:a16="http://schemas.microsoft.com/office/drawing/2014/main" id="{D88CC878-16C3-479F-9FF5-FCADBAA6C267}"/>
                    </a:ext>
                  </a:extLst>
                </p:cNvPr>
                <p:cNvGrpSpPr/>
                <p:nvPr/>
              </p:nvGrpSpPr>
              <p:grpSpPr>
                <a:xfrm>
                  <a:off x="3072022" y="2414352"/>
                  <a:ext cx="786914" cy="646331"/>
                  <a:chOff x="939820" y="2422804"/>
                  <a:chExt cx="786914" cy="646331"/>
                </a:xfrm>
              </p:grpSpPr>
              <p:sp>
                <p:nvSpPr>
                  <p:cNvPr id="56" name="TextBox 55">
                    <a:extLst>
                      <a:ext uri="{FF2B5EF4-FFF2-40B4-BE49-F238E27FC236}">
                        <a16:creationId xmlns:a16="http://schemas.microsoft.com/office/drawing/2014/main" id="{39D64443-F4D3-4801-B411-5565619E1F08}"/>
                      </a:ext>
                    </a:extLst>
                  </p:cNvPr>
                  <p:cNvSpPr txBox="1"/>
                  <p:nvPr/>
                </p:nvSpPr>
                <p:spPr>
                  <a:xfrm>
                    <a:off x="939820" y="2422804"/>
                    <a:ext cx="786914" cy="6463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3600" dirty="0"/>
                      <a:t>P</a:t>
                    </a:r>
                  </a:p>
                </p:txBody>
              </p:sp>
              <p:cxnSp>
                <p:nvCxnSpPr>
                  <p:cNvPr id="57" name="Straight Connector 56">
                    <a:extLst>
                      <a:ext uri="{FF2B5EF4-FFF2-40B4-BE49-F238E27FC236}">
                        <a16:creationId xmlns:a16="http://schemas.microsoft.com/office/drawing/2014/main" id="{E9F14EC3-C46F-47DF-9EBB-102B7E970A6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416342" y="2778091"/>
                    <a:ext cx="310392" cy="0"/>
                  </a:xfrm>
                  <a:prstGeom prst="line">
                    <a:avLst/>
                  </a:prstGeom>
                  <a:ln w="381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29729ECD-B387-4A4A-B342-63AAC148E23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61630" y="2769639"/>
                  <a:ext cx="310392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C763CED5-B0A6-4895-AFCA-3B4E4015E77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67522" y="2871155"/>
                <a:ext cx="0" cy="308273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C7E9E19C-D4F2-46BB-87C4-F3E00B239F70}"/>
                </a:ext>
              </a:extLst>
            </p:cNvPr>
            <p:cNvCxnSpPr>
              <a:cxnSpLocks/>
            </p:cNvCxnSpPr>
            <p:nvPr/>
          </p:nvCxnSpPr>
          <p:spPr>
            <a:xfrm>
              <a:off x="784624" y="5364389"/>
              <a:ext cx="247222" cy="281402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A87424A8-9717-469E-A262-114D3350618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99849" y="5364389"/>
              <a:ext cx="168225" cy="281402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8440CE3B-D5AE-4F97-A642-049491C0C876}"/>
              </a:ext>
            </a:extLst>
          </p:cNvPr>
          <p:cNvGrpSpPr/>
          <p:nvPr/>
        </p:nvGrpSpPr>
        <p:grpSpPr>
          <a:xfrm>
            <a:off x="655294" y="3923585"/>
            <a:ext cx="1097306" cy="962993"/>
            <a:chOff x="655294" y="3923585"/>
            <a:chExt cx="1097306" cy="962993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13C7CBB2-EA4E-4986-A881-C3714A99D6A6}"/>
                </a:ext>
              </a:extLst>
            </p:cNvPr>
            <p:cNvGrpSpPr/>
            <p:nvPr/>
          </p:nvGrpSpPr>
          <p:grpSpPr>
            <a:xfrm>
              <a:off x="655294" y="3931974"/>
              <a:ext cx="1097306" cy="954604"/>
              <a:chOff x="4918869" y="2224824"/>
              <a:chExt cx="1097306" cy="954604"/>
            </a:xfrm>
          </p:grpSpPr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0467774E-1449-40A0-A045-4ECDBC727668}"/>
                  </a:ext>
                </a:extLst>
              </p:cNvPr>
              <p:cNvGrpSpPr/>
              <p:nvPr/>
            </p:nvGrpSpPr>
            <p:grpSpPr>
              <a:xfrm>
                <a:off x="4918869" y="2224824"/>
                <a:ext cx="1097306" cy="646331"/>
                <a:chOff x="2761630" y="2414352"/>
                <a:chExt cx="1097306" cy="646331"/>
              </a:xfrm>
            </p:grpSpPr>
            <p:grpSp>
              <p:nvGrpSpPr>
                <p:cNvPr id="47" name="Group 46">
                  <a:extLst>
                    <a:ext uri="{FF2B5EF4-FFF2-40B4-BE49-F238E27FC236}">
                      <a16:creationId xmlns:a16="http://schemas.microsoft.com/office/drawing/2014/main" id="{98904112-916C-4A87-8FA1-F9FA5B42AA11}"/>
                    </a:ext>
                  </a:extLst>
                </p:cNvPr>
                <p:cNvGrpSpPr/>
                <p:nvPr/>
              </p:nvGrpSpPr>
              <p:grpSpPr>
                <a:xfrm>
                  <a:off x="3072022" y="2414352"/>
                  <a:ext cx="786914" cy="646331"/>
                  <a:chOff x="939820" y="2422804"/>
                  <a:chExt cx="786914" cy="646331"/>
                </a:xfrm>
              </p:grpSpPr>
              <p:sp>
                <p:nvSpPr>
                  <p:cNvPr id="49" name="TextBox 48">
                    <a:extLst>
                      <a:ext uri="{FF2B5EF4-FFF2-40B4-BE49-F238E27FC236}">
                        <a16:creationId xmlns:a16="http://schemas.microsoft.com/office/drawing/2014/main" id="{F08111C7-FEED-40D6-A27F-0D664BBBD374}"/>
                      </a:ext>
                    </a:extLst>
                  </p:cNvPr>
                  <p:cNvSpPr txBox="1"/>
                  <p:nvPr/>
                </p:nvSpPr>
                <p:spPr>
                  <a:xfrm>
                    <a:off x="939820" y="2422804"/>
                    <a:ext cx="786914" cy="6463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3600" dirty="0"/>
                      <a:t>N</a:t>
                    </a:r>
                  </a:p>
                </p:txBody>
              </p:sp>
              <p:cxnSp>
                <p:nvCxnSpPr>
                  <p:cNvPr id="50" name="Straight Connector 49">
                    <a:extLst>
                      <a:ext uri="{FF2B5EF4-FFF2-40B4-BE49-F238E27FC236}">
                        <a16:creationId xmlns:a16="http://schemas.microsoft.com/office/drawing/2014/main" id="{285F7D6D-555C-4F69-BF2E-2E79B9D213A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416342" y="2778091"/>
                    <a:ext cx="310392" cy="0"/>
                  </a:xfrm>
                  <a:prstGeom prst="line">
                    <a:avLst/>
                  </a:prstGeom>
                  <a:ln w="381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0BFE8E4E-8D3E-4C0D-AF9C-BCBC0061778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61630" y="2769639"/>
                  <a:ext cx="310392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2D4CF73A-0E84-4382-AA09-D9C2E7AAC0B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67522" y="2871155"/>
                <a:ext cx="0" cy="308273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FA196E3E-8282-4DBA-8F0C-743CEACD264C}"/>
                </a:ext>
              </a:extLst>
            </p:cNvPr>
            <p:cNvSpPr/>
            <p:nvPr/>
          </p:nvSpPr>
          <p:spPr>
            <a:xfrm>
              <a:off x="1103406" y="3923585"/>
              <a:ext cx="83890" cy="78288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C8E0C00A-3DF7-48F1-B56C-7F53BCE6E93D}"/>
                </a:ext>
              </a:extLst>
            </p:cNvPr>
            <p:cNvSpPr/>
            <p:nvPr/>
          </p:nvSpPr>
          <p:spPr>
            <a:xfrm>
              <a:off x="1249768" y="3925364"/>
              <a:ext cx="83890" cy="78288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96280AF5-320C-409B-913E-79A4A9021B6F}"/>
              </a:ext>
            </a:extLst>
          </p:cNvPr>
          <p:cNvGrpSpPr/>
          <p:nvPr/>
        </p:nvGrpSpPr>
        <p:grpSpPr>
          <a:xfrm>
            <a:off x="2810563" y="3969254"/>
            <a:ext cx="1097306" cy="649456"/>
            <a:chOff x="2835730" y="4019588"/>
            <a:chExt cx="1097306" cy="649456"/>
          </a:xfrm>
        </p:grpSpPr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A01E233A-967F-425D-83CD-ABFACC543621}"/>
                </a:ext>
              </a:extLst>
            </p:cNvPr>
            <p:cNvGrpSpPr/>
            <p:nvPr/>
          </p:nvGrpSpPr>
          <p:grpSpPr>
            <a:xfrm>
              <a:off x="3260135" y="4027105"/>
              <a:ext cx="226311" cy="85485"/>
              <a:chOff x="3118922" y="3902411"/>
              <a:chExt cx="226311" cy="85485"/>
            </a:xfrm>
          </p:grpSpPr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7E764FED-747C-4F31-B4A8-8A0A660DA8E9}"/>
                  </a:ext>
                </a:extLst>
              </p:cNvPr>
              <p:cNvSpPr/>
              <p:nvPr/>
            </p:nvSpPr>
            <p:spPr>
              <a:xfrm>
                <a:off x="3118922" y="3902411"/>
                <a:ext cx="83890" cy="78288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6D45D586-3F90-4973-A9AF-C6CD17F9D6F1}"/>
                  </a:ext>
                </a:extLst>
              </p:cNvPr>
              <p:cNvSpPr/>
              <p:nvPr/>
            </p:nvSpPr>
            <p:spPr>
              <a:xfrm>
                <a:off x="3261343" y="3909608"/>
                <a:ext cx="83890" cy="78288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34D9DBC4-18F3-476C-8D8E-C35E94C1BA06}"/>
                </a:ext>
              </a:extLst>
            </p:cNvPr>
            <p:cNvGrpSpPr/>
            <p:nvPr/>
          </p:nvGrpSpPr>
          <p:grpSpPr>
            <a:xfrm>
              <a:off x="2835730" y="4019588"/>
              <a:ext cx="1097306" cy="649456"/>
              <a:chOff x="2687527" y="3877022"/>
              <a:chExt cx="1097306" cy="649456"/>
            </a:xfrm>
          </p:grpSpPr>
          <p:grpSp>
            <p:nvGrpSpPr>
              <p:cNvPr id="67" name="Group 66">
                <a:extLst>
                  <a:ext uri="{FF2B5EF4-FFF2-40B4-BE49-F238E27FC236}">
                    <a16:creationId xmlns:a16="http://schemas.microsoft.com/office/drawing/2014/main" id="{22D72AC4-AAA1-4FFA-8A13-05567558D34F}"/>
                  </a:ext>
                </a:extLst>
              </p:cNvPr>
              <p:cNvGrpSpPr/>
              <p:nvPr/>
            </p:nvGrpSpPr>
            <p:grpSpPr>
              <a:xfrm>
                <a:off x="2687527" y="3877022"/>
                <a:ext cx="1097306" cy="646331"/>
                <a:chOff x="2761630" y="2414352"/>
                <a:chExt cx="1097306" cy="646331"/>
              </a:xfrm>
            </p:grpSpPr>
            <p:grpSp>
              <p:nvGrpSpPr>
                <p:cNvPr id="68" name="Group 67">
                  <a:extLst>
                    <a:ext uri="{FF2B5EF4-FFF2-40B4-BE49-F238E27FC236}">
                      <a16:creationId xmlns:a16="http://schemas.microsoft.com/office/drawing/2014/main" id="{66383764-1B83-408E-A181-1CE19B5C604B}"/>
                    </a:ext>
                  </a:extLst>
                </p:cNvPr>
                <p:cNvGrpSpPr/>
                <p:nvPr/>
              </p:nvGrpSpPr>
              <p:grpSpPr>
                <a:xfrm>
                  <a:off x="3072022" y="2414352"/>
                  <a:ext cx="786914" cy="646331"/>
                  <a:chOff x="939820" y="2422804"/>
                  <a:chExt cx="786914" cy="646331"/>
                </a:xfrm>
              </p:grpSpPr>
              <p:sp>
                <p:nvSpPr>
                  <p:cNvPr id="70" name="TextBox 69">
                    <a:extLst>
                      <a:ext uri="{FF2B5EF4-FFF2-40B4-BE49-F238E27FC236}">
                        <a16:creationId xmlns:a16="http://schemas.microsoft.com/office/drawing/2014/main" id="{C171486E-ABB3-4CEA-B281-FD765664EC8B}"/>
                      </a:ext>
                    </a:extLst>
                  </p:cNvPr>
                  <p:cNvSpPr txBox="1"/>
                  <p:nvPr/>
                </p:nvSpPr>
                <p:spPr>
                  <a:xfrm>
                    <a:off x="939820" y="2422804"/>
                    <a:ext cx="786914" cy="6463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3600" dirty="0"/>
                      <a:t>O</a:t>
                    </a:r>
                  </a:p>
                </p:txBody>
              </p:sp>
              <p:cxnSp>
                <p:nvCxnSpPr>
                  <p:cNvPr id="71" name="Straight Connector 70">
                    <a:extLst>
                      <a:ext uri="{FF2B5EF4-FFF2-40B4-BE49-F238E27FC236}">
                        <a16:creationId xmlns:a16="http://schemas.microsoft.com/office/drawing/2014/main" id="{04B3A80F-038E-4A48-89FD-91972448F56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416342" y="2778091"/>
                    <a:ext cx="310392" cy="0"/>
                  </a:xfrm>
                  <a:prstGeom prst="line">
                    <a:avLst/>
                  </a:prstGeom>
                  <a:ln w="381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69" name="Straight Connector 68">
                  <a:extLst>
                    <a:ext uri="{FF2B5EF4-FFF2-40B4-BE49-F238E27FC236}">
                      <a16:creationId xmlns:a16="http://schemas.microsoft.com/office/drawing/2014/main" id="{03F95AFF-D065-4599-A5B5-D840EC4BC8B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61630" y="2769639"/>
                  <a:ext cx="310392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5" name="Group 74">
                <a:extLst>
                  <a:ext uri="{FF2B5EF4-FFF2-40B4-BE49-F238E27FC236}">
                    <a16:creationId xmlns:a16="http://schemas.microsoft.com/office/drawing/2014/main" id="{539018B2-F37C-4E52-B692-D2EF80F36D72}"/>
                  </a:ext>
                </a:extLst>
              </p:cNvPr>
              <p:cNvGrpSpPr/>
              <p:nvPr/>
            </p:nvGrpSpPr>
            <p:grpSpPr>
              <a:xfrm>
                <a:off x="3111932" y="4440993"/>
                <a:ext cx="226311" cy="85485"/>
                <a:chOff x="3118922" y="3902411"/>
                <a:chExt cx="226311" cy="85485"/>
              </a:xfrm>
            </p:grpSpPr>
            <p:sp>
              <p:nvSpPr>
                <p:cNvPr id="76" name="Oval 75">
                  <a:extLst>
                    <a:ext uri="{FF2B5EF4-FFF2-40B4-BE49-F238E27FC236}">
                      <a16:creationId xmlns:a16="http://schemas.microsoft.com/office/drawing/2014/main" id="{302F7E52-8ECE-424F-B23A-0F69B8339EAA}"/>
                    </a:ext>
                  </a:extLst>
                </p:cNvPr>
                <p:cNvSpPr/>
                <p:nvPr/>
              </p:nvSpPr>
              <p:spPr>
                <a:xfrm>
                  <a:off x="3118922" y="3902411"/>
                  <a:ext cx="83890" cy="78288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7" name="Oval 76">
                  <a:extLst>
                    <a:ext uri="{FF2B5EF4-FFF2-40B4-BE49-F238E27FC236}">
                      <a16:creationId xmlns:a16="http://schemas.microsoft.com/office/drawing/2014/main" id="{2E7B65BA-1E10-4574-8E8C-76AA80DC858D}"/>
                    </a:ext>
                  </a:extLst>
                </p:cNvPr>
                <p:cNvSpPr/>
                <p:nvPr/>
              </p:nvSpPr>
              <p:spPr>
                <a:xfrm>
                  <a:off x="3261343" y="3909608"/>
                  <a:ext cx="83890" cy="78288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8FE2012B-DB13-4202-98D0-B067DCE073D6}"/>
              </a:ext>
            </a:extLst>
          </p:cNvPr>
          <p:cNvGrpSpPr/>
          <p:nvPr/>
        </p:nvGrpSpPr>
        <p:grpSpPr>
          <a:xfrm>
            <a:off x="2806560" y="5136258"/>
            <a:ext cx="1097306" cy="1113540"/>
            <a:chOff x="2647169" y="5278871"/>
            <a:chExt cx="1097306" cy="1113540"/>
          </a:xfrm>
        </p:grpSpPr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0BC53F27-F9E4-47F8-AC46-E6F3E175BA71}"/>
                </a:ext>
              </a:extLst>
            </p:cNvPr>
            <p:cNvGrpSpPr/>
            <p:nvPr/>
          </p:nvGrpSpPr>
          <p:grpSpPr>
            <a:xfrm>
              <a:off x="2647169" y="5278871"/>
              <a:ext cx="1097306" cy="1113540"/>
              <a:chOff x="7169212" y="2169362"/>
              <a:chExt cx="1097306" cy="1113540"/>
            </a:xfrm>
          </p:grpSpPr>
          <p:grpSp>
            <p:nvGrpSpPr>
              <p:cNvPr id="80" name="Group 79">
                <a:extLst>
                  <a:ext uri="{FF2B5EF4-FFF2-40B4-BE49-F238E27FC236}">
                    <a16:creationId xmlns:a16="http://schemas.microsoft.com/office/drawing/2014/main" id="{BE8F7414-1BEC-4243-A42C-FE696489F35D}"/>
                  </a:ext>
                </a:extLst>
              </p:cNvPr>
              <p:cNvGrpSpPr/>
              <p:nvPr/>
            </p:nvGrpSpPr>
            <p:grpSpPr>
              <a:xfrm>
                <a:off x="7169212" y="2377224"/>
                <a:ext cx="1097306" cy="905678"/>
                <a:chOff x="4918869" y="2224824"/>
                <a:chExt cx="1097306" cy="905678"/>
              </a:xfrm>
            </p:grpSpPr>
            <p:grpSp>
              <p:nvGrpSpPr>
                <p:cNvPr id="82" name="Group 81">
                  <a:extLst>
                    <a:ext uri="{FF2B5EF4-FFF2-40B4-BE49-F238E27FC236}">
                      <a16:creationId xmlns:a16="http://schemas.microsoft.com/office/drawing/2014/main" id="{C5906DA6-96CB-4CAC-AD80-202569447F6A}"/>
                    </a:ext>
                  </a:extLst>
                </p:cNvPr>
                <p:cNvGrpSpPr/>
                <p:nvPr/>
              </p:nvGrpSpPr>
              <p:grpSpPr>
                <a:xfrm>
                  <a:off x="4918869" y="2224824"/>
                  <a:ext cx="1097306" cy="646331"/>
                  <a:chOff x="2761630" y="2414352"/>
                  <a:chExt cx="1097306" cy="646331"/>
                </a:xfrm>
              </p:grpSpPr>
              <p:grpSp>
                <p:nvGrpSpPr>
                  <p:cNvPr id="84" name="Group 83">
                    <a:extLst>
                      <a:ext uri="{FF2B5EF4-FFF2-40B4-BE49-F238E27FC236}">
                        <a16:creationId xmlns:a16="http://schemas.microsoft.com/office/drawing/2014/main" id="{529BE130-863D-4743-9008-7DA1ECE8E2D0}"/>
                      </a:ext>
                    </a:extLst>
                  </p:cNvPr>
                  <p:cNvGrpSpPr/>
                  <p:nvPr/>
                </p:nvGrpSpPr>
                <p:grpSpPr>
                  <a:xfrm>
                    <a:off x="3072022" y="2414352"/>
                    <a:ext cx="786914" cy="646331"/>
                    <a:chOff x="939820" y="2422804"/>
                    <a:chExt cx="786914" cy="646331"/>
                  </a:xfrm>
                </p:grpSpPr>
                <p:sp>
                  <p:nvSpPr>
                    <p:cNvPr id="86" name="TextBox 85">
                      <a:extLst>
                        <a:ext uri="{FF2B5EF4-FFF2-40B4-BE49-F238E27FC236}">
                          <a16:creationId xmlns:a16="http://schemas.microsoft.com/office/drawing/2014/main" id="{1C9EB769-6019-4FEB-BF8E-165C53DBA89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939820" y="2422804"/>
                      <a:ext cx="786914" cy="64633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3600" dirty="0"/>
                        <a:t>S</a:t>
                      </a:r>
                    </a:p>
                  </p:txBody>
                </p:sp>
                <p:cxnSp>
                  <p:nvCxnSpPr>
                    <p:cNvPr id="87" name="Straight Connector 86">
                      <a:extLst>
                        <a:ext uri="{FF2B5EF4-FFF2-40B4-BE49-F238E27FC236}">
                          <a16:creationId xmlns:a16="http://schemas.microsoft.com/office/drawing/2014/main" id="{0A606F58-BA5E-4122-8122-ACC0A6A4136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416342" y="2778091"/>
                      <a:ext cx="310392" cy="0"/>
                    </a:xfrm>
                    <a:prstGeom prst="line">
                      <a:avLst/>
                    </a:prstGeom>
                    <a:ln w="381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85" name="Straight Connector 84">
                    <a:extLst>
                      <a:ext uri="{FF2B5EF4-FFF2-40B4-BE49-F238E27FC236}">
                        <a16:creationId xmlns:a16="http://schemas.microsoft.com/office/drawing/2014/main" id="{63846675-0E7A-42E6-B9E1-39649A51AF5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761630" y="2769639"/>
                    <a:ext cx="310392" cy="0"/>
                  </a:xfrm>
                  <a:prstGeom prst="line">
                    <a:avLst/>
                  </a:prstGeom>
                  <a:ln w="381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83" name="Straight Connector 82">
                  <a:extLst>
                    <a:ext uri="{FF2B5EF4-FFF2-40B4-BE49-F238E27FC236}">
                      <a16:creationId xmlns:a16="http://schemas.microsoft.com/office/drawing/2014/main" id="{4084A5B0-8389-4695-9B7D-0DE29110F18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188526" y="2857366"/>
                  <a:ext cx="148697" cy="273136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EA14484C-7F4F-47C1-BC59-79104D45B3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3739" y="2169362"/>
                <a:ext cx="194211" cy="277638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81C4E83B-266D-45E4-ACF3-11AAC05443AC}"/>
                </a:ext>
              </a:extLst>
            </p:cNvPr>
            <p:cNvGrpSpPr/>
            <p:nvPr/>
          </p:nvGrpSpPr>
          <p:grpSpPr>
            <a:xfrm>
              <a:off x="3259782" y="5293453"/>
              <a:ext cx="205697" cy="1098958"/>
              <a:chOff x="3259782" y="5293453"/>
              <a:chExt cx="205697" cy="1098958"/>
            </a:xfrm>
          </p:grpSpPr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77A105D8-8A7E-4F8E-AB9D-C813522A133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303288" y="5293453"/>
                <a:ext cx="162191" cy="277638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>
                <a:extLst>
                  <a:ext uri="{FF2B5EF4-FFF2-40B4-BE49-F238E27FC236}">
                    <a16:creationId xmlns:a16="http://schemas.microsoft.com/office/drawing/2014/main" id="{A0DC9130-DCDC-47B8-9397-5C99621FA8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59782" y="6119275"/>
                <a:ext cx="156922" cy="273136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AE5C7D07-65D6-4491-8789-065CBA16CF44}"/>
              </a:ext>
            </a:extLst>
          </p:cNvPr>
          <p:cNvGrpSpPr/>
          <p:nvPr/>
        </p:nvGrpSpPr>
        <p:grpSpPr>
          <a:xfrm>
            <a:off x="5049264" y="3968382"/>
            <a:ext cx="786857" cy="653686"/>
            <a:chOff x="5049264" y="3968382"/>
            <a:chExt cx="786857" cy="653686"/>
          </a:xfrm>
        </p:grpSpPr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501BA83D-E752-4669-AD55-E110701CD82B}"/>
                </a:ext>
              </a:extLst>
            </p:cNvPr>
            <p:cNvGrpSpPr/>
            <p:nvPr/>
          </p:nvGrpSpPr>
          <p:grpSpPr>
            <a:xfrm>
              <a:off x="5106532" y="3968382"/>
              <a:ext cx="729589" cy="646331"/>
              <a:chOff x="973376" y="2414415"/>
              <a:chExt cx="729589" cy="646331"/>
            </a:xfrm>
          </p:grpSpPr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810CAE66-D8C6-49A6-ABC8-D222F06D8455}"/>
                  </a:ext>
                </a:extLst>
              </p:cNvPr>
              <p:cNvSpPr txBox="1"/>
              <p:nvPr/>
            </p:nvSpPr>
            <p:spPr>
              <a:xfrm>
                <a:off x="973376" y="2414415"/>
                <a:ext cx="52825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/>
                  <a:t>F</a:t>
                </a:r>
              </a:p>
            </p:txBody>
          </p: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4E11EC63-9B5A-4A1D-AA47-4172073215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92573" y="2768304"/>
                <a:ext cx="310392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42001A58-8B15-480E-81B9-BABF4B11CAD8}"/>
                </a:ext>
              </a:extLst>
            </p:cNvPr>
            <p:cNvSpPr/>
            <p:nvPr/>
          </p:nvSpPr>
          <p:spPr>
            <a:xfrm>
              <a:off x="5184520" y="3968765"/>
              <a:ext cx="83890" cy="78288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3EBCED4D-59AD-49A5-8042-18B1BE68E6A0}"/>
                </a:ext>
              </a:extLst>
            </p:cNvPr>
            <p:cNvSpPr/>
            <p:nvPr/>
          </p:nvSpPr>
          <p:spPr>
            <a:xfrm>
              <a:off x="5320142" y="3970163"/>
              <a:ext cx="83890" cy="78288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FA03CD93-ABD2-426B-8854-832CDB6F7F2C}"/>
                </a:ext>
              </a:extLst>
            </p:cNvPr>
            <p:cNvSpPr/>
            <p:nvPr/>
          </p:nvSpPr>
          <p:spPr>
            <a:xfrm>
              <a:off x="5049264" y="4180229"/>
              <a:ext cx="83890" cy="78288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B5953464-3DBD-4348-8490-79C95A7C3555}"/>
                </a:ext>
              </a:extLst>
            </p:cNvPr>
            <p:cNvSpPr/>
            <p:nvPr/>
          </p:nvSpPr>
          <p:spPr>
            <a:xfrm>
              <a:off x="5329421" y="4543780"/>
              <a:ext cx="83890" cy="78288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24303D4E-899E-4642-A86A-B696A7E9B822}"/>
                </a:ext>
              </a:extLst>
            </p:cNvPr>
            <p:cNvSpPr/>
            <p:nvPr/>
          </p:nvSpPr>
          <p:spPr>
            <a:xfrm>
              <a:off x="5049264" y="4350870"/>
              <a:ext cx="83890" cy="78288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8287628F-11AA-42C6-93C5-5DF38C393610}"/>
                </a:ext>
              </a:extLst>
            </p:cNvPr>
            <p:cNvSpPr/>
            <p:nvPr/>
          </p:nvSpPr>
          <p:spPr>
            <a:xfrm>
              <a:off x="5192334" y="4540422"/>
              <a:ext cx="83890" cy="78288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FB765925-42EB-4B21-96A6-A7C51F213EBD}"/>
              </a:ext>
            </a:extLst>
          </p:cNvPr>
          <p:cNvGrpSpPr/>
          <p:nvPr/>
        </p:nvGrpSpPr>
        <p:grpSpPr>
          <a:xfrm>
            <a:off x="4881428" y="5165425"/>
            <a:ext cx="1070749" cy="1113540"/>
            <a:chOff x="4722037" y="5165425"/>
            <a:chExt cx="1070749" cy="1113540"/>
          </a:xfrm>
        </p:grpSpPr>
        <p:grpSp>
          <p:nvGrpSpPr>
            <p:cNvPr id="132" name="Group 131">
              <a:extLst>
                <a:ext uri="{FF2B5EF4-FFF2-40B4-BE49-F238E27FC236}">
                  <a16:creationId xmlns:a16="http://schemas.microsoft.com/office/drawing/2014/main" id="{892F7879-924D-4307-9037-74E059F16644}"/>
                </a:ext>
              </a:extLst>
            </p:cNvPr>
            <p:cNvGrpSpPr/>
            <p:nvPr/>
          </p:nvGrpSpPr>
          <p:grpSpPr>
            <a:xfrm>
              <a:off x="4722037" y="5165425"/>
              <a:ext cx="1070749" cy="1113540"/>
              <a:chOff x="2630391" y="5278871"/>
              <a:chExt cx="1070749" cy="1113540"/>
            </a:xfrm>
          </p:grpSpPr>
          <p:grpSp>
            <p:nvGrpSpPr>
              <p:cNvPr id="133" name="Group 132">
                <a:extLst>
                  <a:ext uri="{FF2B5EF4-FFF2-40B4-BE49-F238E27FC236}">
                    <a16:creationId xmlns:a16="http://schemas.microsoft.com/office/drawing/2014/main" id="{A80D9FE9-9E44-424B-B7D6-E69A50D57E13}"/>
                  </a:ext>
                </a:extLst>
              </p:cNvPr>
              <p:cNvGrpSpPr/>
              <p:nvPr/>
            </p:nvGrpSpPr>
            <p:grpSpPr>
              <a:xfrm>
                <a:off x="2630391" y="5278871"/>
                <a:ext cx="1070749" cy="1113540"/>
                <a:chOff x="7152434" y="2169362"/>
                <a:chExt cx="1070749" cy="1113540"/>
              </a:xfrm>
            </p:grpSpPr>
            <p:grpSp>
              <p:nvGrpSpPr>
                <p:cNvPr id="137" name="Group 136">
                  <a:extLst>
                    <a:ext uri="{FF2B5EF4-FFF2-40B4-BE49-F238E27FC236}">
                      <a16:creationId xmlns:a16="http://schemas.microsoft.com/office/drawing/2014/main" id="{2C8C7407-F45B-42A7-BC84-642CBDD8415C}"/>
                    </a:ext>
                  </a:extLst>
                </p:cNvPr>
                <p:cNvGrpSpPr/>
                <p:nvPr/>
              </p:nvGrpSpPr>
              <p:grpSpPr>
                <a:xfrm>
                  <a:off x="7152434" y="2380178"/>
                  <a:ext cx="1070749" cy="902724"/>
                  <a:chOff x="4902091" y="2227778"/>
                  <a:chExt cx="1070749" cy="902724"/>
                </a:xfrm>
              </p:grpSpPr>
              <p:grpSp>
                <p:nvGrpSpPr>
                  <p:cNvPr id="139" name="Group 138">
                    <a:extLst>
                      <a:ext uri="{FF2B5EF4-FFF2-40B4-BE49-F238E27FC236}">
                        <a16:creationId xmlns:a16="http://schemas.microsoft.com/office/drawing/2014/main" id="{3F41E678-F1B0-497F-8E03-6A5F1074CF65}"/>
                      </a:ext>
                    </a:extLst>
                  </p:cNvPr>
                  <p:cNvGrpSpPr/>
                  <p:nvPr/>
                </p:nvGrpSpPr>
                <p:grpSpPr>
                  <a:xfrm>
                    <a:off x="4902091" y="2227778"/>
                    <a:ext cx="1070749" cy="646331"/>
                    <a:chOff x="2744852" y="2417306"/>
                    <a:chExt cx="1070749" cy="646331"/>
                  </a:xfrm>
                </p:grpSpPr>
                <p:sp>
                  <p:nvSpPr>
                    <p:cNvPr id="143" name="TextBox 142">
                      <a:extLst>
                        <a:ext uri="{FF2B5EF4-FFF2-40B4-BE49-F238E27FC236}">
                          <a16:creationId xmlns:a16="http://schemas.microsoft.com/office/drawing/2014/main" id="{B7F80EAF-AAF7-4690-ADFA-C7ECC596FDD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028687" y="2417306"/>
                      <a:ext cx="786914" cy="64633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3600" dirty="0"/>
                        <a:t>Cl</a:t>
                      </a:r>
                    </a:p>
                  </p:txBody>
                </p:sp>
                <p:cxnSp>
                  <p:nvCxnSpPr>
                    <p:cNvPr id="142" name="Straight Connector 141">
                      <a:extLst>
                        <a:ext uri="{FF2B5EF4-FFF2-40B4-BE49-F238E27FC236}">
                          <a16:creationId xmlns:a16="http://schemas.microsoft.com/office/drawing/2014/main" id="{B3FB7209-2533-493A-B9D0-D5DDA57F84D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744852" y="2769639"/>
                      <a:ext cx="310392" cy="0"/>
                    </a:xfrm>
                    <a:prstGeom prst="line">
                      <a:avLst/>
                    </a:prstGeom>
                    <a:ln w="381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40" name="Straight Connector 139">
                    <a:extLst>
                      <a:ext uri="{FF2B5EF4-FFF2-40B4-BE49-F238E27FC236}">
                        <a16:creationId xmlns:a16="http://schemas.microsoft.com/office/drawing/2014/main" id="{72A09DFA-367F-48B6-80B0-855BCFD0746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5188526" y="2857366"/>
                    <a:ext cx="148697" cy="273136"/>
                  </a:xfrm>
                  <a:prstGeom prst="line">
                    <a:avLst/>
                  </a:prstGeom>
                  <a:ln w="381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38" name="Straight Connector 137">
                  <a:extLst>
                    <a:ext uri="{FF2B5EF4-FFF2-40B4-BE49-F238E27FC236}">
                      <a16:creationId xmlns:a16="http://schemas.microsoft.com/office/drawing/2014/main" id="{C75971D3-F2E7-4131-AE52-6B300138A34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93739" y="2169362"/>
                  <a:ext cx="194211" cy="277638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4" name="Group 133">
                <a:extLst>
                  <a:ext uri="{FF2B5EF4-FFF2-40B4-BE49-F238E27FC236}">
                    <a16:creationId xmlns:a16="http://schemas.microsoft.com/office/drawing/2014/main" id="{8E0BCD51-5DCE-4C32-996A-0AF0B22BE828}"/>
                  </a:ext>
                </a:extLst>
              </p:cNvPr>
              <p:cNvGrpSpPr/>
              <p:nvPr/>
            </p:nvGrpSpPr>
            <p:grpSpPr>
              <a:xfrm>
                <a:off x="3259782" y="5293453"/>
                <a:ext cx="205697" cy="1098958"/>
                <a:chOff x="3259782" y="5293453"/>
                <a:chExt cx="205697" cy="1098958"/>
              </a:xfrm>
            </p:grpSpPr>
            <p:cxnSp>
              <p:nvCxnSpPr>
                <p:cNvPr id="135" name="Straight Connector 134">
                  <a:extLst>
                    <a:ext uri="{FF2B5EF4-FFF2-40B4-BE49-F238E27FC236}">
                      <a16:creationId xmlns:a16="http://schemas.microsoft.com/office/drawing/2014/main" id="{13280072-D322-41BC-91D5-7F42AA6290E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303288" y="5293453"/>
                  <a:ext cx="162191" cy="277638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Straight Connector 135">
                  <a:extLst>
                    <a:ext uri="{FF2B5EF4-FFF2-40B4-BE49-F238E27FC236}">
                      <a16:creationId xmlns:a16="http://schemas.microsoft.com/office/drawing/2014/main" id="{0BEBF9D0-D33F-40E7-9704-D03BC85A5B3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259782" y="6119275"/>
                  <a:ext cx="156922" cy="273136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3CB189C6-E060-4D11-AF12-C215EA87DCEA}"/>
                </a:ext>
              </a:extLst>
            </p:cNvPr>
            <p:cNvSpPr/>
            <p:nvPr/>
          </p:nvSpPr>
          <p:spPr>
            <a:xfrm>
              <a:off x="5552744" y="5588997"/>
              <a:ext cx="83890" cy="78288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F21CA235-EF81-4FDD-96A2-A6827A0DA5D3}"/>
                </a:ext>
              </a:extLst>
            </p:cNvPr>
            <p:cNvSpPr/>
            <p:nvPr/>
          </p:nvSpPr>
          <p:spPr>
            <a:xfrm>
              <a:off x="5561133" y="5732923"/>
              <a:ext cx="83890" cy="78288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7" name="Group 176">
            <a:extLst>
              <a:ext uri="{FF2B5EF4-FFF2-40B4-BE49-F238E27FC236}">
                <a16:creationId xmlns:a16="http://schemas.microsoft.com/office/drawing/2014/main" id="{C2B9F3BE-0EEA-4626-ABB1-E5DD356E524F}"/>
              </a:ext>
            </a:extLst>
          </p:cNvPr>
          <p:cNvGrpSpPr/>
          <p:nvPr/>
        </p:nvGrpSpPr>
        <p:grpSpPr>
          <a:xfrm>
            <a:off x="7365336" y="3923585"/>
            <a:ext cx="837114" cy="1113540"/>
            <a:chOff x="7365336" y="3923585"/>
            <a:chExt cx="837114" cy="1113540"/>
          </a:xfrm>
        </p:grpSpPr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id="{67DD2BEA-24A9-4121-A1C6-9D1482AFE567}"/>
                </a:ext>
              </a:extLst>
            </p:cNvPr>
            <p:cNvGrpSpPr/>
            <p:nvPr/>
          </p:nvGrpSpPr>
          <p:grpSpPr>
            <a:xfrm>
              <a:off x="7407722" y="3923585"/>
              <a:ext cx="794728" cy="1113540"/>
              <a:chOff x="4963342" y="5165425"/>
              <a:chExt cx="794728" cy="1113540"/>
            </a:xfrm>
          </p:grpSpPr>
          <p:grpSp>
            <p:nvGrpSpPr>
              <p:cNvPr id="150" name="Group 149">
                <a:extLst>
                  <a:ext uri="{FF2B5EF4-FFF2-40B4-BE49-F238E27FC236}">
                    <a16:creationId xmlns:a16="http://schemas.microsoft.com/office/drawing/2014/main" id="{66337077-7AF5-4A2A-AB14-759058D08F4A}"/>
                  </a:ext>
                </a:extLst>
              </p:cNvPr>
              <p:cNvGrpSpPr/>
              <p:nvPr/>
            </p:nvGrpSpPr>
            <p:grpSpPr>
              <a:xfrm>
                <a:off x="4963342" y="5165425"/>
                <a:ext cx="794728" cy="1113540"/>
                <a:chOff x="2871696" y="5278871"/>
                <a:chExt cx="794728" cy="1113540"/>
              </a:xfrm>
            </p:grpSpPr>
            <p:grpSp>
              <p:nvGrpSpPr>
                <p:cNvPr id="153" name="Group 152">
                  <a:extLst>
                    <a:ext uri="{FF2B5EF4-FFF2-40B4-BE49-F238E27FC236}">
                      <a16:creationId xmlns:a16="http://schemas.microsoft.com/office/drawing/2014/main" id="{831546D2-101C-430A-8D92-668E7F8E62EF}"/>
                    </a:ext>
                  </a:extLst>
                </p:cNvPr>
                <p:cNvGrpSpPr/>
                <p:nvPr/>
              </p:nvGrpSpPr>
              <p:grpSpPr>
                <a:xfrm>
                  <a:off x="2871696" y="5278871"/>
                  <a:ext cx="794728" cy="1113540"/>
                  <a:chOff x="7393739" y="2169362"/>
                  <a:chExt cx="794728" cy="1113540"/>
                </a:xfrm>
              </p:grpSpPr>
              <p:grpSp>
                <p:nvGrpSpPr>
                  <p:cNvPr id="157" name="Group 156">
                    <a:extLst>
                      <a:ext uri="{FF2B5EF4-FFF2-40B4-BE49-F238E27FC236}">
                        <a16:creationId xmlns:a16="http://schemas.microsoft.com/office/drawing/2014/main" id="{970FE052-4CE2-4F64-9ADB-BD0D6663D3E8}"/>
                      </a:ext>
                    </a:extLst>
                  </p:cNvPr>
                  <p:cNvGrpSpPr/>
                  <p:nvPr/>
                </p:nvGrpSpPr>
                <p:grpSpPr>
                  <a:xfrm>
                    <a:off x="7401553" y="2378017"/>
                    <a:ext cx="786914" cy="904885"/>
                    <a:chOff x="5151210" y="2225617"/>
                    <a:chExt cx="786914" cy="904885"/>
                  </a:xfrm>
                </p:grpSpPr>
                <p:sp>
                  <p:nvSpPr>
                    <p:cNvPr id="161" name="TextBox 160">
                      <a:extLst>
                        <a:ext uri="{FF2B5EF4-FFF2-40B4-BE49-F238E27FC236}">
                          <a16:creationId xmlns:a16="http://schemas.microsoft.com/office/drawing/2014/main" id="{99C4F214-ECB8-4AC2-8B3B-37DFF54EB7D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151210" y="2225617"/>
                      <a:ext cx="786914" cy="64633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3600" dirty="0"/>
                        <a:t>Xe</a:t>
                      </a:r>
                    </a:p>
                  </p:txBody>
                </p:sp>
                <p:cxnSp>
                  <p:nvCxnSpPr>
                    <p:cNvPr id="160" name="Straight Connector 159">
                      <a:extLst>
                        <a:ext uri="{FF2B5EF4-FFF2-40B4-BE49-F238E27FC236}">
                          <a16:creationId xmlns:a16="http://schemas.microsoft.com/office/drawing/2014/main" id="{C9D5FC78-5038-4152-9448-28932D5E0CB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5188526" y="2857366"/>
                      <a:ext cx="148697" cy="273136"/>
                    </a:xfrm>
                    <a:prstGeom prst="line">
                      <a:avLst/>
                    </a:prstGeom>
                    <a:ln w="38100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58" name="Straight Connector 157">
                    <a:extLst>
                      <a:ext uri="{FF2B5EF4-FFF2-40B4-BE49-F238E27FC236}">
                        <a16:creationId xmlns:a16="http://schemas.microsoft.com/office/drawing/2014/main" id="{7B312286-B957-4ABD-9701-AB5CFAB383A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393739" y="2169362"/>
                    <a:ext cx="194211" cy="277638"/>
                  </a:xfrm>
                  <a:prstGeom prst="line">
                    <a:avLst/>
                  </a:prstGeom>
                  <a:ln w="381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54" name="Group 153">
                  <a:extLst>
                    <a:ext uri="{FF2B5EF4-FFF2-40B4-BE49-F238E27FC236}">
                      <a16:creationId xmlns:a16="http://schemas.microsoft.com/office/drawing/2014/main" id="{D26A7A02-43E0-48B2-A215-41224BD141F2}"/>
                    </a:ext>
                  </a:extLst>
                </p:cNvPr>
                <p:cNvGrpSpPr/>
                <p:nvPr/>
              </p:nvGrpSpPr>
              <p:grpSpPr>
                <a:xfrm>
                  <a:off x="3259782" y="5293453"/>
                  <a:ext cx="205697" cy="1098958"/>
                  <a:chOff x="3259782" y="5293453"/>
                  <a:chExt cx="205697" cy="1098958"/>
                </a:xfrm>
              </p:grpSpPr>
              <p:cxnSp>
                <p:nvCxnSpPr>
                  <p:cNvPr id="155" name="Straight Connector 154">
                    <a:extLst>
                      <a:ext uri="{FF2B5EF4-FFF2-40B4-BE49-F238E27FC236}">
                        <a16:creationId xmlns:a16="http://schemas.microsoft.com/office/drawing/2014/main" id="{4C6A708E-3CB3-4543-B766-DD79916B08F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303288" y="5293453"/>
                    <a:ext cx="162191" cy="277638"/>
                  </a:xfrm>
                  <a:prstGeom prst="line">
                    <a:avLst/>
                  </a:prstGeom>
                  <a:ln w="381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6" name="Straight Connector 155">
                    <a:extLst>
                      <a:ext uri="{FF2B5EF4-FFF2-40B4-BE49-F238E27FC236}">
                        <a16:creationId xmlns:a16="http://schemas.microsoft.com/office/drawing/2014/main" id="{CE85F6E8-A835-40F0-A681-A873494E30A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259782" y="6119275"/>
                    <a:ext cx="156922" cy="273136"/>
                  </a:xfrm>
                  <a:prstGeom prst="line">
                    <a:avLst/>
                  </a:prstGeom>
                  <a:ln w="381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151" name="Oval 150">
                <a:extLst>
                  <a:ext uri="{FF2B5EF4-FFF2-40B4-BE49-F238E27FC236}">
                    <a16:creationId xmlns:a16="http://schemas.microsoft.com/office/drawing/2014/main" id="{3F7EDA13-0CDB-4C79-9D77-1990F13782AD}"/>
                  </a:ext>
                </a:extLst>
              </p:cNvPr>
              <p:cNvSpPr/>
              <p:nvPr/>
            </p:nvSpPr>
            <p:spPr>
              <a:xfrm>
                <a:off x="5602629" y="5589452"/>
                <a:ext cx="83890" cy="78288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2" name="Oval 151">
                <a:extLst>
                  <a:ext uri="{FF2B5EF4-FFF2-40B4-BE49-F238E27FC236}">
                    <a16:creationId xmlns:a16="http://schemas.microsoft.com/office/drawing/2014/main" id="{3B840E24-97B5-469B-9A1E-CFEB82DAB624}"/>
                  </a:ext>
                </a:extLst>
              </p:cNvPr>
              <p:cNvSpPr/>
              <p:nvPr/>
            </p:nvSpPr>
            <p:spPr>
              <a:xfrm>
                <a:off x="5602629" y="5735921"/>
                <a:ext cx="83890" cy="78288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63985D1E-B70D-463A-B1B8-F999FF4DCBBF}"/>
                </a:ext>
              </a:extLst>
            </p:cNvPr>
            <p:cNvSpPr/>
            <p:nvPr/>
          </p:nvSpPr>
          <p:spPr>
            <a:xfrm>
              <a:off x="7368962" y="4370734"/>
              <a:ext cx="83890" cy="78288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85786704-75D1-487E-8257-25F94C0805BE}"/>
                </a:ext>
              </a:extLst>
            </p:cNvPr>
            <p:cNvSpPr/>
            <p:nvPr/>
          </p:nvSpPr>
          <p:spPr>
            <a:xfrm>
              <a:off x="7365336" y="4516190"/>
              <a:ext cx="83890" cy="78288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2" name="Group 181">
            <a:extLst>
              <a:ext uri="{FF2B5EF4-FFF2-40B4-BE49-F238E27FC236}">
                <a16:creationId xmlns:a16="http://schemas.microsoft.com/office/drawing/2014/main" id="{2899CC27-7ECB-43AE-99F5-AE941B6D3F52}"/>
              </a:ext>
            </a:extLst>
          </p:cNvPr>
          <p:cNvGrpSpPr/>
          <p:nvPr/>
        </p:nvGrpSpPr>
        <p:grpSpPr>
          <a:xfrm>
            <a:off x="7143094" y="5503377"/>
            <a:ext cx="1223141" cy="646331"/>
            <a:chOff x="2736463" y="2456297"/>
            <a:chExt cx="1223141" cy="646331"/>
          </a:xfrm>
        </p:grpSpPr>
        <p:grpSp>
          <p:nvGrpSpPr>
            <p:cNvPr id="184" name="Group 183">
              <a:extLst>
                <a:ext uri="{FF2B5EF4-FFF2-40B4-BE49-F238E27FC236}">
                  <a16:creationId xmlns:a16="http://schemas.microsoft.com/office/drawing/2014/main" id="{A4383ABE-A667-4276-859D-FC3619121ABC}"/>
                </a:ext>
              </a:extLst>
            </p:cNvPr>
            <p:cNvGrpSpPr/>
            <p:nvPr/>
          </p:nvGrpSpPr>
          <p:grpSpPr>
            <a:xfrm>
              <a:off x="3004910" y="2456297"/>
              <a:ext cx="954694" cy="646331"/>
              <a:chOff x="872708" y="2464749"/>
              <a:chExt cx="954694" cy="646331"/>
            </a:xfrm>
          </p:grpSpPr>
          <p:sp>
            <p:nvSpPr>
              <p:cNvPr id="186" name="TextBox 185">
                <a:extLst>
                  <a:ext uri="{FF2B5EF4-FFF2-40B4-BE49-F238E27FC236}">
                    <a16:creationId xmlns:a16="http://schemas.microsoft.com/office/drawing/2014/main" id="{1DADE301-6ABF-4BCD-BA6B-7BED6455D926}"/>
                  </a:ext>
                </a:extLst>
              </p:cNvPr>
              <p:cNvSpPr txBox="1"/>
              <p:nvPr/>
            </p:nvSpPr>
            <p:spPr>
              <a:xfrm>
                <a:off x="872708" y="2464749"/>
                <a:ext cx="78691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/>
                  <a:t>Xe</a:t>
                </a:r>
              </a:p>
            </p:txBody>
          </p:sp>
          <p:cxnSp>
            <p:nvCxnSpPr>
              <p:cNvPr id="187" name="Straight Connector 186">
                <a:extLst>
                  <a:ext uri="{FF2B5EF4-FFF2-40B4-BE49-F238E27FC236}">
                    <a16:creationId xmlns:a16="http://schemas.microsoft.com/office/drawing/2014/main" id="{EE9CF046-F38F-47B9-B8FD-D54A5039B55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17010" y="2794869"/>
                <a:ext cx="310392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185" name="Straight Connector 184">
              <a:extLst>
                <a:ext uri="{FF2B5EF4-FFF2-40B4-BE49-F238E27FC236}">
                  <a16:creationId xmlns:a16="http://schemas.microsoft.com/office/drawing/2014/main" id="{37A817F1-20A3-4B0F-8563-80FBE5950AE8}"/>
                </a:ext>
              </a:extLst>
            </p:cNvPr>
            <p:cNvCxnSpPr>
              <a:cxnSpLocks/>
            </p:cNvCxnSpPr>
            <p:nvPr/>
          </p:nvCxnSpPr>
          <p:spPr>
            <a:xfrm>
              <a:off x="2736463" y="2786417"/>
              <a:ext cx="310392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94" name="Oval 193">
            <a:extLst>
              <a:ext uri="{FF2B5EF4-FFF2-40B4-BE49-F238E27FC236}">
                <a16:creationId xmlns:a16="http://schemas.microsoft.com/office/drawing/2014/main" id="{DA46D1CF-DE34-493F-9A91-6752B58E5683}"/>
              </a:ext>
            </a:extLst>
          </p:cNvPr>
          <p:cNvSpPr/>
          <p:nvPr/>
        </p:nvSpPr>
        <p:spPr>
          <a:xfrm>
            <a:off x="7390690" y="5588997"/>
            <a:ext cx="83890" cy="7828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Oval 194">
            <a:extLst>
              <a:ext uri="{FF2B5EF4-FFF2-40B4-BE49-F238E27FC236}">
                <a16:creationId xmlns:a16="http://schemas.microsoft.com/office/drawing/2014/main" id="{0F247183-9211-4146-8430-C90757CD41BC}"/>
              </a:ext>
            </a:extLst>
          </p:cNvPr>
          <p:cNvSpPr/>
          <p:nvPr/>
        </p:nvSpPr>
        <p:spPr>
          <a:xfrm>
            <a:off x="7483416" y="5488978"/>
            <a:ext cx="83890" cy="7828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Oval 195">
            <a:extLst>
              <a:ext uri="{FF2B5EF4-FFF2-40B4-BE49-F238E27FC236}">
                <a16:creationId xmlns:a16="http://schemas.microsoft.com/office/drawing/2014/main" id="{5C2F8C1E-B09B-4E6B-91A8-A63B68947468}"/>
              </a:ext>
            </a:extLst>
          </p:cNvPr>
          <p:cNvSpPr/>
          <p:nvPr/>
        </p:nvSpPr>
        <p:spPr>
          <a:xfrm>
            <a:off x="7762252" y="5488978"/>
            <a:ext cx="83890" cy="7828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Oval 196">
            <a:extLst>
              <a:ext uri="{FF2B5EF4-FFF2-40B4-BE49-F238E27FC236}">
                <a16:creationId xmlns:a16="http://schemas.microsoft.com/office/drawing/2014/main" id="{E1D3C67D-5D1D-4B50-B986-DFF96BB9851E}"/>
              </a:ext>
            </a:extLst>
          </p:cNvPr>
          <p:cNvSpPr/>
          <p:nvPr/>
        </p:nvSpPr>
        <p:spPr>
          <a:xfrm>
            <a:off x="7859622" y="5576920"/>
            <a:ext cx="83890" cy="7828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Oval 197">
            <a:extLst>
              <a:ext uri="{FF2B5EF4-FFF2-40B4-BE49-F238E27FC236}">
                <a16:creationId xmlns:a16="http://schemas.microsoft.com/office/drawing/2014/main" id="{5CB2216E-410E-4620-B23B-CB74A7A2707A}"/>
              </a:ext>
            </a:extLst>
          </p:cNvPr>
          <p:cNvSpPr/>
          <p:nvPr/>
        </p:nvSpPr>
        <p:spPr>
          <a:xfrm>
            <a:off x="7567306" y="6064109"/>
            <a:ext cx="83890" cy="7828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Oval 198">
            <a:extLst>
              <a:ext uri="{FF2B5EF4-FFF2-40B4-BE49-F238E27FC236}">
                <a16:creationId xmlns:a16="http://schemas.microsoft.com/office/drawing/2014/main" id="{D7326F19-8469-4C95-BEE2-8B3D7D290921}"/>
              </a:ext>
            </a:extLst>
          </p:cNvPr>
          <p:cNvSpPr/>
          <p:nvPr/>
        </p:nvSpPr>
        <p:spPr>
          <a:xfrm>
            <a:off x="7705496" y="6063031"/>
            <a:ext cx="83890" cy="7828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4299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BB092F-818A-449A-928A-42361F50C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Drawing Lewis Structures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F6F3C5E-EC30-4028-90A2-6806C14642E1}"/>
                  </a:ext>
                </a:extLst>
              </p:cNvPr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Draw the most stable Lewis structures for the molecule given.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b="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B</m:t>
                    </m:r>
                    <m:sSub>
                      <m:sSubPr>
                        <m:ctrlPr>
                          <a:rPr lang="en-US" b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F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endParaRPr lang="en-US" b="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S</m:t>
                    </m:r>
                    <m:sSub>
                      <m:sSubPr>
                        <m:ctrlPr>
                          <a:rPr lang="en-US" b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b="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C</m:t>
                    </m:r>
                    <m:sSub>
                      <m:sSubPr>
                        <m:ctrlPr>
                          <a:rPr lang="en-US" b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O</m:t>
                    </m:r>
                  </m:oMath>
                </a14:m>
                <a:endParaRPr lang="en-US" b="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Si</m:t>
                    </m:r>
                    <m:sSub>
                      <m:sSubPr>
                        <m:ctrlPr>
                          <a:rPr lang="en-US" b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F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C</m:t>
                    </m:r>
                    <m:sSub>
                      <m:sSubPr>
                        <m:ctrlPr>
                          <a:rPr lang="en-US" b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</a:rPr>
                          <m:t>N</m:t>
                        </m:r>
                        <m:sSub>
                          <m:sSubPr>
                            <m:ctrlPr>
                              <a:rPr lang="en-US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i="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i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dirty="0"/>
                          <m:t> 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  <a:endParaRPr lang="en-US" dirty="0" smtClean="0">
                  <a:latin typeface="Cambria Math" panose="02040503050406030204" pitchFamily="18" charset="0"/>
                </a:endParaRPr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</a:rPr>
                          <m:t>P</m:t>
                        </m:r>
                        <m:sSub>
                          <m:sSubPr>
                            <m:ctrlPr>
                              <a:rPr lang="en-US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i="0"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  <m:sub>
                            <m:r>
                              <a:rPr lang="en-US" i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3−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F6F3C5E-EC30-4028-90A2-6806C14642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972" t="-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655182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Lewis Structures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Which Lewis structure contains a radical?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dirty="0"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dirty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p>
                        <m:r>
                          <a:rPr lang="en-US" sz="2400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sz="2400" i="1" dirty="0">
                  <a:latin typeface="Cambria Math" panose="02040503050406030204" pitchFamily="18" charset="0"/>
                </a:endParaRP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i="0" dirty="0" smtClean="0">
                        <a:latin typeface="Cambria Math" panose="02040503050406030204" pitchFamily="18" charset="0"/>
                      </a:rPr>
                      <m:t>ClO</m:t>
                    </m:r>
                    <m:r>
                      <a:rPr lang="en-US" sz="2400" i="0" baseline="-25000" dirty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endParaRPr lang="en-US" sz="2400" baseline="-250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i="0" dirty="0" smtClean="0">
                        <a:latin typeface="Cambria Math" panose="02040503050406030204" pitchFamily="18" charset="0"/>
                      </a:rPr>
                      <m:t>BH</m:t>
                    </m:r>
                    <m:r>
                      <a:rPr lang="en-US" sz="2400" i="0" baseline="-25000" dirty="0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endParaRPr lang="en-US" sz="2400" baseline="-250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i="0" dirty="0" smtClean="0">
                        <a:latin typeface="Cambria Math" panose="02040503050406030204" pitchFamily="18" charset="0"/>
                      </a:rPr>
                      <m:t>NH</m:t>
                    </m:r>
                    <m:r>
                      <a:rPr lang="en-US" sz="2400" i="0" baseline="-25000" dirty="0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endParaRPr lang="en-US" sz="2400" baseline="-25000" dirty="0"/>
              </a:p>
              <a:p>
                <a:pPr marL="0" indent="0">
                  <a:buNone/>
                </a:pPr>
                <a:endParaRPr lang="en-US" sz="2400" baseline="-25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972" t="-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168302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Lewis Structures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Which Lewis structure uses an expanded octet?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dirty="0"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dirty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p>
                        <m:r>
                          <a:rPr lang="en-US" sz="2400" dirty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sz="2400" i="1" dirty="0">
                  <a:latin typeface="Cambria Math" panose="02040503050406030204" pitchFamily="18" charset="0"/>
                </a:endParaRP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i="0" dirty="0" smtClean="0">
                        <a:latin typeface="Cambria Math" panose="02040503050406030204" pitchFamily="18" charset="0"/>
                      </a:rPr>
                      <m:t>BH</m:t>
                    </m:r>
                    <m:r>
                      <a:rPr lang="en-US" sz="2400" i="0" baseline="-25000" dirty="0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endParaRPr lang="en-US" sz="2400" baseline="-250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i="0" dirty="0" smtClean="0">
                        <a:latin typeface="Cambria Math" panose="02040503050406030204" pitchFamily="18" charset="0"/>
                      </a:rPr>
                      <m:t>NH</m:t>
                    </m:r>
                    <m:r>
                      <a:rPr lang="en-US" sz="2400" i="0" baseline="-25000" dirty="0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endParaRPr lang="en-US" sz="2400" baseline="-250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i="0" dirty="0" smtClean="0">
                        <a:latin typeface="Cambria Math" panose="02040503050406030204" pitchFamily="18" charset="0"/>
                      </a:rPr>
                      <m:t>SF</m:t>
                    </m:r>
                    <m:r>
                      <a:rPr lang="en-US" sz="2400" i="0" baseline="-25000" dirty="0">
                        <a:latin typeface="Cambria Math" panose="02040503050406030204" pitchFamily="18" charset="0"/>
                      </a:rPr>
                      <m:t>4</m:t>
                    </m:r>
                  </m:oMath>
                </a14:m>
                <a:endParaRPr lang="en-US" sz="2400" baseline="-25000" dirty="0"/>
              </a:p>
              <a:p>
                <a:pPr marL="514350" indent="-514350">
                  <a:buFont typeface="+mj-lt"/>
                  <a:buAutoNum type="alphaUcPeriod"/>
                </a:pPr>
                <a:endParaRPr lang="en-US" sz="2400" baseline="-25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972" t="-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12714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7CBC3D-42BB-42DB-81A2-D8C85B236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Resonance Structures of the Carbonate Ion</a:t>
            </a:r>
          </a:p>
        </p:txBody>
      </p:sp>
      <p:pic>
        <p:nvPicPr>
          <p:cNvPr id="4" name="Shape 116" descr="Three resonance structures of (C O 3) 2 minus. In all three structures, C is in the middle, connected to two O atoms by single bonds and to one O by a double bond. The O connected by a double bond has two lone pairs while the singly bonded O atoms have three lone pairs. The position of the double-bonded O changes with respect to the C atom in each structure. Each structure is bracketed and labeled 2 minus. The structures are arranged in a row, with double-sided arrows connecting the structures in a line." title="Figure 6.5">
            <a:extLst>
              <a:ext uri="{FF2B5EF4-FFF2-40B4-BE49-F238E27FC236}">
                <a16:creationId xmlns:a16="http://schemas.microsoft.com/office/drawing/2014/main" id="{592761D8-72AE-4B7C-A40C-BB67A02152F1}"/>
              </a:ext>
            </a:extLst>
          </p:cNvPr>
          <p:cNvPicPr preferRelativeResize="0">
            <a:picLocks noGrp="1"/>
          </p:cNvPicPr>
          <p:nvPr>
            <p:ph idx="1"/>
          </p:nvPr>
        </p:nvPicPr>
        <p:blipFill rotWithShape="1">
          <a:blip r:embed="rId2">
            <a:alphaModFix/>
          </a:blip>
          <a:stretch/>
        </p:blipFill>
        <p:spPr>
          <a:xfrm>
            <a:off x="628650" y="3031328"/>
            <a:ext cx="7886700" cy="16537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634906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25914B-276E-4144-8DB9-1E772BC91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Interpreting Resonance Structures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948E24-21C7-45CA-8523-CED17B6EAC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/>
              <a:t>It is equally likely that the double bond is located between C and any one of the O atoms.</a:t>
            </a:r>
          </a:p>
          <a:p>
            <a:r>
              <a:rPr lang="en-US" sz="2000" dirty="0"/>
              <a:t>In fact, the pair of electrons shown as the double bond is shared (spread out) among all three locations.</a:t>
            </a:r>
          </a:p>
          <a:p>
            <a:r>
              <a:rPr lang="en-US" sz="2000" dirty="0"/>
              <a:t>This is a delocalized bond and is designated as such by the double-headed arrows between the structures, or as a resonance hybrid.</a:t>
            </a:r>
          </a:p>
          <a:p>
            <a:r>
              <a:rPr lang="en-US" sz="2000" dirty="0"/>
              <a:t>All three C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–</a:t>
            </a:r>
            <a:r>
              <a:rPr lang="en-US" sz="2000" dirty="0"/>
              <a:t>O bonds in the carbonate ion are equivalent and have properties in between a single and double bond.</a:t>
            </a:r>
          </a:p>
        </p:txBody>
      </p:sp>
      <p:pic>
        <p:nvPicPr>
          <p:cNvPr id="6" name="Shape 116" descr="Three resonance structures of (C O 3) 2 minus. In all three structures, C is in the middle, connected to two O atoms by single bonds and to one O by a double bond. The O connected by a double bond has two lone pairs while the singly bonded O atoms have three lone pairs. The position of the double-bonded O changes with respect to the C atom in each structure. Each structure is bracketed and labeled 2 minus. The structures are arranged in a row, with double-sided arrows connecting the structures in a line." title="Figure 6.5">
            <a:extLst>
              <a:ext uri="{FF2B5EF4-FFF2-40B4-BE49-F238E27FC236}">
                <a16:creationId xmlns:a16="http://schemas.microsoft.com/office/drawing/2014/main" id="{592761D8-72AE-4B7C-A40C-BB67A02152F1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">
            <a:alphaModFix/>
          </a:blip>
          <a:stretch/>
        </p:blipFill>
        <p:spPr>
          <a:xfrm>
            <a:off x="745998" y="4486142"/>
            <a:ext cx="7886700" cy="16537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762083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05E620-69A6-4161-9A6B-0B880CFBDB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Resonance Hybrid: Delocalized View of the Carbonate Ion</a:t>
            </a:r>
          </a:p>
        </p:txBody>
      </p:sp>
      <p:pic>
        <p:nvPicPr>
          <p:cNvPr id="4" name="Shape 122" descr="A resonance hybrid structure of (C O 3) 2 minus. The C atom is in the middle and is connected to each of the three O atoms. Each connection consists of a solid line and a parallel dashed line. The structure is bracketed and labeled two minus." title="Figure 6.6">
            <a:extLst>
              <a:ext uri="{FF2B5EF4-FFF2-40B4-BE49-F238E27FC236}">
                <a16:creationId xmlns:a16="http://schemas.microsoft.com/office/drawing/2014/main" id="{FC550276-972F-4025-83BD-0E7FCAC7BAF7}"/>
              </a:ext>
            </a:extLst>
          </p:cNvPr>
          <p:cNvPicPr preferRelativeResize="0">
            <a:picLocks noGrp="1" noChangeAspect="1"/>
          </p:cNvPicPr>
          <p:nvPr>
            <p:ph sz="half" idx="1"/>
          </p:nvPr>
        </p:nvPicPr>
        <p:blipFill rotWithShape="1">
          <a:blip r:embed="rId2">
            <a:alphaModFix/>
          </a:blip>
          <a:stretch/>
        </p:blipFill>
        <p:spPr>
          <a:xfrm>
            <a:off x="659717" y="2543175"/>
            <a:ext cx="3503807" cy="24098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30AA50-5930-40D5-9800-498D9DA7CB6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This resonance hybrid structure is an alternative way of showing the delocalized bond.</a:t>
            </a:r>
          </a:p>
          <a:p>
            <a:r>
              <a:rPr lang="en-US" dirty="0"/>
              <a:t>All three C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–</a:t>
            </a:r>
            <a:r>
              <a:rPr lang="en-US" dirty="0"/>
              <a:t>O bonds in the carbonate ion are equivalent and have properties in between those of a single and double bond.</a:t>
            </a:r>
          </a:p>
        </p:txBody>
      </p:sp>
    </p:spTree>
    <p:extLst>
      <p:ext uri="{BB962C8B-B14F-4D97-AF65-F5344CB8AC3E}">
        <p14:creationId xmlns:p14="http://schemas.microsoft.com/office/powerpoint/2010/main" val="637905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E2CB82-0E1A-4963-A45B-599489BD3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000" dirty="0"/>
              <a:t>Draw resonance structures for the nitrite ion, NO</a:t>
            </a:r>
            <a:r>
              <a:rPr lang="en-US" sz="3000" baseline="-25000" dirty="0"/>
              <a:t>2</a:t>
            </a:r>
            <a:r>
              <a:rPr lang="en-US" sz="3000" baseline="30000" dirty="0"/>
              <a:t>–</a:t>
            </a:r>
            <a:r>
              <a:rPr lang="en-US" sz="3000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7996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Formal Charge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spcBef>
                    <a:spcPts val="0"/>
                  </a:spcBef>
                </a:pPr>
                <a:r>
                  <a:rPr lang="en-US" sz="2100" dirty="0"/>
                  <a:t>Sometimes it is possible to draw multiple valid Lewis structures that are not equivalent. </a:t>
                </a:r>
              </a:p>
              <a:p>
                <a:pPr>
                  <a:spcBef>
                    <a:spcPts val="0"/>
                  </a:spcBef>
                </a:pPr>
                <a:r>
                  <a:rPr lang="en-US" sz="2100" dirty="0"/>
                  <a:t>Use formal charge to decide which structure (or structures) is the better representation of the real molecule.</a:t>
                </a:r>
              </a:p>
              <a:p>
                <a:pPr>
                  <a:spcBef>
                    <a:spcPts val="0"/>
                  </a:spcBef>
                </a:pPr>
                <a:r>
                  <a:rPr lang="en-US" sz="2100" dirty="0"/>
                  <a:t>Formal charge is a type of electron bookkeeping in which you assign a fictitious charge to each atom in a molecule by comparing the number of valence electrons the atom appears to have in the structure to the number of valence electrons it brought to the molecule.</a:t>
                </a:r>
              </a:p>
              <a:p>
                <a:endParaRPr lang="en-US" sz="2100" dirty="0"/>
              </a:p>
              <a:p>
                <a:endParaRPr lang="en-US" sz="21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100">
                          <a:latin typeface="Cambria Math" panose="02040503050406030204" pitchFamily="18" charset="0"/>
                        </a:rPr>
                        <m:t>Formal</m:t>
                      </m:r>
                      <m:r>
                        <a:rPr lang="en-US" sz="210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100">
                          <a:latin typeface="Cambria Math" panose="02040503050406030204" pitchFamily="18" charset="0"/>
                        </a:rPr>
                        <m:t>charge</m:t>
                      </m:r>
                      <m:r>
                        <a:rPr lang="en-US" sz="210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1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1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sz="2100">
                                    <a:latin typeface="Cambria Math" panose="02040503050406030204" pitchFamily="18" charset="0"/>
                                  </a:rPr>
                                  <m:t>#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2100">
                                    <a:latin typeface="Cambria Math" panose="02040503050406030204" pitchFamily="18" charset="0"/>
                                  </a:rPr>
                                  <m:t>of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sty m:val="p"/>
                                  </m:rPr>
                                  <a:rPr lang="en-US" sz="2100">
                                    <a:latin typeface="Cambria Math" panose="02040503050406030204" pitchFamily="18" charset="0"/>
                                  </a:rPr>
                                  <m:t>valence</m:t>
                                </m:r>
                                <m:r>
                                  <a:rPr lang="en-US" sz="210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sSup>
                                  <m:sSupPr>
                                    <m:ctrlPr>
                                      <a:rPr lang="en-US" sz="21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100">
                                        <a:latin typeface="Cambria Math" panose="02040503050406030204" pitchFamily="18" charset="0"/>
                                      </a:rPr>
                                      <m:t>e</m:t>
                                    </m:r>
                                  </m:e>
                                  <m:sup>
                                    <m:r>
                                      <a:rPr lang="en-US" sz="210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e>
                            </m:mr>
                          </m:m>
                        </m:e>
                      </m:d>
                      <m:r>
                        <a:rPr lang="en-US" sz="2100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en-US" sz="21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1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sz="2100">
                                    <a:latin typeface="Cambria Math" panose="02040503050406030204" pitchFamily="18" charset="0"/>
                                  </a:rPr>
                                  <m:t>#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2100">
                                    <a:latin typeface="Cambria Math" panose="02040503050406030204" pitchFamily="18" charset="0"/>
                                  </a:rPr>
                                  <m:t>of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sty m:val="p"/>
                                  </m:rPr>
                                  <a:rPr lang="en-US" sz="2100" b="0" i="0" smtClean="0">
                                    <a:latin typeface="Cambria Math" panose="02040503050406030204" pitchFamily="18" charset="0"/>
                                  </a:rPr>
                                  <m:t>nonbonding</m:t>
                                </m:r>
                                <m:r>
                                  <a:rPr lang="en-US" sz="210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sSup>
                                  <m:sSupPr>
                                    <m:ctrlPr>
                                      <a:rPr lang="en-US" sz="21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100">
                                        <a:latin typeface="Cambria Math" panose="02040503050406030204" pitchFamily="18" charset="0"/>
                                      </a:rPr>
                                      <m:t>e</m:t>
                                    </m:r>
                                  </m:e>
                                  <m:sup>
                                    <m:r>
                                      <a:rPr lang="en-US" sz="210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e>
                            </m:mr>
                          </m:m>
                        </m:e>
                      </m:d>
                      <m:r>
                        <a:rPr lang="en-US" sz="2100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en-US" sz="21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1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sz="2100" i="1">
                                    <a:latin typeface="Cambria Math" panose="02040503050406030204" pitchFamily="18" charset="0"/>
                                  </a:rPr>
                                  <m:t>#</m:t>
                                </m:r>
                                <m:r>
                                  <a:rPr lang="en-US" sz="210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2100">
                                    <a:latin typeface="Cambria Math" panose="02040503050406030204" pitchFamily="18" charset="0"/>
                                  </a:rPr>
                                  <m:t>of</m:t>
                                </m:r>
                                <m:r>
                                  <a:rPr lang="en-US" sz="210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2100">
                                    <a:latin typeface="Cambria Math" panose="02040503050406030204" pitchFamily="18" charset="0"/>
                                  </a:rPr>
                                  <m:t>bonds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sty m:val="p"/>
                                  </m:rPr>
                                  <a:rPr lang="en-US" sz="2100">
                                    <a:latin typeface="Cambria Math" panose="02040503050406030204" pitchFamily="18" charset="0"/>
                                  </a:rPr>
                                  <m:t>to</m:t>
                                </m:r>
                                <m:r>
                                  <a:rPr lang="en-US" sz="210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2100">
                                    <a:latin typeface="Cambria Math" panose="02040503050406030204" pitchFamily="18" charset="0"/>
                                  </a:rPr>
                                  <m:t>that</m:t>
                                </m:r>
                                <m:r>
                                  <a:rPr lang="en-US" sz="210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2100">
                                    <a:latin typeface="Cambria Math" panose="02040503050406030204" pitchFamily="18" charset="0"/>
                                  </a:rPr>
                                  <m:t>atom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1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t="-950" r="-14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284974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Formal Charge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What is the formal charge on chlorine in the chlorite ion, ClO</a:t>
            </a:r>
            <a:r>
              <a:rPr lang="en-US" baseline="-25000" dirty="0"/>
              <a:t>2</a:t>
            </a:r>
            <a:r>
              <a:rPr lang="en-US" baseline="30000" dirty="0"/>
              <a:t>–</a:t>
            </a:r>
            <a:r>
              <a:rPr lang="en-US" dirty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–7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–1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0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+1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+7</a:t>
            </a:r>
          </a:p>
          <a:p>
            <a:pPr marL="514350" indent="-514350">
              <a:buFont typeface="+mj-lt"/>
              <a:buAutoNum type="alphaUcPeriod"/>
            </a:pPr>
            <a:endParaRPr lang="en-US" sz="2400" baseline="-25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186AEF3-AA36-49EB-B305-7737832B62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0079" y="2269018"/>
            <a:ext cx="3866606" cy="1159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4188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52BB62-5B58-4119-A121-617D110D4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Formal Charge and Lewis Structures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37BB63-E92A-415B-A3AA-D1998FFC1F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dirty="0"/>
              <a:t>The most likely Lewis structures </a:t>
            </a:r>
          </a:p>
          <a:p>
            <a:pPr lvl="1">
              <a:spcBef>
                <a:spcPts val="0"/>
              </a:spcBef>
            </a:pPr>
            <a:r>
              <a:rPr lang="en-US" sz="2100" dirty="0"/>
              <a:t>have small or zero formal charges, especially for the central atom; </a:t>
            </a:r>
          </a:p>
          <a:p>
            <a:pPr lvl="1">
              <a:spcBef>
                <a:spcPts val="0"/>
              </a:spcBef>
            </a:pPr>
            <a:r>
              <a:rPr lang="en-US" sz="2100" dirty="0"/>
              <a:t>have negative formal charges associated with elements of higher electronegativity; and</a:t>
            </a:r>
          </a:p>
          <a:p>
            <a:pPr lvl="1">
              <a:spcBef>
                <a:spcPts val="0"/>
              </a:spcBef>
            </a:pPr>
            <a:r>
              <a:rPr lang="en-US" sz="2100" dirty="0"/>
              <a:t>have positive formal charges associated with elements of lower electronegativity.</a:t>
            </a:r>
          </a:p>
          <a:p>
            <a:pPr>
              <a:spcBef>
                <a:spcPts val="0"/>
              </a:spcBef>
            </a:pPr>
            <a:r>
              <a:rPr lang="en-US" dirty="0"/>
              <a:t>Formal charge helps to determine which possible structure is more energetically favorable.</a:t>
            </a:r>
          </a:p>
        </p:txBody>
      </p:sp>
    </p:spTree>
    <p:extLst>
      <p:ext uri="{BB962C8B-B14F-4D97-AF65-F5344CB8AC3E}">
        <p14:creationId xmlns:p14="http://schemas.microsoft.com/office/powerpoint/2010/main" val="24665852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Cambria Math"/>
        <a:ea typeface=""/>
        <a:cs typeface=""/>
      </a:majorFont>
      <a:minorFont>
        <a:latin typeface="Cambria Math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dian" id="{C81E0E53-31CD-4C35-8B6A-415A53D816AA}" vid="{DBE256A4-CD7B-437B-B054-3AB0F8BF082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3710</TotalTime>
  <Words>980</Words>
  <Application>Microsoft Office PowerPoint</Application>
  <PresentationFormat>On-screen Show (4:3)</PresentationFormat>
  <Paragraphs>156</Paragraphs>
  <Slides>25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Calibri</vt:lpstr>
      <vt:lpstr>Cambria Math</vt:lpstr>
      <vt:lpstr>STIX</vt:lpstr>
      <vt:lpstr>Wingdings</vt:lpstr>
      <vt:lpstr>Wingdings 2</vt:lpstr>
      <vt:lpstr>Median</vt:lpstr>
      <vt:lpstr>Chapter 7 Part 2</vt:lpstr>
      <vt:lpstr>Resonance</vt:lpstr>
      <vt:lpstr>Resonance Structures of the Carbonate Ion</vt:lpstr>
      <vt:lpstr>Interpreting Resonance Structures</vt:lpstr>
      <vt:lpstr>Resonance Hybrid: Delocalized View of the Carbonate Ion</vt:lpstr>
      <vt:lpstr>Draw resonance structures for the nitrite ion, NO2–.</vt:lpstr>
      <vt:lpstr>Formal Charge</vt:lpstr>
      <vt:lpstr>Formal Charge</vt:lpstr>
      <vt:lpstr>Formal Charge and Lewis Structures</vt:lpstr>
      <vt:lpstr>Calculating Formal Charge of Cyanate Ion Lewis Structures</vt:lpstr>
      <vt:lpstr>PowerPoint Presentation</vt:lpstr>
      <vt:lpstr>Formal Charge and Resonance</vt:lpstr>
      <vt:lpstr>Octet Rule Exceptions: Less Than an Octet</vt:lpstr>
      <vt:lpstr>Beryllium and Boron with Less Than an Octet</vt:lpstr>
      <vt:lpstr>Octet Rule Exceptions: Radicals</vt:lpstr>
      <vt:lpstr>Unpaired Electrons: Radicals</vt:lpstr>
      <vt:lpstr>Octet Rule Exceptions: More Than an Octet</vt:lpstr>
      <vt:lpstr>Octet Rule Exceptions: More Than an Octet</vt:lpstr>
      <vt:lpstr>Octet Rule Exceptions: More Than an Octet</vt:lpstr>
      <vt:lpstr>Drawing Lewis Structures (XeF4)  </vt:lpstr>
      <vt:lpstr>Summary of Octet Rule and Its Exceptions</vt:lpstr>
      <vt:lpstr>Bonding Motifs Based on Formal Charge</vt:lpstr>
      <vt:lpstr>Drawing Lewis Structures</vt:lpstr>
      <vt:lpstr>Lewis Structures</vt:lpstr>
      <vt:lpstr>Lewis Structures</vt:lpstr>
    </vt:vector>
  </TitlesOfParts>
  <Company>Armstrong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6 Part 2</dc:title>
  <dc:creator>Walter Turner</dc:creator>
  <cp:lastModifiedBy>Turner, Walter</cp:lastModifiedBy>
  <cp:revision>117</cp:revision>
  <dcterms:created xsi:type="dcterms:W3CDTF">2017-10-23T01:57:11Z</dcterms:created>
  <dcterms:modified xsi:type="dcterms:W3CDTF">2021-11-17T16:20:48Z</dcterms:modified>
</cp:coreProperties>
</file>